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65" r:id="rId3"/>
    <p:sldId id="256" r:id="rId4"/>
    <p:sldId id="261" r:id="rId5"/>
    <p:sldId id="262" r:id="rId6"/>
    <p:sldId id="263" r:id="rId7"/>
    <p:sldId id="264" r:id="rId8"/>
    <p:sldId id="266" r:id="rId9"/>
    <p:sldId id="258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8" autoAdjust="0"/>
    <p:restoredTop sz="94692" autoAdjust="0"/>
  </p:normalViewPr>
  <p:slideViewPr>
    <p:cSldViewPr>
      <p:cViewPr varScale="1">
        <p:scale>
          <a:sx n="48" d="100"/>
          <a:sy n="48" d="100"/>
        </p:scale>
        <p:origin x="-114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3185F4-188F-411E-AFC8-C0D0D09745DE}" type="datetimeFigureOut">
              <a:rPr lang="ru-RU" smtClean="0"/>
              <a:pPr/>
              <a:t>08.11.2013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C5E647-65B4-4C79-9B6B-07B75111141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481262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5E647-65B4-4C79-9B6B-07B75111141A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445852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5E647-65B4-4C79-9B6B-07B75111141A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410024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08.11.2013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08.11.2013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08.11.2013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08.11.2013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si-sv.com/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556792"/>
            <a:ext cx="914400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Корпоративная культура </a:t>
            </a:r>
          </a:p>
          <a:p>
            <a:pPr algn="ctr"/>
            <a:r>
              <a:rPr lang="ru-RU" sz="5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средство активизации инновационной деятельности образовательного учреждения</a:t>
            </a:r>
            <a:endParaRPr lang="ru-RU" sz="5200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23928" y="6126046"/>
            <a:ext cx="48965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hlinkClick r:id="rId2" tooltip="Личный сайт"/>
              </a:rPr>
              <a:t>Сидоров С.В.</a:t>
            </a:r>
            <a:r>
              <a:rPr lang="ru-RU" sz="1400" dirty="0" smtClean="0"/>
              <a:t>, </a:t>
            </a:r>
            <a:r>
              <a:rPr lang="ru-RU" sz="1400" dirty="0" err="1" smtClean="0"/>
              <a:t>к.п.н</a:t>
            </a:r>
            <a:r>
              <a:rPr lang="ru-RU" sz="1400" dirty="0" smtClean="0"/>
              <a:t>., доц.</a:t>
            </a:r>
            <a:endParaRPr lang="ru-RU" sz="1400" dirty="0"/>
          </a:p>
        </p:txBody>
      </p:sp>
    </p:spTree>
    <p:extLst>
      <p:ext uri="{BB962C8B-B14F-4D97-AF65-F5344CB8AC3E}">
        <p14:creationId xmlns="" xmlns:p14="http://schemas.microsoft.com/office/powerpoint/2010/main" val="3605217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96242" y="1614917"/>
            <a:ext cx="582605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Одна и та же проблема в одной школе успешно решается, а в другой – становится непреодолимой </a:t>
            </a:r>
          </a:p>
          <a:p>
            <a:endParaRPr lang="ru-RU" sz="2400" dirty="0"/>
          </a:p>
          <a:p>
            <a:r>
              <a:rPr lang="ru-RU" sz="2400" dirty="0" smtClean="0"/>
              <a:t>В результате инновационной деятельности в одном случае формируется потребность в инновациях, а в другом – их отторжение</a:t>
            </a:r>
          </a:p>
          <a:p>
            <a:endParaRPr lang="ru-RU" sz="2400" dirty="0"/>
          </a:p>
          <a:p>
            <a:r>
              <a:rPr lang="ru-RU" sz="2400" dirty="0" smtClean="0"/>
              <a:t>Одна и та же инновация в одной школе вызывает целую «лавину» инновационных проектов, в другой – так и остаётся единичной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1075" y="3372726"/>
            <a:ext cx="281147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Почему?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4" name="Левая фигурная скобка 3"/>
          <p:cNvSpPr/>
          <p:nvPr/>
        </p:nvSpPr>
        <p:spPr>
          <a:xfrm>
            <a:off x="2903869" y="1647494"/>
            <a:ext cx="392373" cy="4373794"/>
          </a:xfrm>
          <a:prstGeom prst="leftBrace">
            <a:avLst>
              <a:gd name="adj1" fmla="val 63211"/>
              <a:gd name="adj2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ttp://www.rusmia.ru/images/stories/Mia/znachki/ide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408399" y="-1104312"/>
            <a:ext cx="3881733" cy="43924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9183" y="188640"/>
            <a:ext cx="87849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>
                <a:solidFill>
                  <a:srgbClr val="00B0F0"/>
                </a:solidFill>
              </a:rPr>
              <a:t>Корпоративная культура</a:t>
            </a:r>
            <a:r>
              <a:rPr lang="ru-RU" sz="6000" dirty="0">
                <a:solidFill>
                  <a:srgbClr val="FF0000"/>
                </a:solidFill>
              </a:rPr>
              <a:t> </a:t>
            </a:r>
          </a:p>
        </p:txBody>
      </p:sp>
    </p:spTree>
    <p:extLst>
      <p:ext uri="{BB962C8B-B14F-4D97-AF65-F5344CB8AC3E}">
        <p14:creationId xmlns="" xmlns:p14="http://schemas.microsoft.com/office/powerpoint/2010/main" val="1418782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04048" y="3667822"/>
            <a:ext cx="28803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</a:rPr>
              <a:t>Что это?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80012" y="3429000"/>
            <a:ext cx="3528392" cy="12961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375421"/>
            <a:ext cx="2736304" cy="232593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/>
              <a:t>стили разрешения конфликтов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23528" y="375421"/>
            <a:ext cx="2736304" cy="232593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/>
              <a:t>действующая система коммуникации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23528" y="346911"/>
            <a:ext cx="2736304" cy="235444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/>
              <a:t>принятая система лидерства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346911"/>
            <a:ext cx="2736304" cy="235444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/>
              <a:t>принятая символика: эмблемы, лозунги, </a:t>
            </a:r>
            <a:r>
              <a:rPr lang="ru-RU" sz="2000" dirty="0" smtClean="0"/>
              <a:t>ритуалы и т.д.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346911"/>
            <a:ext cx="2736304" cy="235444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Корпоративная культура</a:t>
            </a:r>
            <a:endParaRPr lang="ru-RU" sz="24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275855" y="338849"/>
            <a:ext cx="56758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— совокупность моделей поведения, которые приобретены организацией в процессе адаптации к внешней среде и внутренней интеграции, </a:t>
            </a:r>
            <a:r>
              <a:rPr lang="ru-RU" sz="2000" dirty="0" smtClean="0"/>
              <a:t>разделяемые </a:t>
            </a:r>
            <a:r>
              <a:rPr lang="ru-RU" sz="2000" dirty="0"/>
              <a:t>большинством членов организации. </a:t>
            </a:r>
          </a:p>
        </p:txBody>
      </p:sp>
    </p:spTree>
    <p:extLst>
      <p:ext uri="{BB962C8B-B14F-4D97-AF65-F5344CB8AC3E}">
        <p14:creationId xmlns="" xmlns:p14="http://schemas.microsoft.com/office/powerpoint/2010/main" val="3257332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99167E-6 L -0.00782 0.4034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2017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45524E-6 L 0.61771 0.4947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885" y="2472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65718E-6 L 0.37361 0.245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81" y="1226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04094E-7 L 0.28368 0.5274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84" y="26371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7" grpId="0" animBg="1"/>
      <p:bldP spid="11" grpId="0" animBg="1"/>
      <p:bldP spid="8" grpId="0" animBg="1"/>
      <p:bldP spid="9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431539" y="1272115"/>
            <a:ext cx="5468411" cy="4480509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Артефакты</a:t>
            </a:r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212697"/>
            <a:ext cx="66247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Американский психолог </a:t>
            </a:r>
            <a:r>
              <a:rPr lang="ru-RU" sz="2000" b="1" dirty="0" smtClean="0">
                <a:solidFill>
                  <a:srgbClr val="00B0F0"/>
                </a:solidFill>
              </a:rPr>
              <a:t>Эдгар </a:t>
            </a:r>
            <a:r>
              <a:rPr lang="ru-RU" sz="2000" b="1" dirty="0">
                <a:solidFill>
                  <a:srgbClr val="00B0F0"/>
                </a:solidFill>
              </a:rPr>
              <a:t>Шейн </a:t>
            </a:r>
            <a:r>
              <a:rPr lang="ru-RU" sz="2000" dirty="0"/>
              <a:t>считает, </a:t>
            </a:r>
            <a:endParaRPr lang="ru-RU" sz="2000" dirty="0" smtClean="0"/>
          </a:p>
          <a:p>
            <a:r>
              <a:rPr lang="ru-RU" sz="2000" dirty="0" smtClean="0"/>
              <a:t>что корпоративная культура проявляется на трёх уровнях</a:t>
            </a:r>
            <a:endParaRPr lang="ru-RU" sz="20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79611" y="2191105"/>
            <a:ext cx="4100259" cy="3206244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Провозглашаемые ценности</a:t>
            </a:r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9691" y="3152881"/>
            <a:ext cx="2732107" cy="1848236"/>
          </a:xfrm>
          <a:prstGeom prst="roundRect">
            <a:avLst>
              <a:gd name="adj" fmla="val 50000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Базовые представления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259954" y="3152881"/>
            <a:ext cx="28803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Видимые </a:t>
            </a:r>
            <a:r>
              <a:rPr lang="ru-RU" dirty="0">
                <a:solidFill>
                  <a:srgbClr val="FF0000"/>
                </a:solidFill>
              </a:rPr>
              <a:t>организационные структуры и </a:t>
            </a:r>
            <a:r>
              <a:rPr lang="ru-RU" dirty="0" smtClean="0">
                <a:solidFill>
                  <a:srgbClr val="FF0000"/>
                </a:solidFill>
              </a:rPr>
              <a:t>процессы (форма </a:t>
            </a:r>
            <a:r>
              <a:rPr lang="ru-RU" dirty="0">
                <a:solidFill>
                  <a:srgbClr val="FF0000"/>
                </a:solidFill>
              </a:rPr>
              <a:t>одежды, речевые обороты, </a:t>
            </a:r>
            <a:r>
              <a:rPr lang="ru-RU" dirty="0" smtClean="0">
                <a:solidFill>
                  <a:srgbClr val="FF0000"/>
                </a:solidFill>
              </a:rPr>
              <a:t>символика</a:t>
            </a:r>
            <a:r>
              <a:rPr lang="ru-RU" dirty="0">
                <a:solidFill>
                  <a:srgbClr val="FF0000"/>
                </a:solidFill>
              </a:rPr>
              <a:t>, </a:t>
            </a:r>
            <a:r>
              <a:rPr lang="ru-RU" dirty="0" smtClean="0">
                <a:solidFill>
                  <a:srgbClr val="FF0000"/>
                </a:solidFill>
              </a:rPr>
              <a:t>ритуалы и т.д.)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31539" y="1251460"/>
            <a:ext cx="5468411" cy="4480509"/>
          </a:xfrm>
          <a:prstGeom prst="roundRect">
            <a:avLst>
              <a:gd name="adj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Артефакты</a:t>
            </a:r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115614" y="2218940"/>
            <a:ext cx="4100259" cy="3206244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Провозглашаемые ценности</a:t>
            </a:r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799689" y="3266129"/>
            <a:ext cx="2732107" cy="1848236"/>
          </a:xfrm>
          <a:prstGeom prst="roundRect">
            <a:avLst>
              <a:gd name="adj" fmla="val 50000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Базовые представления</a:t>
            </a:r>
            <a:endParaRPr lang="ru-RU" sz="2000" dirty="0"/>
          </a:p>
        </p:txBody>
      </p:sp>
      <p:pic>
        <p:nvPicPr>
          <p:cNvPr id="12" name="Picture 2" descr="http://www.tompeters.com/blogs/coolfriends/images/uploaded/EdSchei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46408"/>
            <a:ext cx="1619250" cy="21431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994592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4" grpId="0"/>
      <p:bldP spid="8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31539" y="1272115"/>
            <a:ext cx="5468411" cy="4480509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Артефакты</a:t>
            </a:r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212697"/>
            <a:ext cx="66247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Американский психолог </a:t>
            </a:r>
            <a:r>
              <a:rPr lang="ru-RU" sz="2000" b="1" dirty="0" smtClean="0">
                <a:solidFill>
                  <a:srgbClr val="00B0F0"/>
                </a:solidFill>
              </a:rPr>
              <a:t>Эдгар </a:t>
            </a:r>
            <a:r>
              <a:rPr lang="ru-RU" sz="2000" b="1" dirty="0">
                <a:solidFill>
                  <a:srgbClr val="00B0F0"/>
                </a:solidFill>
              </a:rPr>
              <a:t>Шейн </a:t>
            </a:r>
            <a:r>
              <a:rPr lang="ru-RU" sz="2000" dirty="0"/>
              <a:t>считает, </a:t>
            </a:r>
            <a:endParaRPr lang="ru-RU" sz="2000" dirty="0" smtClean="0"/>
          </a:p>
          <a:p>
            <a:r>
              <a:rPr lang="ru-RU" sz="2000" dirty="0" smtClean="0"/>
              <a:t>что корпоративная культура проявляется на трёх уровнях</a:t>
            </a:r>
            <a:endParaRPr lang="ru-RU" sz="20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79611" y="2191105"/>
            <a:ext cx="4100259" cy="3206244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Провозглашаемые ценности</a:t>
            </a:r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9691" y="3152881"/>
            <a:ext cx="2732107" cy="1848236"/>
          </a:xfrm>
          <a:prstGeom prst="roundRect">
            <a:avLst>
              <a:gd name="adj" fmla="val 50000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Базовые представления</a:t>
            </a:r>
            <a:endParaRPr lang="ru-RU" sz="2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263680" y="3340814"/>
            <a:ext cx="28803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Высказывания </a:t>
            </a:r>
            <a:r>
              <a:rPr lang="ru-RU" dirty="0">
                <a:solidFill>
                  <a:srgbClr val="FF0000"/>
                </a:solidFill>
              </a:rPr>
              <a:t>и действия членов организации, которые отражают общие ценности и убеждения.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79610" y="2191105"/>
            <a:ext cx="4100259" cy="3206244"/>
          </a:xfrm>
          <a:prstGeom prst="roundRect">
            <a:avLst>
              <a:gd name="adj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Провозглашаемые ценности</a:t>
            </a:r>
            <a:endParaRPr lang="ru-RU" sz="2000" b="1" dirty="0">
              <a:solidFill>
                <a:srgbClr val="FF0000"/>
              </a:solidFill>
            </a:endParaRPr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799689" y="3266129"/>
            <a:ext cx="2732107" cy="1848236"/>
          </a:xfrm>
          <a:prstGeom prst="roundRect">
            <a:avLst>
              <a:gd name="adj" fmla="val 50000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Базовые представления</a:t>
            </a:r>
            <a:endParaRPr lang="ru-RU" sz="2000" dirty="0"/>
          </a:p>
        </p:txBody>
      </p:sp>
      <p:pic>
        <p:nvPicPr>
          <p:cNvPr id="11" name="Picture 2" descr="http://www.tompeters.com/blogs/coolfriends/images/uploaded/EdSchei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46408"/>
            <a:ext cx="1619250" cy="21431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895840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31539" y="1272115"/>
            <a:ext cx="5468411" cy="4480509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Артефакты</a:t>
            </a:r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212697"/>
            <a:ext cx="66247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Американский психолог </a:t>
            </a:r>
            <a:r>
              <a:rPr lang="ru-RU" sz="2000" b="1" dirty="0" smtClean="0">
                <a:solidFill>
                  <a:srgbClr val="00B0F0"/>
                </a:solidFill>
              </a:rPr>
              <a:t>Эдгар </a:t>
            </a:r>
            <a:r>
              <a:rPr lang="ru-RU" sz="2000" b="1" dirty="0">
                <a:solidFill>
                  <a:srgbClr val="00B0F0"/>
                </a:solidFill>
              </a:rPr>
              <a:t>Шейн </a:t>
            </a:r>
            <a:r>
              <a:rPr lang="ru-RU" sz="2000" dirty="0"/>
              <a:t>считает, </a:t>
            </a:r>
            <a:endParaRPr lang="ru-RU" sz="2000" dirty="0" smtClean="0"/>
          </a:p>
          <a:p>
            <a:r>
              <a:rPr lang="ru-RU" sz="2000" dirty="0" smtClean="0"/>
              <a:t>что корпоративная культура проявляется на трёх уровнях</a:t>
            </a:r>
            <a:endParaRPr lang="ru-RU" sz="2000" dirty="0"/>
          </a:p>
        </p:txBody>
      </p:sp>
      <p:pic>
        <p:nvPicPr>
          <p:cNvPr id="4" name="Picture 2" descr="http://www.tompeters.com/blogs/coolfriends/images/uploaded/EdSchei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46408"/>
            <a:ext cx="1619250" cy="21431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1079611" y="2191105"/>
            <a:ext cx="4100259" cy="3206244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Провозглашаемые ценности</a:t>
            </a:r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  <a:p>
            <a:pPr algn="ctr"/>
            <a:endParaRPr lang="ru-RU" sz="20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9691" y="3152881"/>
            <a:ext cx="2732107" cy="1848236"/>
          </a:xfrm>
          <a:prstGeom prst="roundRect">
            <a:avLst>
              <a:gd name="adj" fmla="val 50000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Базовые представления</a:t>
            </a:r>
            <a:endParaRPr lang="ru-RU" sz="2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252219" y="3530100"/>
            <a:ext cx="28803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Находятся </a:t>
            </a:r>
            <a:r>
              <a:rPr lang="ru-RU" dirty="0">
                <a:solidFill>
                  <a:srgbClr val="FF0000"/>
                </a:solidFill>
              </a:rPr>
              <a:t>на подсознательном уровне сотрудников, </a:t>
            </a:r>
            <a:r>
              <a:rPr lang="ru-RU" dirty="0" smtClean="0">
                <a:solidFill>
                  <a:srgbClr val="FF0000"/>
                </a:solidFill>
              </a:rPr>
              <a:t>как нечто само </a:t>
            </a:r>
            <a:r>
              <a:rPr lang="ru-RU" dirty="0">
                <a:solidFill>
                  <a:srgbClr val="FF0000"/>
                </a:solidFill>
              </a:rPr>
              <a:t>собой </a:t>
            </a:r>
            <a:r>
              <a:rPr lang="ru-RU" dirty="0" smtClean="0">
                <a:solidFill>
                  <a:srgbClr val="FF0000"/>
                </a:solidFill>
              </a:rPr>
              <a:t>разумеющееся</a:t>
            </a:r>
            <a:r>
              <a:rPr lang="ru-RU" dirty="0">
                <a:solidFill>
                  <a:srgbClr val="FF0000"/>
                </a:solidFill>
              </a:rPr>
              <a:t>. 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782843" y="3152881"/>
            <a:ext cx="2732107" cy="1848236"/>
          </a:xfrm>
          <a:prstGeom prst="roundRect">
            <a:avLst>
              <a:gd name="adj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Базовые представления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9917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60879" y="1393540"/>
            <a:ext cx="640871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Оценить эффективность инновационной деятельности</a:t>
            </a:r>
          </a:p>
          <a:p>
            <a:endParaRPr lang="ru-RU" sz="2800" dirty="0" smtClean="0"/>
          </a:p>
          <a:p>
            <a:r>
              <a:rPr lang="ru-RU" sz="2800" dirty="0" smtClean="0"/>
              <a:t>Выявить потенциал инновационного развития </a:t>
            </a:r>
          </a:p>
          <a:p>
            <a:endParaRPr lang="ru-RU" sz="2800" dirty="0" smtClean="0"/>
          </a:p>
          <a:p>
            <a:r>
              <a:rPr lang="ru-RU" sz="2800" dirty="0" smtClean="0"/>
              <a:t>Обеспечить </a:t>
            </a:r>
            <a:r>
              <a:rPr lang="ru-RU" sz="2800" dirty="0"/>
              <a:t>долгосрочное устойчивое развитие школы на основе </a:t>
            </a:r>
            <a:r>
              <a:rPr lang="ru-RU" sz="2800" dirty="0" smtClean="0"/>
              <a:t>инноваций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7111" y="2617676"/>
            <a:ext cx="173130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 smtClean="0">
                <a:solidFill>
                  <a:srgbClr val="FF0000"/>
                </a:solidFill>
              </a:rPr>
              <a:t>Как?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4" name="Левая фигурная скобка 3"/>
          <p:cNvSpPr/>
          <p:nvPr/>
        </p:nvSpPr>
        <p:spPr>
          <a:xfrm>
            <a:off x="1908419" y="1393540"/>
            <a:ext cx="602866" cy="3539430"/>
          </a:xfrm>
          <a:prstGeom prst="leftBrace">
            <a:avLst>
              <a:gd name="adj1" fmla="val 63211"/>
              <a:gd name="adj2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07504" y="332656"/>
            <a:ext cx="89289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B0F0"/>
                </a:solidFill>
              </a:rPr>
              <a:t>Задачи управления инновациями в школе</a:t>
            </a:r>
            <a:endParaRPr lang="ru-RU" sz="3600" b="1" dirty="0">
              <a:solidFill>
                <a:srgbClr val="00B0F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5157192"/>
            <a:ext cx="892899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400" b="1" dirty="0" smtClean="0">
                <a:solidFill>
                  <a:srgbClr val="FF0000"/>
                </a:solidFill>
              </a:rPr>
              <a:t>Что именно изучать, оценивать, преобразовывать?</a:t>
            </a:r>
            <a:endParaRPr lang="ru-RU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90549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784976" cy="663258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Количество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реализованных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школой инноваций.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>
              <a:spcAft>
                <a:spcPts val="1200"/>
              </a:spcAft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Эффективность («качество»)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инноваций.</a:t>
            </a:r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>
              <a:spcAft>
                <a:spcPts val="1200"/>
              </a:spcAft>
            </a:pPr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>
              <a:spcAft>
                <a:spcPts val="1200"/>
              </a:spcAft>
            </a:pPr>
            <a:endParaRPr lang="ru-RU" dirty="0"/>
          </a:p>
          <a:p>
            <a:pPr lvl="0">
              <a:spcAft>
                <a:spcPts val="600"/>
              </a:spcAft>
            </a:pPr>
            <a:endParaRPr lang="ru-RU" sz="2000" dirty="0" smtClean="0"/>
          </a:p>
          <a:p>
            <a:pPr lvl="0">
              <a:spcAft>
                <a:spcPts val="600"/>
              </a:spcAft>
            </a:pPr>
            <a:endParaRPr lang="ru-RU" sz="2000" dirty="0"/>
          </a:p>
          <a:p>
            <a:pPr lvl="0">
              <a:spcAft>
                <a:spcPts val="600"/>
              </a:spcAft>
            </a:pPr>
            <a:endParaRPr lang="ru-RU" sz="2000" dirty="0" smtClean="0"/>
          </a:p>
          <a:p>
            <a:pPr lvl="0">
              <a:spcAft>
                <a:spcPts val="600"/>
              </a:spcAft>
            </a:pPr>
            <a:endParaRPr lang="ru-RU" sz="2000" dirty="0"/>
          </a:p>
          <a:p>
            <a:pPr lvl="0">
              <a:spcAft>
                <a:spcPts val="600"/>
              </a:spcAft>
            </a:pPr>
            <a:endParaRPr lang="ru-RU" sz="2000" dirty="0" smtClean="0"/>
          </a:p>
          <a:p>
            <a:pPr lvl="0">
              <a:spcAft>
                <a:spcPts val="600"/>
              </a:spcAft>
            </a:pPr>
            <a:endParaRPr lang="ru-RU" sz="2000" dirty="0"/>
          </a:p>
          <a:p>
            <a:pPr lvl="0">
              <a:spcAft>
                <a:spcPts val="600"/>
              </a:spcAft>
            </a:pPr>
            <a:endParaRPr lang="ru-RU" sz="2000" dirty="0" smtClean="0"/>
          </a:p>
          <a:p>
            <a:pPr lvl="0">
              <a:spcAft>
                <a:spcPts val="600"/>
              </a:spcAft>
            </a:pPr>
            <a:endParaRPr lang="ru-RU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>
              <a:spcAft>
                <a:spcPts val="600"/>
              </a:spcAft>
            </a:pPr>
            <a:endParaRPr lang="ru-RU" sz="2000" dirty="0" smtClean="0"/>
          </a:p>
          <a:p>
            <a:pPr lvl="0">
              <a:spcAft>
                <a:spcPts val="600"/>
              </a:spcAft>
            </a:pPr>
            <a:endParaRPr lang="ru-RU" sz="2000" dirty="0" smtClean="0"/>
          </a:p>
          <a:p>
            <a:pPr lvl="0">
              <a:spcAft>
                <a:spcPts val="600"/>
              </a:spcAft>
            </a:pPr>
            <a:endParaRPr lang="ru-RU" sz="2000" dirty="0"/>
          </a:p>
          <a:p>
            <a:pPr lvl="0">
              <a:spcAft>
                <a:spcPts val="600"/>
              </a:spcAft>
            </a:pP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1067453" y="2564904"/>
            <a:ext cx="70927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Достаточно ли этого?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57554" y="1628800"/>
            <a:ext cx="8028892" cy="4862870"/>
          </a:xfrm>
          <a:prstGeom prst="rect">
            <a:avLst/>
          </a:prstGeom>
          <a:solidFill>
            <a:schemeClr val="accent4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Обновление структуры: появление новых и модернизация уже имеющихся структурных компонентов.</a:t>
            </a:r>
          </a:p>
          <a:p>
            <a:pPr>
              <a:spcAft>
                <a:spcPts val="1200"/>
              </a:spcAft>
            </a:pPr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Развитие связей и взаимодействий в образовательной системе школы.</a:t>
            </a:r>
          </a:p>
          <a:p>
            <a:pPr>
              <a:spcAft>
                <a:spcPts val="1200"/>
              </a:spcAft>
            </a:pP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Aft>
                <a:spcPts val="1200"/>
              </a:spcAft>
            </a:pP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Aft>
                <a:spcPts val="1200"/>
              </a:spcAft>
            </a:pP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Aft>
                <a:spcPts val="1200"/>
              </a:spcAft>
            </a:pP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Aft>
                <a:spcPts val="1200"/>
              </a:spcAft>
            </a:pP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Aft>
                <a:spcPts val="1200"/>
              </a:spcAft>
            </a:pP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7604" y="4349062"/>
            <a:ext cx="70927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Достаточно ли этого?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3789040"/>
            <a:ext cx="7210581" cy="2462213"/>
          </a:xfrm>
          <a:prstGeom prst="rect">
            <a:avLst/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</a:pPr>
            <a:r>
              <a:rPr lang="ru-RU" sz="24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Потребность в </a:t>
            </a:r>
            <a:r>
              <a:rPr lang="ru-RU" sz="24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познании и освоении нового в педагогической науке и практике (потребность в самообновлении</a:t>
            </a:r>
            <a:r>
              <a:rPr lang="ru-RU" sz="24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</a:t>
            </a:r>
            <a:endParaRPr lang="ru-RU" sz="2400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>
              <a:spcAft>
                <a:spcPts val="1200"/>
              </a:spcAft>
            </a:pPr>
            <a:r>
              <a:rPr lang="ru-RU" sz="24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Способность к </a:t>
            </a:r>
            <a:r>
              <a:rPr lang="ru-RU" sz="24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разработке и внедрению инноваций (способность к самообновлению). </a:t>
            </a:r>
            <a:endParaRPr lang="ru-RU" sz="1400" dirty="0" smtClean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>
              <a:spcAft>
                <a:spcPts val="1200"/>
              </a:spcAft>
            </a:pPr>
            <a:endParaRPr lang="ru-RU" sz="1400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28184" y="580473"/>
            <a:ext cx="2736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Уровень «артефактов» </a:t>
            </a:r>
            <a:endParaRPr lang="ru-RU" sz="2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76890" y="2900575"/>
            <a:ext cx="39725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Уровень организационной структуры</a:t>
            </a:r>
            <a:endParaRPr lang="ru-RU" sz="2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03648" y="5805264"/>
            <a:ext cx="67876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«Глубинный» уровень (базовые представления)</a:t>
            </a:r>
            <a:endParaRPr lang="ru-RU" sz="2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7814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3" grpId="0" animBg="1"/>
      <p:bldP spid="6" grpId="0"/>
      <p:bldP spid="4" grpId="0" animBg="1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789040"/>
            <a:ext cx="83529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dirty="0" smtClean="0">
                <a:solidFill>
                  <a:srgbClr val="00B0F0"/>
                </a:solidFill>
              </a:rPr>
              <a:t>Целенаправленно формируемая в школе корпоративная культура может и должна быть эффективным средством активизации инновационной деятельности образовательного учреждения.</a:t>
            </a:r>
            <a:endParaRPr lang="ru-RU" sz="2400" b="1" dirty="0">
              <a:solidFill>
                <a:srgbClr val="00B0F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0812" y="1268760"/>
            <a:ext cx="79156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Перечисленные объекты познания и преобразования школьной образовательной </a:t>
            </a:r>
            <a:r>
              <a:rPr lang="ru-RU" sz="2400" dirty="0"/>
              <a:t>системы </a:t>
            </a:r>
            <a:r>
              <a:rPr lang="ru-RU" sz="2400" dirty="0" smtClean="0"/>
              <a:t>в процессе управления инновациями охватывают все уровни корпоративной культуры.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1874058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</TotalTime>
  <Words>385</Words>
  <Application>Microsoft Office PowerPoint</Application>
  <PresentationFormat>Экран (4:3)</PresentationFormat>
  <Paragraphs>145</Paragraphs>
  <Slides>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Сергей Сидоров</dc:creator>
  <cp:lastModifiedBy>Lenovo User</cp:lastModifiedBy>
  <cp:revision>35</cp:revision>
  <dcterms:created xsi:type="dcterms:W3CDTF">2013-11-03T16:13:16Z</dcterms:created>
  <dcterms:modified xsi:type="dcterms:W3CDTF">2013-11-08T04:29:00Z</dcterms:modified>
</cp:coreProperties>
</file>