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72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  <p:sldId id="273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60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421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914400" y="1600200"/>
            <a:ext cx="8247063" cy="5257800"/>
            <a:chOff x="576" y="1008"/>
            <a:chExt cx="5195" cy="3312"/>
          </a:xfrm>
        </p:grpSpPr>
        <p:sp>
          <p:nvSpPr>
            <p:cNvPr id="9219" name="Rectangle 3" descr="White marble"/>
            <p:cNvSpPr>
              <a:spLocks noChangeArrowheads="1"/>
            </p:cNvSpPr>
            <p:nvPr/>
          </p:nvSpPr>
          <p:spPr bwMode="auto">
            <a:xfrm>
              <a:off x="641" y="1014"/>
              <a:ext cx="5117" cy="3305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altLang="ru-RU" sz="2400"/>
            </a:p>
          </p:txBody>
        </p:sp>
        <p:sp>
          <p:nvSpPr>
            <p:cNvPr id="9220" name="Rectangle 4"/>
            <p:cNvSpPr>
              <a:spLocks noChangeArrowheads="1"/>
            </p:cNvSpPr>
            <p:nvPr/>
          </p:nvSpPr>
          <p:spPr bwMode="auto">
            <a:xfrm>
              <a:off x="576" y="1008"/>
              <a:ext cx="65" cy="33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576" y="1008"/>
              <a:ext cx="5195" cy="6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2" name="Rectangle 6"/>
            <p:cNvSpPr>
              <a:spLocks noChangeArrowheads="1"/>
            </p:cNvSpPr>
            <p:nvPr/>
          </p:nvSpPr>
          <p:spPr bwMode="auto">
            <a:xfrm>
              <a:off x="5498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3" name="Rectangle 7"/>
            <p:cNvSpPr>
              <a:spLocks noChangeArrowheads="1"/>
            </p:cNvSpPr>
            <p:nvPr/>
          </p:nvSpPr>
          <p:spPr bwMode="auto">
            <a:xfrm>
              <a:off x="4975" y="1014"/>
              <a:ext cx="261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4454" y="1014"/>
              <a:ext cx="259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5" name="Rectangle 9"/>
            <p:cNvSpPr>
              <a:spLocks noChangeArrowheads="1"/>
            </p:cNvSpPr>
            <p:nvPr/>
          </p:nvSpPr>
          <p:spPr bwMode="auto">
            <a:xfrm>
              <a:off x="3931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6" name="Rectangle 10"/>
            <p:cNvSpPr>
              <a:spLocks noChangeArrowheads="1"/>
            </p:cNvSpPr>
            <p:nvPr/>
          </p:nvSpPr>
          <p:spPr bwMode="auto">
            <a:xfrm>
              <a:off x="3409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7" name="Rectangle 11"/>
            <p:cNvSpPr>
              <a:spLocks noChangeArrowheads="1"/>
            </p:cNvSpPr>
            <p:nvPr/>
          </p:nvSpPr>
          <p:spPr bwMode="auto">
            <a:xfrm>
              <a:off x="2887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8" name="Rectangle 12"/>
            <p:cNvSpPr>
              <a:spLocks noChangeArrowheads="1"/>
            </p:cNvSpPr>
            <p:nvPr/>
          </p:nvSpPr>
          <p:spPr bwMode="auto">
            <a:xfrm>
              <a:off x="2365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29" name="Rectangle 13"/>
            <p:cNvSpPr>
              <a:spLocks noChangeArrowheads="1"/>
            </p:cNvSpPr>
            <p:nvPr/>
          </p:nvSpPr>
          <p:spPr bwMode="auto">
            <a:xfrm>
              <a:off x="1842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0" name="Rectangle 14"/>
            <p:cNvSpPr>
              <a:spLocks noChangeArrowheads="1"/>
            </p:cNvSpPr>
            <p:nvPr/>
          </p:nvSpPr>
          <p:spPr bwMode="auto">
            <a:xfrm>
              <a:off x="1320" y="1014"/>
              <a:ext cx="261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1" name="Rectangle 15"/>
            <p:cNvSpPr>
              <a:spLocks noChangeArrowheads="1"/>
            </p:cNvSpPr>
            <p:nvPr/>
          </p:nvSpPr>
          <p:spPr bwMode="auto">
            <a:xfrm>
              <a:off x="798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2" name="Rectangle 16"/>
            <p:cNvSpPr>
              <a:spLocks noChangeArrowheads="1"/>
            </p:cNvSpPr>
            <p:nvPr/>
          </p:nvSpPr>
          <p:spPr bwMode="auto">
            <a:xfrm>
              <a:off x="581" y="1114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3" name="Rectangle 17"/>
            <p:cNvSpPr>
              <a:spLocks noChangeArrowheads="1"/>
            </p:cNvSpPr>
            <p:nvPr/>
          </p:nvSpPr>
          <p:spPr bwMode="auto">
            <a:xfrm>
              <a:off x="581" y="1607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4" name="Rectangle 18"/>
            <p:cNvSpPr>
              <a:spLocks noChangeArrowheads="1"/>
            </p:cNvSpPr>
            <p:nvPr/>
          </p:nvSpPr>
          <p:spPr bwMode="auto">
            <a:xfrm>
              <a:off x="581" y="2101"/>
              <a:ext cx="53" cy="245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5" name="Rectangle 19"/>
            <p:cNvSpPr>
              <a:spLocks noChangeArrowheads="1"/>
            </p:cNvSpPr>
            <p:nvPr/>
          </p:nvSpPr>
          <p:spPr bwMode="auto">
            <a:xfrm>
              <a:off x="581" y="2594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6" name="Rectangle 20"/>
            <p:cNvSpPr>
              <a:spLocks noChangeArrowheads="1"/>
            </p:cNvSpPr>
            <p:nvPr/>
          </p:nvSpPr>
          <p:spPr bwMode="auto">
            <a:xfrm>
              <a:off x="581" y="3088"/>
              <a:ext cx="53" cy="245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7" name="Rectangle 21"/>
            <p:cNvSpPr>
              <a:spLocks noChangeArrowheads="1"/>
            </p:cNvSpPr>
            <p:nvPr/>
          </p:nvSpPr>
          <p:spPr bwMode="auto">
            <a:xfrm>
              <a:off x="581" y="3581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8" name="Rectangle 22"/>
            <p:cNvSpPr>
              <a:spLocks noChangeArrowheads="1"/>
            </p:cNvSpPr>
            <p:nvPr/>
          </p:nvSpPr>
          <p:spPr bwMode="auto">
            <a:xfrm>
              <a:off x="581" y="4074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239" name="Rectangle 23"/>
          <p:cNvSpPr>
            <a:spLocks noGrp="1" noChangeArrowheads="1"/>
          </p:cNvSpPr>
          <p:nvPr>
            <p:ph type="ctrTitle" sz="quarter"/>
          </p:nvPr>
        </p:nvSpPr>
        <p:spPr>
          <a:xfrm>
            <a:off x="3200400" y="304800"/>
            <a:ext cx="5791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9240" name="Rectangle 2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2860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Правка образца подзаголовка</a:t>
            </a:r>
          </a:p>
        </p:txBody>
      </p:sp>
      <p:grpSp>
        <p:nvGrpSpPr>
          <p:cNvPr id="9241" name="Group 25"/>
          <p:cNvGrpSpPr>
            <a:grpSpLocks/>
          </p:cNvGrpSpPr>
          <p:nvPr/>
        </p:nvGrpSpPr>
        <p:grpSpPr bwMode="auto">
          <a:xfrm>
            <a:off x="0" y="0"/>
            <a:ext cx="3057525" cy="2057400"/>
            <a:chOff x="0" y="0"/>
            <a:chExt cx="1926" cy="1296"/>
          </a:xfrm>
        </p:grpSpPr>
        <p:sp>
          <p:nvSpPr>
            <p:cNvPr id="9242" name="Rectangle 26" descr="White marble"/>
            <p:cNvSpPr>
              <a:spLocks noChangeArrowheads="1"/>
            </p:cNvSpPr>
            <p:nvPr/>
          </p:nvSpPr>
          <p:spPr bwMode="auto">
            <a:xfrm>
              <a:off x="0" y="0"/>
              <a:ext cx="1920" cy="129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altLang="ru-RU" sz="2400"/>
            </a:p>
          </p:txBody>
        </p:sp>
        <p:grpSp>
          <p:nvGrpSpPr>
            <p:cNvPr id="9243" name="Group 27"/>
            <p:cNvGrpSpPr>
              <a:grpSpLocks/>
            </p:cNvGrpSpPr>
            <p:nvPr/>
          </p:nvGrpSpPr>
          <p:grpSpPr bwMode="auto">
            <a:xfrm>
              <a:off x="1" y="1266"/>
              <a:ext cx="1923" cy="30"/>
              <a:chOff x="1" y="1266"/>
              <a:chExt cx="1923" cy="30"/>
            </a:xfrm>
          </p:grpSpPr>
          <p:sp>
            <p:nvSpPr>
              <p:cNvPr id="9244" name="Rectangle 28"/>
              <p:cNvSpPr>
                <a:spLocks noChangeArrowheads="1"/>
              </p:cNvSpPr>
              <p:nvPr/>
            </p:nvSpPr>
            <p:spPr bwMode="auto">
              <a:xfrm>
                <a:off x="1" y="1266"/>
                <a:ext cx="1923" cy="3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5" name="Rectangle 29"/>
              <p:cNvSpPr>
                <a:spLocks noChangeArrowheads="1"/>
              </p:cNvSpPr>
              <p:nvPr/>
            </p:nvSpPr>
            <p:spPr bwMode="auto">
              <a:xfrm>
                <a:off x="6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6" name="Rectangle 30"/>
              <p:cNvSpPr>
                <a:spLocks noChangeArrowheads="1"/>
              </p:cNvSpPr>
              <p:nvPr/>
            </p:nvSpPr>
            <p:spPr bwMode="auto">
              <a:xfrm>
                <a:off x="199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7" name="Rectangle 31"/>
              <p:cNvSpPr>
                <a:spLocks noChangeArrowheads="1"/>
              </p:cNvSpPr>
              <p:nvPr/>
            </p:nvSpPr>
            <p:spPr bwMode="auto">
              <a:xfrm>
                <a:off x="392" y="1273"/>
                <a:ext cx="97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8" name="Rectangle 32"/>
              <p:cNvSpPr>
                <a:spLocks noChangeArrowheads="1"/>
              </p:cNvSpPr>
              <p:nvPr/>
            </p:nvSpPr>
            <p:spPr bwMode="auto">
              <a:xfrm>
                <a:off x="586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9" name="Rectangle 33"/>
              <p:cNvSpPr>
                <a:spLocks noChangeArrowheads="1"/>
              </p:cNvSpPr>
              <p:nvPr/>
            </p:nvSpPr>
            <p:spPr bwMode="auto">
              <a:xfrm>
                <a:off x="779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0" name="Rectangle 34"/>
              <p:cNvSpPr>
                <a:spLocks noChangeArrowheads="1"/>
              </p:cNvSpPr>
              <p:nvPr/>
            </p:nvSpPr>
            <p:spPr bwMode="auto">
              <a:xfrm>
                <a:off x="972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1" name="Rectangle 35"/>
              <p:cNvSpPr>
                <a:spLocks noChangeArrowheads="1"/>
              </p:cNvSpPr>
              <p:nvPr/>
            </p:nvSpPr>
            <p:spPr bwMode="auto">
              <a:xfrm>
                <a:off x="1165" y="1273"/>
                <a:ext cx="97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2" name="Rectangle 36"/>
              <p:cNvSpPr>
                <a:spLocks noChangeArrowheads="1"/>
              </p:cNvSpPr>
              <p:nvPr/>
            </p:nvSpPr>
            <p:spPr bwMode="auto">
              <a:xfrm>
                <a:off x="1359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3" name="Rectangle 37"/>
              <p:cNvSpPr>
                <a:spLocks noChangeArrowheads="1"/>
              </p:cNvSpPr>
              <p:nvPr/>
            </p:nvSpPr>
            <p:spPr bwMode="auto">
              <a:xfrm>
                <a:off x="1552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4" name="Rectangle 38"/>
              <p:cNvSpPr>
                <a:spLocks noChangeArrowheads="1"/>
              </p:cNvSpPr>
              <p:nvPr/>
            </p:nvSpPr>
            <p:spPr bwMode="auto">
              <a:xfrm>
                <a:off x="1745" y="1273"/>
                <a:ext cx="96" cy="2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9255" name="Group 39"/>
            <p:cNvGrpSpPr>
              <a:grpSpLocks/>
            </p:cNvGrpSpPr>
            <p:nvPr/>
          </p:nvGrpSpPr>
          <p:grpSpPr bwMode="auto">
            <a:xfrm>
              <a:off x="1899" y="0"/>
              <a:ext cx="27" cy="1295"/>
              <a:chOff x="1899" y="0"/>
              <a:chExt cx="27" cy="1295"/>
            </a:xfrm>
          </p:grpSpPr>
          <p:sp>
            <p:nvSpPr>
              <p:cNvPr id="9256" name="Rectangle 40"/>
              <p:cNvSpPr>
                <a:spLocks noChangeArrowheads="1"/>
              </p:cNvSpPr>
              <p:nvPr/>
            </p:nvSpPr>
            <p:spPr bwMode="auto">
              <a:xfrm>
                <a:off x="1899" y="0"/>
                <a:ext cx="27" cy="12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7" name="Rectangle 41"/>
              <p:cNvSpPr>
                <a:spLocks noChangeArrowheads="1"/>
              </p:cNvSpPr>
              <p:nvPr/>
            </p:nvSpPr>
            <p:spPr bwMode="auto">
              <a:xfrm>
                <a:off x="1900" y="1195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8" name="Rectangle 42"/>
              <p:cNvSpPr>
                <a:spLocks noChangeArrowheads="1"/>
              </p:cNvSpPr>
              <p:nvPr/>
            </p:nvSpPr>
            <p:spPr bwMode="auto">
              <a:xfrm>
                <a:off x="1900" y="1002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59" name="Rectangle 43"/>
              <p:cNvSpPr>
                <a:spLocks noChangeArrowheads="1"/>
              </p:cNvSpPr>
              <p:nvPr/>
            </p:nvSpPr>
            <p:spPr bwMode="auto">
              <a:xfrm>
                <a:off x="1900" y="809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60" name="Rectangle 44"/>
              <p:cNvSpPr>
                <a:spLocks noChangeArrowheads="1"/>
              </p:cNvSpPr>
              <p:nvPr/>
            </p:nvSpPr>
            <p:spPr bwMode="auto">
              <a:xfrm>
                <a:off x="1900" y="616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61" name="Rectangle 45"/>
              <p:cNvSpPr>
                <a:spLocks noChangeArrowheads="1"/>
              </p:cNvSpPr>
              <p:nvPr/>
            </p:nvSpPr>
            <p:spPr bwMode="auto">
              <a:xfrm>
                <a:off x="1900" y="423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62" name="Rectangle 46"/>
              <p:cNvSpPr>
                <a:spLocks noChangeArrowheads="1"/>
              </p:cNvSpPr>
              <p:nvPr/>
            </p:nvSpPr>
            <p:spPr bwMode="auto">
              <a:xfrm>
                <a:off x="1900" y="230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63" name="Rectangle 47"/>
              <p:cNvSpPr>
                <a:spLocks noChangeArrowheads="1"/>
              </p:cNvSpPr>
              <p:nvPr/>
            </p:nvSpPr>
            <p:spPr bwMode="auto">
              <a:xfrm>
                <a:off x="1900" y="37"/>
                <a:ext cx="19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9264" name="Rectangle 4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265" name="Rectangle 49"/>
          <p:cNvSpPr>
            <a:spLocks noGrp="1" noChangeArrowheads="1"/>
          </p:cNvSpPr>
          <p:nvPr>
            <p:ph type="ftr" sz="quarter" idx="3"/>
          </p:nvPr>
        </p:nvSpPr>
        <p:spPr>
          <a:xfrm>
            <a:off x="3200400" y="6400800"/>
            <a:ext cx="35814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266" name="Rectangle 5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7818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45C0FAD-F00C-4A59-9A36-007912FCD85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B2B28-8743-4214-8C88-55CB8B25BF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950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0E941-7AE6-464E-A2E2-EEB780C7E9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170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0" y="1828800"/>
            <a:ext cx="3579813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27613" y="1828800"/>
            <a:ext cx="3581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B739B-A8EB-48F5-A38E-A979CC42B92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393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C9A8B6-F818-4654-9D6B-8B0956CC6C2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71515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46768-425B-4A65-8E3D-E6B5315DE3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318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FE2B7-8F2B-4DAA-A4C4-EE9F208DE6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2205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2F44F-0152-4A12-9169-433F85C5B2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1141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A81D53-1040-4DB6-AB5E-BB2A1CB28E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9452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C0A4BA-3F91-49C2-9124-028DA69E66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4377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04800"/>
            <a:ext cx="18288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304800"/>
            <a:ext cx="53340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71DCE-66F4-44C8-814D-6A4ED0471F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0030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239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95400" y="1828800"/>
            <a:ext cx="3579813" cy="4343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27613" y="1828800"/>
            <a:ext cx="3581400" cy="4343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295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35052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5D6347B-4A8E-40AC-A317-AC0D5CEA9C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8596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239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0" y="1828800"/>
            <a:ext cx="3579813" cy="4343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27613" y="1828800"/>
            <a:ext cx="3581400" cy="4343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295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35052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DA99FD0-2E19-413E-A3BA-6ACE78FF19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77627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239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0" y="1828800"/>
            <a:ext cx="7313613" cy="2095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5400" y="4076700"/>
            <a:ext cx="7313613" cy="2095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295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35052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E0A6FC0-571C-41A9-AC1C-83B9D47D82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28665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2390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295400" y="1828800"/>
            <a:ext cx="3579813" cy="2095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1295400" y="4076700"/>
            <a:ext cx="3579813" cy="2095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5027613" y="1828800"/>
            <a:ext cx="3581400" cy="4343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295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35052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C3B5951-16C4-4CC3-B090-5806A8B3A29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4378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914400" y="1600200"/>
            <a:ext cx="8247063" cy="5257800"/>
            <a:chOff x="576" y="1008"/>
            <a:chExt cx="5195" cy="3312"/>
          </a:xfrm>
        </p:grpSpPr>
        <p:sp>
          <p:nvSpPr>
            <p:cNvPr id="8195" name="Rectangle 3" descr="White marble"/>
            <p:cNvSpPr>
              <a:spLocks noChangeArrowheads="1"/>
            </p:cNvSpPr>
            <p:nvPr/>
          </p:nvSpPr>
          <p:spPr bwMode="auto">
            <a:xfrm>
              <a:off x="641" y="1014"/>
              <a:ext cx="5117" cy="3305"/>
            </a:xfrm>
            <a:prstGeom prst="rect">
              <a:avLst/>
            </a:prstGeom>
            <a:blipFill dpi="0" rotWithShape="0">
              <a:blip r:embed="rId17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altLang="ru-RU" sz="2400"/>
            </a:p>
          </p:txBody>
        </p:sp>
        <p:sp>
          <p:nvSpPr>
            <p:cNvPr id="8196" name="Rectangle 4"/>
            <p:cNvSpPr>
              <a:spLocks noChangeArrowheads="1"/>
            </p:cNvSpPr>
            <p:nvPr/>
          </p:nvSpPr>
          <p:spPr bwMode="auto">
            <a:xfrm>
              <a:off x="576" y="1008"/>
              <a:ext cx="65" cy="33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576" y="1008"/>
              <a:ext cx="5195" cy="6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198" name="Rectangle 6"/>
            <p:cNvSpPr>
              <a:spLocks noChangeArrowheads="1"/>
            </p:cNvSpPr>
            <p:nvPr/>
          </p:nvSpPr>
          <p:spPr bwMode="auto">
            <a:xfrm>
              <a:off x="5498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199" name="Rectangle 7"/>
            <p:cNvSpPr>
              <a:spLocks noChangeArrowheads="1"/>
            </p:cNvSpPr>
            <p:nvPr/>
          </p:nvSpPr>
          <p:spPr bwMode="auto">
            <a:xfrm>
              <a:off x="4975" y="1014"/>
              <a:ext cx="261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0" name="Rectangle 8"/>
            <p:cNvSpPr>
              <a:spLocks noChangeArrowheads="1"/>
            </p:cNvSpPr>
            <p:nvPr/>
          </p:nvSpPr>
          <p:spPr bwMode="auto">
            <a:xfrm>
              <a:off x="4454" y="1014"/>
              <a:ext cx="259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1" name="Rectangle 9"/>
            <p:cNvSpPr>
              <a:spLocks noChangeArrowheads="1"/>
            </p:cNvSpPr>
            <p:nvPr/>
          </p:nvSpPr>
          <p:spPr bwMode="auto">
            <a:xfrm>
              <a:off x="3931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2" name="Rectangle 10"/>
            <p:cNvSpPr>
              <a:spLocks noChangeArrowheads="1"/>
            </p:cNvSpPr>
            <p:nvPr/>
          </p:nvSpPr>
          <p:spPr bwMode="auto">
            <a:xfrm>
              <a:off x="3409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3" name="Rectangle 11"/>
            <p:cNvSpPr>
              <a:spLocks noChangeArrowheads="1"/>
            </p:cNvSpPr>
            <p:nvPr/>
          </p:nvSpPr>
          <p:spPr bwMode="auto">
            <a:xfrm>
              <a:off x="2887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4" name="Rectangle 12"/>
            <p:cNvSpPr>
              <a:spLocks noChangeArrowheads="1"/>
            </p:cNvSpPr>
            <p:nvPr/>
          </p:nvSpPr>
          <p:spPr bwMode="auto">
            <a:xfrm>
              <a:off x="2365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5" name="Rectangle 13"/>
            <p:cNvSpPr>
              <a:spLocks noChangeArrowheads="1"/>
            </p:cNvSpPr>
            <p:nvPr/>
          </p:nvSpPr>
          <p:spPr bwMode="auto">
            <a:xfrm>
              <a:off x="1842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6" name="Rectangle 14"/>
            <p:cNvSpPr>
              <a:spLocks noChangeArrowheads="1"/>
            </p:cNvSpPr>
            <p:nvPr/>
          </p:nvSpPr>
          <p:spPr bwMode="auto">
            <a:xfrm>
              <a:off x="1320" y="1014"/>
              <a:ext cx="261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7" name="Rectangle 15"/>
            <p:cNvSpPr>
              <a:spLocks noChangeArrowheads="1"/>
            </p:cNvSpPr>
            <p:nvPr/>
          </p:nvSpPr>
          <p:spPr bwMode="auto">
            <a:xfrm>
              <a:off x="798" y="1014"/>
              <a:ext cx="260" cy="50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8" name="Rectangle 16"/>
            <p:cNvSpPr>
              <a:spLocks noChangeArrowheads="1"/>
            </p:cNvSpPr>
            <p:nvPr/>
          </p:nvSpPr>
          <p:spPr bwMode="auto">
            <a:xfrm>
              <a:off x="581" y="1114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09" name="Rectangle 17"/>
            <p:cNvSpPr>
              <a:spLocks noChangeArrowheads="1"/>
            </p:cNvSpPr>
            <p:nvPr/>
          </p:nvSpPr>
          <p:spPr bwMode="auto">
            <a:xfrm>
              <a:off x="581" y="1607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10" name="Rectangle 18"/>
            <p:cNvSpPr>
              <a:spLocks noChangeArrowheads="1"/>
            </p:cNvSpPr>
            <p:nvPr/>
          </p:nvSpPr>
          <p:spPr bwMode="auto">
            <a:xfrm>
              <a:off x="581" y="2101"/>
              <a:ext cx="53" cy="245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11" name="Rectangle 19"/>
            <p:cNvSpPr>
              <a:spLocks noChangeArrowheads="1"/>
            </p:cNvSpPr>
            <p:nvPr/>
          </p:nvSpPr>
          <p:spPr bwMode="auto">
            <a:xfrm>
              <a:off x="581" y="2594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12" name="Rectangle 20"/>
            <p:cNvSpPr>
              <a:spLocks noChangeArrowheads="1"/>
            </p:cNvSpPr>
            <p:nvPr/>
          </p:nvSpPr>
          <p:spPr bwMode="auto">
            <a:xfrm>
              <a:off x="581" y="3088"/>
              <a:ext cx="53" cy="245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13" name="Rectangle 21"/>
            <p:cNvSpPr>
              <a:spLocks noChangeArrowheads="1"/>
            </p:cNvSpPr>
            <p:nvPr/>
          </p:nvSpPr>
          <p:spPr bwMode="auto">
            <a:xfrm>
              <a:off x="581" y="3581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214" name="Rectangle 22"/>
            <p:cNvSpPr>
              <a:spLocks noChangeArrowheads="1"/>
            </p:cNvSpPr>
            <p:nvPr/>
          </p:nvSpPr>
          <p:spPr bwMode="auto">
            <a:xfrm>
              <a:off x="581" y="4074"/>
              <a:ext cx="53" cy="24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215" name="Rectangle 23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304800"/>
            <a:ext cx="7239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8216" name="Rectangle 2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1828800"/>
            <a:ext cx="7313613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8217" name="Rectangle 2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954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endParaRPr lang="ru-RU" altLang="ru-RU"/>
          </a:p>
        </p:txBody>
      </p:sp>
      <p:sp>
        <p:nvSpPr>
          <p:cNvPr id="8218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4008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endParaRPr lang="ru-RU" altLang="ru-RU"/>
          </a:p>
        </p:txBody>
      </p:sp>
      <p:sp>
        <p:nvSpPr>
          <p:cNvPr id="8219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fld id="{69E352DC-4B8F-4EA5-953E-57447A889B7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565150" y="188565"/>
            <a:ext cx="8013700" cy="792163"/>
          </a:xfrm>
        </p:spPr>
        <p:txBody>
          <a:bodyPr/>
          <a:lstStyle/>
          <a:p>
            <a:pPr algn="ctr"/>
            <a:r>
              <a:rPr lang="ru-RU" altLang="ru-RU" sz="3600" b="1" dirty="0" smtClean="0"/>
              <a:t>Русская </a:t>
            </a:r>
            <a:r>
              <a:rPr lang="ru-RU" altLang="ru-RU" sz="3600" b="1" dirty="0"/>
              <a:t>коса-девичья   </a:t>
            </a:r>
            <a:r>
              <a:rPr lang="ru-RU" altLang="ru-RU" sz="3600" b="1" dirty="0" smtClean="0"/>
              <a:t>краса</a:t>
            </a:r>
            <a:endParaRPr lang="ru-RU" altLang="ru-RU" sz="3600" b="1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None/>
            </a:pPr>
            <a:endParaRPr lang="ru-RU" altLang="ru-RU"/>
          </a:p>
          <a:p>
            <a:pPr marL="609600" indent="-609600">
              <a:buFontTx/>
              <a:buNone/>
            </a:pPr>
            <a:endParaRPr lang="ru-RU" altLang="ru-RU"/>
          </a:p>
        </p:txBody>
      </p:sp>
      <p:pic>
        <p:nvPicPr>
          <p:cNvPr id="2056" name="Picture 8" descr="c3771b9aab7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0728"/>
            <a:ext cx="8604250" cy="559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 bwMode="auto">
          <a:xfrm>
            <a:off x="0" y="6574011"/>
            <a:ext cx="9144000" cy="28398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/>
              <a:t>Елена Булычева</a:t>
            </a:r>
            <a:r>
              <a:rPr lang="ru-RU" sz="1200" dirty="0" smtClean="0"/>
              <a:t>. Факультет истории и права, ШГПИ</a:t>
            </a:r>
            <a:endParaRPr kumimoji="1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74623" y="6574011"/>
            <a:ext cx="7693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dirty="0" smtClean="0">
                <a:hlinkClick r:id="rId3"/>
              </a:rPr>
              <a:t>si-sv.com</a:t>
            </a:r>
            <a:endParaRPr lang="ru-RU" sz="1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         План: 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773238"/>
            <a:ext cx="3579812" cy="4343400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1. История косы.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2. Коса на Руси.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3. Виды и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техники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кос. Их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значение на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altLang="ru-RU"/>
              <a:t>Руси</a:t>
            </a:r>
          </a:p>
          <a:p>
            <a:pPr marL="533400" indent="-533400">
              <a:buFont typeface="Wingdings" pitchFamily="2" charset="2"/>
              <a:buNone/>
            </a:pPr>
            <a:endParaRPr lang="ru-RU" altLang="ru-RU"/>
          </a:p>
          <a:p>
            <a:pPr marL="533400" indent="-533400">
              <a:buFont typeface="Wingdings" pitchFamily="2" charset="2"/>
              <a:buNone/>
            </a:pPr>
            <a:endParaRPr lang="ru-RU" altLang="ru-RU"/>
          </a:p>
        </p:txBody>
      </p:sp>
      <p:pic>
        <p:nvPicPr>
          <p:cNvPr id="7175" name="Picture 7" descr="0_7ccb9_121856c0_XL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773238"/>
            <a:ext cx="3894138" cy="48958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История косы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000" b="1"/>
              <a:t>Помните </a:t>
            </a:r>
            <a:r>
              <a:rPr lang="ru-RU" altLang="ru-RU" sz="2000" b="1" i="1"/>
              <a:t>библейского</a:t>
            </a:r>
            <a:r>
              <a:rPr lang="ru-RU" altLang="ru-RU" sz="2000" b="1"/>
              <a:t> Самсона, вся сила которого была в его волосах, и коварную Далилу, которая отрезала эти волосы, и что из этого вышло? Самсон носил семь кос. Неудивительно, ведь косы — самая удобная, и, наверное, самая первая прическа, которую придумал себе человек.  </a:t>
            </a:r>
          </a:p>
        </p:txBody>
      </p:sp>
      <p:pic>
        <p:nvPicPr>
          <p:cNvPr id="11272" name="Picture 8" descr="Jan_Lievens_0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773238"/>
            <a:ext cx="3673475" cy="45370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История косы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844675"/>
            <a:ext cx="3579812" cy="4343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000" b="1"/>
              <a:t>Прическа появилась даже раньше одежды, она рассказывала о множестве вещей — о племени, о характере, о намерениях. Парики из заплетенных косичек были приняты у египтян. Косы носили во всех странах мира, но для нас она они всегда будут ассоциироваться с Древней Русью. </a:t>
            </a:r>
          </a:p>
        </p:txBody>
      </p:sp>
      <p:pic>
        <p:nvPicPr>
          <p:cNvPr id="12294" name="Picture 6" descr="14902008_1200467741_kosa75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2725" y="1844675"/>
            <a:ext cx="3644900" cy="48244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История косы</a:t>
            </a:r>
          </a:p>
        </p:txBody>
      </p:sp>
      <p:pic>
        <p:nvPicPr>
          <p:cNvPr id="51206" name="Picture 6" descr="99994516_4908909_33745585_1224061195_afric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1773238"/>
            <a:ext cx="5472113" cy="3309937"/>
          </a:xfrm>
        </p:spPr>
      </p:pic>
      <p:sp>
        <p:nvSpPr>
          <p:cNvPr id="51207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1116013" y="5084763"/>
            <a:ext cx="7313612" cy="2095500"/>
          </a:xfrm>
        </p:spPr>
        <p:txBody>
          <a:bodyPr/>
          <a:lstStyle/>
          <a:p>
            <a:r>
              <a:rPr lang="ru-RU" altLang="ru-RU" sz="2400" b="1"/>
              <a:t>Мелкие косички носили в Африке, косы и косички носили некоторые племена индейцев.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 История косы</a:t>
            </a:r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400" b="1"/>
              <a:t>Сами по себе длинные волосы считались украшением, что отличает иудеев, греков и древние народы Ближнего Востока от египтян, бривших головы, но также употреблявших парики в виде косичек.   </a:t>
            </a:r>
          </a:p>
        </p:txBody>
      </p:sp>
      <p:pic>
        <p:nvPicPr>
          <p:cNvPr id="18440" name="Picture 8" descr="img1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4360863"/>
            <a:ext cx="3960812" cy="230028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1" name="Picture 9" descr="0902c3b6a953c188b38c48739313984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773238"/>
            <a:ext cx="2374900" cy="23749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История косы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116013" y="2133600"/>
            <a:ext cx="3673475" cy="4343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400" b="1"/>
              <a:t>В Греции и Риме можно видеть сложные прически из кос. Римские матроны любили высокие каркасные прически с пучками из тонких плоских косичек, уложенных в пучок. Носили их как женщины, так и мужчины.</a:t>
            </a:r>
          </a:p>
        </p:txBody>
      </p:sp>
      <p:pic>
        <p:nvPicPr>
          <p:cNvPr id="19462" name="Picture 6" descr="348c5368c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2349500"/>
            <a:ext cx="3889375" cy="34559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  Коса на Руси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600" b="1"/>
              <a:t>       </a:t>
            </a:r>
            <a:r>
              <a:rPr lang="ru-RU" altLang="ru-RU" sz="2000" b="1"/>
              <a:t>Косы как таковые издревле имеют глубокий сакральный смысл. С помощью кос обращались к богам за помощью, отгоняли злых духов. Косы служили охранным амулетом в битвах, кормящие матери плели сложные косы, чтобы запутать ведьм и не лишиться молока, колдуны и шаманы нейтрализовали чужую магию. </a:t>
            </a:r>
          </a:p>
        </p:txBody>
      </p:sp>
      <p:pic>
        <p:nvPicPr>
          <p:cNvPr id="30726" name="Picture 6" descr="tvwaw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1844675"/>
            <a:ext cx="3182938" cy="48244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Коса на Руси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 b="1"/>
              <a:t>Девушки украшали косу на конце лентой или “косником” (“накосником”). Это была дощечка из бересты, расшитая бусинками. В день свадьбы подружки невесты под пение протяжных грустных песен с плачем расплетали девичью косу, чтобы переплести ее на две височные и уложить короной вокруг головы. </a:t>
            </a:r>
          </a:p>
        </p:txBody>
      </p:sp>
      <p:pic>
        <p:nvPicPr>
          <p:cNvPr id="32776" name="Picture 8" descr="01_clip_image04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1773238"/>
            <a:ext cx="4037012" cy="48958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 Коса на Руси</a:t>
            </a:r>
          </a:p>
        </p:txBody>
      </p:sp>
      <p:pic>
        <p:nvPicPr>
          <p:cNvPr id="47111" name="Picture 7" descr="76204955_large_Russkaya_krasavica_1900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1844675"/>
            <a:ext cx="3146425" cy="4608513"/>
          </a:xfrm>
        </p:spPr>
      </p:pic>
      <p:pic>
        <p:nvPicPr>
          <p:cNvPr id="47113" name="Picture 9" descr="20373652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1150" y="1844675"/>
            <a:ext cx="3281363" cy="46085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 Коса на Руси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altLang="ru-RU" sz="2800" b="1"/>
              <a:t>Русские девочки заплетали только одну косу. И этим отличались от мам, которым полагались две. </a:t>
            </a:r>
          </a:p>
        </p:txBody>
      </p:sp>
      <p:pic>
        <p:nvPicPr>
          <p:cNvPr id="35846" name="Picture 6" descr="70148883_1296726428_46965786_Aleksey_SHalaev_ak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916113"/>
            <a:ext cx="3500437" cy="45370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     Коса на Руси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000" b="1"/>
              <a:t>На Руси две косы, обернутые вокруг головы и убранные под кику, служили показателем того, что женщина замужем. Считалось недопустимым обнажить голову в присутствии посторонних, а уж тем более – распустить волосы. </a:t>
            </a:r>
            <a:r>
              <a:rPr lang="ru-RU" altLang="ru-RU" sz="2000"/>
              <a:t> </a:t>
            </a:r>
          </a:p>
        </p:txBody>
      </p:sp>
      <p:pic>
        <p:nvPicPr>
          <p:cNvPr id="36870" name="Picture 6" descr="cc9a34907792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916113"/>
            <a:ext cx="3576637" cy="47529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Виды и техники кос 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400" b="1"/>
              <a:t>Самым простым и распространенным считали плетение в три плетешка — “русскую косу”, но плели и объемные тонкие колосовидные косички, широкие плоские косы в несколько плетешков. </a:t>
            </a:r>
          </a:p>
        </p:txBody>
      </p:sp>
      <p:pic>
        <p:nvPicPr>
          <p:cNvPr id="39944" name="Picture 8" descr="11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22375" y="1844675"/>
            <a:ext cx="3522663" cy="4679950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4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Виды и техники кос</a:t>
            </a:r>
          </a:p>
        </p:txBody>
      </p:sp>
      <p:pic>
        <p:nvPicPr>
          <p:cNvPr id="40967" name="Picture 7" descr="3975452724844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844675"/>
            <a:ext cx="3275013" cy="4343400"/>
          </a:xfrm>
        </p:spPr>
      </p:pic>
      <p:pic>
        <p:nvPicPr>
          <p:cNvPr id="40970" name="Picture 10" descr="96780873_1359384063_31Makovskiy1uvobl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1844675"/>
            <a:ext cx="3413125" cy="4343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     Виды и техники кос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000" b="1"/>
              <a:t>Трудящиеся женщины стали носить короткие стрижки “под гребенку”. А те, кто не хотел расставаться со своими длинными волосами, продолжали носить традиционные косы, укладывая их “в корзинку” или обвивая вокруг головы “короной”, “венчиком”.</a:t>
            </a:r>
            <a:r>
              <a:rPr lang="ru-RU" altLang="ru-RU" sz="2000"/>
              <a:t> </a:t>
            </a:r>
          </a:p>
        </p:txBody>
      </p:sp>
      <p:pic>
        <p:nvPicPr>
          <p:cNvPr id="46086" name="Picture 6" descr="99392277_serci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844675"/>
            <a:ext cx="3706812" cy="46799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295400" y="1828800"/>
            <a:ext cx="3852664" cy="4343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400" b="1" dirty="0"/>
              <a:t>С </a:t>
            </a:r>
            <a:r>
              <a:rPr lang="ru-RU" altLang="ru-RU" sz="2400" b="1" dirty="0" smtClean="0"/>
              <a:t>распространением </a:t>
            </a:r>
            <a:r>
              <a:rPr lang="ru-RU" altLang="ru-RU" sz="2400" b="1" dirty="0"/>
              <a:t>западных женских образов кос стало меньше, и все же коса никогда не уйдет совсем. Она остается по сию пору символом женственности, красоты и стиля, не зависящего от капризов моды. </a:t>
            </a:r>
            <a:r>
              <a:rPr lang="ru-RU" altLang="ru-RU" sz="2400" dirty="0"/>
              <a:t> </a:t>
            </a:r>
          </a:p>
        </p:txBody>
      </p:sp>
      <p:pic>
        <p:nvPicPr>
          <p:cNvPr id="54279" name="Picture 7" descr="lhqFm4lKmu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5600" y="1916113"/>
            <a:ext cx="3290888" cy="47529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4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7" grpId="0" build="p"/>
    </p:bldLst>
  </p:timing>
</p:sld>
</file>

<file path=ppt/theme/theme1.xml><?xml version="1.0" encoding="utf-8"?>
<a:theme xmlns:a="http://schemas.openxmlformats.org/drawingml/2006/main" name="Products And Services Overview">
  <a:themeElements>
    <a:clrScheme name="Products And Services Overview 1">
      <a:dk1>
        <a:srgbClr val="000000"/>
      </a:dk1>
      <a:lt1>
        <a:srgbClr val="FFFFFF"/>
      </a:lt1>
      <a:dk2>
        <a:srgbClr val="301800"/>
      </a:dk2>
      <a:lt2>
        <a:srgbClr val="614020"/>
      </a:lt2>
      <a:accent1>
        <a:srgbClr val="B38961"/>
      </a:accent1>
      <a:accent2>
        <a:srgbClr val="996633"/>
      </a:accent2>
      <a:accent3>
        <a:srgbClr val="FFFFFF"/>
      </a:accent3>
      <a:accent4>
        <a:srgbClr val="000000"/>
      </a:accent4>
      <a:accent5>
        <a:srgbClr val="D6C4B7"/>
      </a:accent5>
      <a:accent6>
        <a:srgbClr val="8A5C2D"/>
      </a:accent6>
      <a:hlink>
        <a:srgbClr val="9D9C81"/>
      </a:hlink>
      <a:folHlink>
        <a:srgbClr val="B2B2B2"/>
      </a:folHlink>
    </a:clrScheme>
    <a:fontScheme name="Products And Services Overview">
      <a:majorFont>
        <a:latin typeface="Arial Narrow"/>
        <a:ea typeface=""/>
        <a:cs typeface="Arial"/>
      </a:majorFont>
      <a:minorFont>
        <a:latin typeface="Arial Narrow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Products And Services Overview 1">
        <a:dk1>
          <a:srgbClr val="000000"/>
        </a:dk1>
        <a:lt1>
          <a:srgbClr val="FFFFFF"/>
        </a:lt1>
        <a:dk2>
          <a:srgbClr val="301800"/>
        </a:dk2>
        <a:lt2>
          <a:srgbClr val="614020"/>
        </a:lt2>
        <a:accent1>
          <a:srgbClr val="B38961"/>
        </a:accent1>
        <a:accent2>
          <a:srgbClr val="996633"/>
        </a:accent2>
        <a:accent3>
          <a:srgbClr val="FFFFFF"/>
        </a:accent3>
        <a:accent4>
          <a:srgbClr val="000000"/>
        </a:accent4>
        <a:accent5>
          <a:srgbClr val="D6C4B7"/>
        </a:accent5>
        <a:accent6>
          <a:srgbClr val="8A5C2D"/>
        </a:accent6>
        <a:hlink>
          <a:srgbClr val="9D9C81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ducts And Services Overview 2">
        <a:dk1>
          <a:srgbClr val="000000"/>
        </a:dk1>
        <a:lt1>
          <a:srgbClr val="FFFFFF"/>
        </a:lt1>
        <a:dk2>
          <a:srgbClr val="003399"/>
        </a:dk2>
        <a:lt2>
          <a:srgbClr val="003366"/>
        </a:lt2>
        <a:accent1>
          <a:srgbClr val="6397CB"/>
        </a:accent1>
        <a:accent2>
          <a:srgbClr val="336699"/>
        </a:accent2>
        <a:accent3>
          <a:srgbClr val="FFFFFF"/>
        </a:accent3>
        <a:accent4>
          <a:srgbClr val="000000"/>
        </a:accent4>
        <a:accent5>
          <a:srgbClr val="B7C9E2"/>
        </a:accent5>
        <a:accent6>
          <a:srgbClr val="2D5C8A"/>
        </a:accent6>
        <a:hlink>
          <a:srgbClr val="8585E1"/>
        </a:hlink>
        <a:folHlink>
          <a:srgbClr val="867A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ducts And Services Overview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Products And Services Overview</Template>
  <TotalTime>179</TotalTime>
  <Words>484</Words>
  <Application>Microsoft Office PowerPoint</Application>
  <PresentationFormat>Экран (4:3)</PresentationFormat>
  <Paragraphs>36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Arial Narrow</vt:lpstr>
      <vt:lpstr>Times New Roman</vt:lpstr>
      <vt:lpstr>Wingdings</vt:lpstr>
      <vt:lpstr>Products And Services Overview</vt:lpstr>
      <vt:lpstr>Русская коса-девичья   краса</vt:lpstr>
      <vt:lpstr>                  План: </vt:lpstr>
      <vt:lpstr>        История косы</vt:lpstr>
      <vt:lpstr>       История косы</vt:lpstr>
      <vt:lpstr>         История косы</vt:lpstr>
      <vt:lpstr>          История косы</vt:lpstr>
      <vt:lpstr>         История косы</vt:lpstr>
      <vt:lpstr>           Коса на Руси</vt:lpstr>
      <vt:lpstr>         Коса на Руси</vt:lpstr>
      <vt:lpstr>          Коса на Руси</vt:lpstr>
      <vt:lpstr>          Коса на Руси</vt:lpstr>
      <vt:lpstr>          Коса на Руси</vt:lpstr>
      <vt:lpstr>   Виды и техники кос </vt:lpstr>
      <vt:lpstr>    Виды и техники кос</vt:lpstr>
      <vt:lpstr>     Виды и техники кос</vt:lpstr>
      <vt:lpstr>Презентация PowerPoint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 «Русская коса-девичья краса».</dc:title>
  <dc:creator>1</dc:creator>
  <cp:lastModifiedBy>Сергей</cp:lastModifiedBy>
  <cp:revision>6</cp:revision>
  <dcterms:created xsi:type="dcterms:W3CDTF">2013-12-27T13:43:41Z</dcterms:created>
  <dcterms:modified xsi:type="dcterms:W3CDTF">2013-12-30T04:05:09Z</dcterms:modified>
</cp:coreProperties>
</file>