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2" r:id="rId5"/>
    <p:sldId id="261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30.12.2013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47864" y="2636912"/>
            <a:ext cx="5409651" cy="38939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179512" y="620688"/>
            <a:ext cx="7740352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4664" y="764704"/>
            <a:ext cx="7315200" cy="108012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Конституция РФ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852936"/>
            <a:ext cx="4519111" cy="3389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6530860"/>
            <a:ext cx="5256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Алёна Жукова</a:t>
            </a:r>
            <a:r>
              <a:rPr lang="ru-RU" sz="1200" dirty="0" smtClean="0"/>
              <a:t>, </a:t>
            </a:r>
            <a:r>
              <a:rPr lang="ru-RU" sz="1000" dirty="0" smtClean="0"/>
              <a:t>студентка 2 курса факультета Истории и права, ШГПИ</a:t>
            </a:r>
            <a:endParaRPr lang="ru-RU" sz="1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371031" y="6564421"/>
            <a:ext cx="77296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  <a:hlinkClick r:id="rId3"/>
              </a:rPr>
              <a:t>si-sv.com</a:t>
            </a:r>
            <a:endParaRPr lang="ru-RU" sz="1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70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188640"/>
            <a:ext cx="7200800" cy="2520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556" y="476672"/>
            <a:ext cx="6696744" cy="295232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200" b="1" u="sng" spc="-150" dirty="0"/>
              <a:t>Конституция Российской Федерации </a:t>
            </a:r>
            <a:r>
              <a:rPr lang="ru-RU" sz="2200" b="1" spc="-150" dirty="0"/>
              <a:t>— это нормативный правовой акт, обладающий высшей юридической силой, закрепляющий основы конституционного строя, государственное устройство, образование представительных, исполнительных, судебных органов власти и систему местного самоуправления, права и свободы человека и гражданина</a:t>
            </a:r>
            <a:r>
              <a:rPr lang="ru-RU" b="1" i="1" dirty="0"/>
              <a:t/>
            </a:r>
            <a:br>
              <a:rPr lang="ru-RU" b="1" i="1" dirty="0"/>
            </a:b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43242">
            <a:off x="4567133" y="3157687"/>
            <a:ext cx="3822671" cy="3134913"/>
          </a:xfrm>
        </p:spPr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4970">
            <a:off x="4784623" y="3531271"/>
            <a:ext cx="3467929" cy="23165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87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7315200" cy="1154097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ru-RU" b="1" i="1" dirty="0"/>
              <a:t>Конституция РФ 1993 года                                                            </a:t>
            </a:r>
            <a:br>
              <a:rPr lang="ru-RU" b="1" i="1" dirty="0"/>
            </a:br>
            <a:r>
              <a:rPr lang="ru-RU" b="1" i="1" dirty="0"/>
              <a:t>                            (12 декабря)</a:t>
            </a:r>
            <a:br>
              <a:rPr lang="ru-RU" b="1" i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988840"/>
            <a:ext cx="6480720" cy="4104456"/>
          </a:xfrm>
        </p:spPr>
        <p:txBody>
          <a:bodyPr/>
          <a:lstStyle/>
          <a:p>
            <a:pPr marL="45720" indent="0">
              <a:spcBef>
                <a:spcPct val="50000"/>
              </a:spcBef>
              <a:buNone/>
            </a:pPr>
            <a:r>
              <a:rPr lang="ru-RU" b="1" i="1" dirty="0"/>
              <a:t>Причины принятия:</a:t>
            </a:r>
          </a:p>
          <a:p>
            <a:pPr>
              <a:spcBef>
                <a:spcPct val="50000"/>
              </a:spcBef>
            </a:pPr>
            <a:r>
              <a:rPr lang="ru-RU" b="1" i="1" dirty="0"/>
              <a:t>1.Распад СССР.</a:t>
            </a:r>
          </a:p>
          <a:p>
            <a:pPr>
              <a:spcBef>
                <a:spcPct val="50000"/>
              </a:spcBef>
            </a:pPr>
            <a:r>
              <a:rPr lang="ru-RU" b="1" i="1" dirty="0"/>
              <a:t>2. Противостояние Верховного совета, Президента, Правительства.</a:t>
            </a:r>
          </a:p>
          <a:p>
            <a:pPr>
              <a:spcBef>
                <a:spcPct val="50000"/>
              </a:spcBef>
            </a:pPr>
            <a:r>
              <a:rPr lang="ru-RU" b="1" i="1" dirty="0"/>
              <a:t>3. Силовое решение противоречий.</a:t>
            </a:r>
          </a:p>
          <a:p>
            <a:pPr>
              <a:spcBef>
                <a:spcPct val="50000"/>
              </a:spcBef>
            </a:pPr>
            <a:r>
              <a:rPr lang="ru-RU" b="1" i="1" dirty="0"/>
              <a:t>4. Конституция расходилась с практикой создания рыночной экономики.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25144"/>
            <a:ext cx="2304256" cy="16400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420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12427" cy="62646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50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179512" y="980728"/>
            <a:ext cx="8640960" cy="3672408"/>
          </a:xfrm>
          <a:prstGeom prst="homePlate">
            <a:avLst/>
          </a:prstGeom>
          <a:solidFill>
            <a:schemeClr val="bg2">
              <a:lumMod val="90000"/>
              <a:lumOff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Структура Конституции РФ                                                           </a:t>
            </a: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/>
              <a:t>              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66586"/>
            <a:ext cx="7315200" cy="3539527"/>
          </a:xfrm>
        </p:spPr>
        <p:txBody>
          <a:bodyPr/>
          <a:lstStyle/>
          <a:p>
            <a:r>
              <a:rPr lang="ru-RU" dirty="0"/>
              <a:t>Действующая Конституция России состоит из </a:t>
            </a:r>
            <a:r>
              <a:rPr lang="ru-RU" u="sng" dirty="0"/>
              <a:t>Преамбулы</a:t>
            </a:r>
            <a:r>
              <a:rPr lang="ru-RU" dirty="0"/>
              <a:t> </a:t>
            </a:r>
            <a:r>
              <a:rPr lang="ru-RU" u="sng" dirty="0"/>
              <a:t>и двух разделов</a:t>
            </a:r>
            <a:r>
              <a:rPr lang="ru-RU" dirty="0"/>
              <a:t>. В Преамбуле провозглашается, что народ России принимает данную Конституцию; закрепляются демократические и гуманистические ценности; определяется место России в современном мире.</a:t>
            </a:r>
          </a:p>
        </p:txBody>
      </p:sp>
      <p:pic>
        <p:nvPicPr>
          <p:cNvPr id="4098" name="Picture 2" descr="http://nigrb.ru/uploads/posts/2013-08/1377846739_kon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1719">
            <a:off x="745396" y="3455057"/>
            <a:ext cx="3605174" cy="29021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8" name="Стрелка углом вверх 7">
            <a:hlinkClick r:id="rId3" action="ppaction://hlinksldjump"/>
          </p:cNvPr>
          <p:cNvSpPr/>
          <p:nvPr/>
        </p:nvSpPr>
        <p:spPr>
          <a:xfrm>
            <a:off x="6300192" y="5445224"/>
            <a:ext cx="1368152" cy="936104"/>
          </a:xfrm>
          <a:prstGeom prst="bentUp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2 раздел</a:t>
            </a:r>
            <a:endParaRPr lang="ru-RU" b="1" dirty="0"/>
          </a:p>
        </p:txBody>
      </p:sp>
      <p:sp>
        <p:nvSpPr>
          <p:cNvPr id="9" name="Стрелка углом вверх 8">
            <a:hlinkClick r:id="rId4" action="ppaction://hlinksldjump"/>
          </p:cNvPr>
          <p:cNvSpPr/>
          <p:nvPr/>
        </p:nvSpPr>
        <p:spPr>
          <a:xfrm>
            <a:off x="5436096" y="4799029"/>
            <a:ext cx="1296144" cy="936104"/>
          </a:xfrm>
          <a:prstGeom prst="bentUp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1 раздел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9418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395536" y="1628800"/>
            <a:ext cx="7560840" cy="3456384"/>
          </a:xfrm>
          <a:prstGeom prst="snip2DiagRect">
            <a:avLst/>
          </a:prstGeom>
          <a:solidFill>
            <a:schemeClr val="bg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7315200" cy="1154097"/>
          </a:xfrm>
        </p:spPr>
        <p:txBody>
          <a:bodyPr>
            <a:normAutofit/>
          </a:bodyPr>
          <a:lstStyle/>
          <a:p>
            <a:r>
              <a:rPr lang="ru-RU" sz="3600" b="1" i="1" dirty="0" smtClean="0"/>
              <a:t>Первый раздел </a:t>
            </a:r>
            <a:endParaRPr lang="ru-RU" sz="36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7315200" cy="3539527"/>
          </a:xfrm>
        </p:spPr>
        <p:txBody>
          <a:bodyPr/>
          <a:lstStyle/>
          <a:p>
            <a:r>
              <a:rPr lang="ru-RU" dirty="0"/>
              <a:t>Первый раздел включает 9 глав и состоит из 137 статей, закрепляющих основы политической, общественной, правовой, экономической, социальной систем </a:t>
            </a:r>
            <a:r>
              <a:rPr lang="ru-RU" dirty="0" smtClean="0"/>
              <a:t>в РФ, </a:t>
            </a:r>
            <a:r>
              <a:rPr lang="ru-RU" dirty="0"/>
              <a:t>основные права и свободы личности, федеративное </a:t>
            </a:r>
            <a:r>
              <a:rPr lang="ru-RU" dirty="0" smtClean="0"/>
              <a:t>устройство РФ, </a:t>
            </a:r>
            <a:r>
              <a:rPr lang="ru-RU" dirty="0"/>
              <a:t>а также порядок пересмотра Конституции и внесения в неё поправок.</a:t>
            </a:r>
          </a:p>
        </p:txBody>
      </p:sp>
      <p:pic>
        <p:nvPicPr>
          <p:cNvPr id="6146" name="Picture 2" descr="http://www.ibiblio.org/sergei/Politics/symbo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003" y="4437112"/>
            <a:ext cx="3486150" cy="21145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467544" y="6165304"/>
            <a:ext cx="864096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5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1844824"/>
            <a:ext cx="7272808" cy="2160240"/>
          </a:xfrm>
          <a:prstGeom prst="round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7315200" cy="1154097"/>
          </a:xfrm>
        </p:spPr>
        <p:txBody>
          <a:bodyPr/>
          <a:lstStyle/>
          <a:p>
            <a:r>
              <a:rPr lang="ru-RU" b="1" i="1" dirty="0" smtClean="0"/>
              <a:t>Второй раздел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916832"/>
            <a:ext cx="7315200" cy="2531375"/>
          </a:xfrm>
        </p:spPr>
        <p:txBody>
          <a:bodyPr/>
          <a:lstStyle/>
          <a:p>
            <a:r>
              <a:rPr lang="ru-RU" dirty="0"/>
              <a:t>Второй раздел определяет заключительные и переходные положения и служит основой преемственности и стабильности конституционно-правовых норм.</a:t>
            </a:r>
          </a:p>
        </p:txBody>
      </p:sp>
      <p:pic>
        <p:nvPicPr>
          <p:cNvPr id="7170" name="Picture 2" descr="http://www.bookin.org.ru/book/9583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68960"/>
            <a:ext cx="2592288" cy="30595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827584" y="5805264"/>
            <a:ext cx="8640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0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508104" y="6300845"/>
            <a:ext cx="3461758" cy="440523"/>
          </a:xfrm>
          <a:prstGeom prst="roundRect">
            <a:avLst/>
          </a:prstGeom>
          <a:solidFill>
            <a:schemeClr val="bg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6" name="Picture 4" descr="http://img.gazeta.ru/files3/101/3294101/putint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60039"/>
            <a:ext cx="3461758" cy="49453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Президент Российской Федерации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7115" y="1916832"/>
            <a:ext cx="5184576" cy="5112568"/>
          </a:xfrm>
        </p:spPr>
        <p:txBody>
          <a:bodyPr>
            <a:normAutofit/>
          </a:bodyPr>
          <a:lstStyle/>
          <a:p>
            <a:r>
              <a:rPr lang="ru-RU" b="1" u="sng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П</a:t>
            </a:r>
            <a:r>
              <a:rPr lang="ru-RU" b="1" u="sng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резидент РФ </a:t>
            </a:r>
            <a:r>
              <a:rPr lang="ru-RU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— высшая государственная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должность РФ, </a:t>
            </a:r>
            <a:r>
              <a:rPr lang="ru-RU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а также лицо, избранное на эту должность. Президент России является главой государства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</a:t>
            </a:r>
            <a:r>
              <a:rPr lang="ru-RU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endParaRPr lang="ru-RU" b="1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Президент также </a:t>
            </a:r>
            <a:r>
              <a:rPr lang="ru-RU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является Верховным </a:t>
            </a:r>
            <a:r>
              <a:rPr lang="ru-RU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Главнокомандующим Вооружёнными Силами Российской </a:t>
            </a: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Федерации</a:t>
            </a:r>
            <a:endParaRPr lang="ru-RU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24128" y="6300845"/>
            <a:ext cx="3245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/>
              <a:t>В.В. Путин президент РФ 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58224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4644008" y="3650208"/>
            <a:ext cx="4499992" cy="309634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218" name="Picture 2" descr="http://gov.cap.ru/UserFiles/news/20131014/Original/konstituzi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84984"/>
            <a:ext cx="3960440" cy="31939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Отличие Конституции от законов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00479"/>
            <a:ext cx="7315200" cy="3539527"/>
          </a:xfrm>
        </p:spPr>
        <p:txBody>
          <a:bodyPr/>
          <a:lstStyle/>
          <a:p>
            <a:r>
              <a:rPr lang="ru-RU" dirty="0" smtClean="0"/>
              <a:t>Она закрепляет </a:t>
            </a:r>
            <a:r>
              <a:rPr lang="ru-RU" dirty="0"/>
              <a:t>государственный строй, основные права и свободы, определяет форму государства и систему высших органов государственной власти; обладает высшей юридической силой; отличается стабильностью, обусловленной </a:t>
            </a:r>
            <a:r>
              <a:rPr lang="ru-RU" dirty="0" smtClean="0"/>
              <a:t> </a:t>
            </a:r>
            <a:r>
              <a:rPr lang="ru-RU" dirty="0"/>
              <a:t>усложненным порядком принятия и изменения; является базой для текущего законодательства.</a:t>
            </a:r>
          </a:p>
        </p:txBody>
      </p:sp>
    </p:spTree>
    <p:extLst>
      <p:ext uri="{BB962C8B-B14F-4D97-AF65-F5344CB8AC3E}">
        <p14:creationId xmlns:p14="http://schemas.microsoft.com/office/powerpoint/2010/main" val="276280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179512" y="1556792"/>
            <a:ext cx="8964488" cy="3096344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276872"/>
            <a:ext cx="7315200" cy="1154097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просмотр!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200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ерспектива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84</TotalTime>
  <Words>289</Words>
  <Application>Microsoft Office PowerPoint</Application>
  <PresentationFormat>Экран (4:3)</PresentationFormat>
  <Paragraphs>25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Перспектива</vt:lpstr>
      <vt:lpstr>Конституция РФ</vt:lpstr>
      <vt:lpstr>Конституция Российской Федерации — это нормативный правовой акт, обладающий высшей юридической силой, закрепляющий основы конституционного строя, государственное устройство, образование представительных, исполнительных, судебных органов власти и систему местного самоуправления, права и свободы человека и гражданина </vt:lpstr>
      <vt:lpstr>Конституция РФ 1993 года                                                                                         (12 декабря) </vt:lpstr>
      <vt:lpstr>Презентация PowerPoint</vt:lpstr>
      <vt:lpstr>Структура Конституции РФ                                                                                  </vt:lpstr>
      <vt:lpstr>Первый раздел </vt:lpstr>
      <vt:lpstr>Второй раздел</vt:lpstr>
      <vt:lpstr>Президент Российской Федерации </vt:lpstr>
      <vt:lpstr>Отличие Конституции от законов </vt:lpstr>
      <vt:lpstr>Спасибо за просмотр!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Конституция РФ</dc:title>
  <dc:creator>Алена</dc:creator>
  <cp:lastModifiedBy>Сергей</cp:lastModifiedBy>
  <cp:revision>12</cp:revision>
  <dcterms:created xsi:type="dcterms:W3CDTF">2013-12-28T16:02:43Z</dcterms:created>
  <dcterms:modified xsi:type="dcterms:W3CDTF">2013-12-30T04:31:53Z</dcterms:modified>
</cp:coreProperties>
</file>