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78" r:id="rId2"/>
    <p:sldId id="279" r:id="rId3"/>
    <p:sldId id="262" r:id="rId4"/>
    <p:sldId id="257" r:id="rId5"/>
    <p:sldId id="258" r:id="rId6"/>
    <p:sldId id="259" r:id="rId7"/>
    <p:sldId id="260" r:id="rId8"/>
    <p:sldId id="261" r:id="rId9"/>
    <p:sldId id="266" r:id="rId10"/>
    <p:sldId id="263" r:id="rId11"/>
    <p:sldId id="264" r:id="rId12"/>
    <p:sldId id="265" r:id="rId13"/>
    <p:sldId id="268" r:id="rId14"/>
    <p:sldId id="267" r:id="rId15"/>
    <p:sldId id="270" r:id="rId16"/>
    <p:sldId id="269" r:id="rId17"/>
    <p:sldId id="273" r:id="rId18"/>
    <p:sldId id="271" r:id="rId19"/>
    <p:sldId id="272" r:id="rId20"/>
    <p:sldId id="274" r:id="rId21"/>
    <p:sldId id="277" r:id="rId22"/>
    <p:sldId id="276" r:id="rId23"/>
    <p:sldId id="275" r:id="rId24"/>
    <p:sldId id="280" r:id="rId25"/>
    <p:sldId id="281" r:id="rId26"/>
    <p:sldId id="282" r:id="rId27"/>
    <p:sldId id="283" r:id="rId28"/>
    <p:sldId id="285" r:id="rId29"/>
    <p:sldId id="284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660"/>
  </p:normalViewPr>
  <p:slideViewPr>
    <p:cSldViewPr>
      <p:cViewPr varScale="1">
        <p:scale>
          <a:sx n="84" d="100"/>
          <a:sy n="84" d="100"/>
        </p:scale>
        <p:origin x="-1344" y="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B4AE45-1DE1-4020-97D2-9BB951BED5EB}" type="datetimeFigureOut">
              <a:rPr lang="ru-RU" smtClean="0"/>
              <a:t>29.12.2013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DC85E-5212-443C-B361-C8BC2F9ABA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6280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2DC85E-5212-443C-B361-C8BC2F9ABAB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214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E880026-7C4B-4DC1-9C85-F654FE1124F3}" type="datetimeFigureOut">
              <a:rPr lang="ru-RU" smtClean="0"/>
              <a:t>29.12.2013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2F51A0D-FD83-4F16-AB53-6A9AAC0CBC15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slide" Target="slide8.xml"/><Relationship Id="rId7" Type="http://schemas.openxmlformats.org/officeDocument/2006/relationships/slide" Target="slide20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slide" Target="slide12.xml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slide" Target="slide36.xml"/><Relationship Id="rId3" Type="http://schemas.openxmlformats.org/officeDocument/2006/relationships/slide" Target="slide26.xml"/><Relationship Id="rId7" Type="http://schemas.openxmlformats.org/officeDocument/2006/relationships/slide" Target="slide30.xml"/><Relationship Id="rId12" Type="http://schemas.openxmlformats.org/officeDocument/2006/relationships/slide" Target="slide35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11" Type="http://schemas.openxmlformats.org/officeDocument/2006/relationships/slide" Target="slide34.xml"/><Relationship Id="rId5" Type="http://schemas.openxmlformats.org/officeDocument/2006/relationships/slide" Target="slide28.xml"/><Relationship Id="rId10" Type="http://schemas.openxmlformats.org/officeDocument/2006/relationships/slide" Target="slide33.xml"/><Relationship Id="rId4" Type="http://schemas.openxmlformats.org/officeDocument/2006/relationships/slide" Target="slide27.xml"/><Relationship Id="rId9" Type="http://schemas.openxmlformats.org/officeDocument/2006/relationships/slide" Target="slide3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7101" y="332656"/>
            <a:ext cx="8496943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Ассирийская держава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C:\Users\Анастасия\Pictures\ассирия\bigcov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894" y="1432802"/>
            <a:ext cx="6623313" cy="5092542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6581001"/>
            <a:ext cx="53285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Анастасия Никифор</a:t>
            </a:r>
            <a:r>
              <a:rPr lang="ru-RU" sz="1200" dirty="0" smtClean="0"/>
              <a:t>. Факультет Истории и права, ШГПИ</a:t>
            </a:r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44408" y="6543977"/>
            <a:ext cx="7793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hlinkClick r:id="rId4"/>
              </a:rPr>
              <a:t>si-sv.com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43202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2060848"/>
            <a:ext cx="7056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1.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условия</a:t>
            </a:r>
          </a:p>
          <a:p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sldjump"/>
              </a:rPr>
              <a:t>2.</a:t>
            </a:r>
            <a:r>
              <a:rPr lang="ru-RU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Население 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sldjump"/>
              </a:rPr>
              <a:t>3.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Древнейшая Ассирия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sldjump"/>
              </a:rPr>
              <a:t>4.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Среднеассирийский период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sldjump"/>
              </a:rPr>
              <a:t>5.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Новоассирийский период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sldjump"/>
              </a:rPr>
              <a:t>6.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Ассирия в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VIII-VII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вв. до  н.э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043608" y="620688"/>
            <a:ext cx="7416824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урока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6666" y="5764358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sldjump"/>
              </a:rPr>
              <a:t>7.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8028" y="22207"/>
            <a:ext cx="9036496" cy="2664296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 концу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началу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тыс. до н.э. на Ближнем Востоке необычайно возрастает роль новой державы- Ассирийской, которая вовлекает в орбиту своего влияния целый ряд стран Передней Азии и отчасти Северо-Восточной Африки.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настасия\Pictures\ассирия\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08920"/>
            <a:ext cx="6350000" cy="403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21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83568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Природные условия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-97579" y="1551636"/>
            <a:ext cx="4843264" cy="4925144"/>
          </a:xfrm>
        </p:spPr>
        <p:txBody>
          <a:bodyPr>
            <a:normAutofit/>
          </a:bodyPr>
          <a:lstStyle/>
          <a:p>
            <a:r>
              <a:rPr lang="ru-RU" dirty="0" smtClean="0"/>
              <a:t>Ядром Ассирийской державы была небольшая холмистая территория долин среднего Тигра и его притоков-Большого и Малого Заба.</a:t>
            </a:r>
          </a:p>
          <a:p>
            <a:r>
              <a:rPr lang="ru-RU" dirty="0" smtClean="0"/>
              <a:t>В близлежащих горах находилось много полезных ископаемых.</a:t>
            </a:r>
            <a:endParaRPr lang="ru-RU" dirty="0"/>
          </a:p>
        </p:txBody>
      </p:sp>
      <p:pic>
        <p:nvPicPr>
          <p:cNvPr id="2050" name="Picture 2" descr="C:\Users\Анастасия\Pictures\ассирия\ass_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908" y="1593236"/>
            <a:ext cx="4643092" cy="464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астасия\Pictures\ассирия\11_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0800"/>
            <a:ext cx="9144000" cy="695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67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19584" y="147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Ассирия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получила своё название от древнего города </a:t>
            </a: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Ашшура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, лежавшего на правом берегу Тигра.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4" descr="http://sagraedo.users.photofile.ru/photo/sagraedo/3771660/xlarge/869517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16" y="1754473"/>
            <a:ext cx="6360787" cy="504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102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zamnoy.com/image/blogphoto/957384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" y="0"/>
            <a:ext cx="5646293" cy="415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umythology.net/wp-content/uploads/2010/12/gorod_ashu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642" y="2851474"/>
            <a:ext cx="5564618" cy="400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hlinkClick r:id="rId4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62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Население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4" y="1628800"/>
            <a:ext cx="89289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Древнейшим населением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Северной Месопотамии были 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хуритские племена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обитавшие так же на Армянском нагорье, в Закавказье и отчасти в Малой Азии и Сирии.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://thelib.ru/books/00/10/53/00105307/i010-001-2704493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91711"/>
            <a:ext cx="6264696" cy="358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207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0"/>
            <a:ext cx="7848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Ассирия-гористая область, скудная сравнительно с областью нижнего Евфрата.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Её жители долго были в стороне от оживленного быта вавилонян. Но они завладели важными торговыми путями, которые направлялись от Вавилона по течению больших рек к горным странам Кавказа и к Средиземному морю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://litcey.ru/pars_docs/refs/1/819/819_html_2cc533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50236"/>
            <a:ext cx="5509034" cy="446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hlinkClick r:id="rId3" action="ppaction://hlinksldjump"/>
          </p:cNvPr>
          <p:cNvSpPr/>
          <p:nvPr/>
        </p:nvSpPr>
        <p:spPr>
          <a:xfrm>
            <a:off x="164526" y="6422745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20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Древнейшая ассирия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5788" y="1598571"/>
            <a:ext cx="9036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Город-государство Ашшур имел в конце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 начале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до н.э. своеобразную политическую организацию.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065668" y="2445236"/>
            <a:ext cx="3434324" cy="17038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Ишшакумы-наследственные правители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614036" y="2911728"/>
            <a:ext cx="4464496" cy="24747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Лимму-члены совета старейшин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>
            <a:stCxn id="5" idx="4"/>
          </p:cNvCxnSpPr>
          <p:nvPr/>
        </p:nvCxnSpPr>
        <p:spPr>
          <a:xfrm flipH="1">
            <a:off x="2613840" y="4149080"/>
            <a:ext cx="16899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71421" y="4581128"/>
            <a:ext cx="37144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Ведали делами религиозного культа и связанным с ним строительством</a:t>
            </a:r>
            <a:endParaRPr lang="ru-RU" dirty="0"/>
          </a:p>
        </p:txBody>
      </p:sp>
      <p:cxnSp>
        <p:nvCxnSpPr>
          <p:cNvPr id="17" name="Прямая со стрелкой 16"/>
          <p:cNvCxnSpPr>
            <a:stCxn id="6" idx="4"/>
          </p:cNvCxnSpPr>
          <p:nvPr/>
        </p:nvCxnSpPr>
        <p:spPr>
          <a:xfrm>
            <a:off x="6846284" y="5386431"/>
            <a:ext cx="0" cy="3468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220072" y="5675312"/>
            <a:ext cx="40744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Решение важнейших государственных дел, функция казначейства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830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Форма правления-</a:t>
            </a:r>
            <a:r>
              <a:rPr lang="ru-RU" sz="2000" b="1" u="sng" dirty="0" smtClean="0"/>
              <a:t>олигархическая республика</a:t>
            </a:r>
            <a:endParaRPr lang="ru-RU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1772816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Ашшур-небольшое торговое государство, часто завоёвываемое.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0380" y="2726923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Купцы Ашшура создавали колонии в Малой Азии.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335699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Развитие торговли влияло на усиление имущественного неравенства и появления долгового рабства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00974" y="1946099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200974" y="2827240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230820" y="3492177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67543" y="4437113"/>
            <a:ext cx="79928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Первые попытки создания более прочной военной организации и проведения завоевательной политики относятся к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XX-XVIII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вв.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 н.э.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51520" y="4581128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97389" y="5651507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Успехи ассирийских войск носили временный характер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64000" y="5751824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13" name="Прямоугольник 1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43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Среднеассирийский период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11760" y="1520912"/>
            <a:ext cx="3888432" cy="59914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XV-XI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вв.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 н. э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67544" y="234888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61728" y="230731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Складывается Ассирийская держава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97389" y="2996952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988305" y="2942948"/>
            <a:ext cx="297904" cy="414044"/>
          </a:xfrm>
          <a:prstGeom prst="straightConnector1">
            <a:avLst/>
          </a:prstGeom>
          <a:ln w="57150"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286209" y="2942948"/>
            <a:ext cx="78577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Военная знать,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018214" y="3501008"/>
            <a:ext cx="69381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Ишшакумы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превращаются в полновластных деспотов, стоящих во главе армии, возглавляющих военные экспедиции, контролирующие сельские общины внутри государства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497389" y="3645023"/>
            <a:ext cx="266569" cy="2610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969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tarikh.persiangig.com/images/Ashurnasirpal_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19" y="1268760"/>
            <a:ext cx="329436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225" y="260648"/>
            <a:ext cx="8686800" cy="84124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Правление Ашшур-убаллита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63888" y="1484784"/>
            <a:ext cx="54726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(современник фараона-реформатора Эхнатона и хетского царя-завоевателя Суппилулиумы) </a:t>
            </a:r>
          </a:p>
          <a:p>
            <a:r>
              <a:rPr lang="ru-RU" dirty="0" smtClean="0"/>
              <a:t>Около 1350г. </a:t>
            </a:r>
            <a:r>
              <a:rPr lang="ru-RU" dirty="0"/>
              <a:t>д</a:t>
            </a:r>
            <a:r>
              <a:rPr lang="ru-RU" dirty="0" smtClean="0"/>
              <a:t>о н.э. использует ослабление Метании и приступает к проведению самостоятельной внешней политики.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87833" y="3334489"/>
            <a:ext cx="52561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Ассирия становится независимой от италийского царя.</a:t>
            </a:r>
          </a:p>
          <a:p>
            <a:r>
              <a:rPr lang="ru-RU" dirty="0" smtClean="0"/>
              <a:t>Расширяет свою территорию</a:t>
            </a:r>
          </a:p>
          <a:p>
            <a:endParaRPr lang="ru-RU" dirty="0"/>
          </a:p>
        </p:txBody>
      </p:sp>
      <p:sp>
        <p:nvSpPr>
          <p:cNvPr id="6" name="Плюс 5"/>
          <p:cNvSpPr/>
          <p:nvPr/>
        </p:nvSpPr>
        <p:spPr>
          <a:xfrm>
            <a:off x="3563888" y="3465004"/>
            <a:ext cx="323945" cy="32403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люс 10"/>
          <p:cNvSpPr/>
          <p:nvPr/>
        </p:nvSpPr>
        <p:spPr>
          <a:xfrm>
            <a:off x="3576730" y="3941440"/>
            <a:ext cx="323945" cy="32403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люс 11"/>
          <p:cNvSpPr/>
          <p:nvPr/>
        </p:nvSpPr>
        <p:spPr>
          <a:xfrm>
            <a:off x="3576730" y="4296843"/>
            <a:ext cx="323945" cy="32403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875879" y="4265476"/>
            <a:ext cx="52433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Установление самостоятельных дипломатических отношений Ассирии с Египтом</a:t>
            </a:r>
            <a:endParaRPr lang="ru-RU" dirty="0"/>
          </a:p>
        </p:txBody>
      </p:sp>
      <p:sp>
        <p:nvSpPr>
          <p:cNvPr id="14" name="Плюс 13"/>
          <p:cNvSpPr/>
          <p:nvPr/>
        </p:nvSpPr>
        <p:spPr>
          <a:xfrm>
            <a:off x="3614900" y="4909504"/>
            <a:ext cx="323945" cy="32403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895383" y="4909504"/>
            <a:ext cx="5205155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Приемники Ашшур-убаллита принимают царский титул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714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examiner.com/images/blog/replicate/EXID35826/images/Shalmaneser_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67" y="564233"/>
            <a:ext cx="3724275" cy="366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46242" y="458804"/>
            <a:ext cx="4946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Царь Салманасар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( нач.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XIII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в.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 н.э.)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люс 2"/>
          <p:cNvSpPr/>
          <p:nvPr/>
        </p:nvSpPr>
        <p:spPr>
          <a:xfrm>
            <a:off x="3952234" y="2037756"/>
            <a:ext cx="360040" cy="36004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389410" y="1977651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Разгромил митанийские войска и пришедших им на помощь хеттов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люс 5"/>
          <p:cNvSpPr/>
          <p:nvPr/>
        </p:nvSpPr>
        <p:spPr>
          <a:xfrm>
            <a:off x="4066581" y="3123521"/>
            <a:ext cx="360040" cy="36004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426621" y="3157389"/>
            <a:ext cx="4320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Ведутся военные действия против Вавилонии, закрепляясь в спорных пограничных районах за Тигром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714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all-generals.ru/assets/images/polkovodci/DM/ASSIRIA/Tiglath-Pileser%20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397" y="3010247"/>
            <a:ext cx="5345998" cy="382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116632"/>
            <a:ext cx="48294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Тиглатпаласар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XII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в.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 н.э.)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люс 2"/>
          <p:cNvSpPr/>
          <p:nvPr/>
        </p:nvSpPr>
        <p:spPr>
          <a:xfrm>
            <a:off x="323528" y="1772816"/>
            <a:ext cx="360040" cy="36004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17442" y="1717357"/>
            <a:ext cx="5842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Проник к берегам Черного моря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люс 6"/>
          <p:cNvSpPr/>
          <p:nvPr/>
        </p:nvSpPr>
        <p:spPr>
          <a:xfrm>
            <a:off x="295908" y="2284512"/>
            <a:ext cx="360040" cy="36004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00554" y="2229053"/>
            <a:ext cx="8460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Дошел до Средиземного моря и, не встретив сопротивления, подчинил себе Северную Финикию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06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734744" cy="109959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Ассирийский сборник законов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(середина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II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ТЫС. ДО. Н.Э.)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://www.stihi.ru/pics/2011/01/28/35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520" y="1988841"/>
            <a:ext cx="6977675" cy="423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459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Новоассирийский период </a:t>
            </a:r>
            <a:br>
              <a:rPr lang="ru-RU" dirty="0" smtClean="0"/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(10-7 в до н.э.)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9552" y="1772816"/>
            <a:ext cx="6480720" cy="3960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1939388"/>
            <a:ext cx="590465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1.Стадия (10-9 в. до н. э) –возвышение Ассирии.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2.Стадия(первая половина 8века) –упадок, в связи с возвышением Урарту.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3.Стадия (8-7 в. до н.э.)-подъем и спад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77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Первая стадия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916832"/>
            <a:ext cx="874846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10 в. до н.э. Ассирия восстановила военную организацию, в 9 в. Организовала завоевательную политику.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Усовершенствована армия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отношению к покоренному населению широко использовались издевательства( с целью запугивания)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Успехи носили временный характер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Ассирия расширила территорию своего влияния(северная Месопотамия)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Ассирийские завоеватели продвинулись в Срию,Финикию,прилегающие области Малой Азии(железо, сырьё)</a:t>
            </a:r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07504" y="1988840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23497" y="2638547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23497" y="31409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123497" y="3844791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125635" y="4269044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34019" y="4941168"/>
            <a:ext cx="288032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08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yutech.narod.ru/Thematic_Wallpapers/Tehnika/Vojennaja_tehnika/Holodnoe_oruzhie/images/ktp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280" y="1"/>
            <a:ext cx="6647720" cy="498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lovare.coolreferat.com/%D1%81%D0%BB%D0%BE%D0%B2%D0%B0%D1%80%D1%8C/ref-5003_246091448-78903.coolp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48" y="3072100"/>
            <a:ext cx="4762500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hlinkClick r:id="rId4" action="ppaction://hlinksldjump"/>
          </p:cNvPr>
          <p:cNvSpPr/>
          <p:nvPr/>
        </p:nvSpPr>
        <p:spPr>
          <a:xfrm>
            <a:off x="7236296" y="6450454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04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Ассирия 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VIII-VII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вв. до н.э.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://school.xvatit.com/images/e/ef/Twzdthjaq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398936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95936" y="1444482"/>
            <a:ext cx="5148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Тиглатпалсар </a:t>
            </a:r>
            <a:r>
              <a:rPr lang="en-US" sz="2400" b="1" u="sng" dirty="0" smtClean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(745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-727 гг. до н.э.)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99993" y="2145064"/>
            <a:ext cx="45365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Реорганизовал армию, создав «Царский полк»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Провел административную реформу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Усиление централизации-ограничение привилегий старой знати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Разбил урартского царя Сардури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вытеснил урартов из Сирии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Добился личной унии от Вавилонии.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люс 4"/>
          <p:cNvSpPr/>
          <p:nvPr/>
        </p:nvSpPr>
        <p:spPr>
          <a:xfrm>
            <a:off x="4220434" y="2234481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люс 6"/>
          <p:cNvSpPr/>
          <p:nvPr/>
        </p:nvSpPr>
        <p:spPr>
          <a:xfrm>
            <a:off x="4201289" y="2924944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люс 7"/>
          <p:cNvSpPr/>
          <p:nvPr/>
        </p:nvSpPr>
        <p:spPr>
          <a:xfrm>
            <a:off x="4206580" y="3749858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люс 8"/>
          <p:cNvSpPr/>
          <p:nvPr/>
        </p:nvSpPr>
        <p:spPr>
          <a:xfrm>
            <a:off x="4195998" y="4783863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72522" y="5373216"/>
            <a:ext cx="41044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 западе разбил Дамаское царство и угнал жителей в Ассирию</a:t>
            </a:r>
          </a:p>
          <a:p>
            <a:r>
              <a:rPr lang="ru-RU" dirty="0" smtClean="0"/>
              <a:t>Овладел большей частью Израильского царства.</a:t>
            </a:r>
            <a:endParaRPr lang="ru-RU" dirty="0"/>
          </a:p>
        </p:txBody>
      </p:sp>
      <p:sp>
        <p:nvSpPr>
          <p:cNvPr id="11" name="Плюс 10"/>
          <p:cNvSpPr/>
          <p:nvPr/>
        </p:nvSpPr>
        <p:spPr>
          <a:xfrm>
            <a:off x="115979" y="5373216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люс 11"/>
          <p:cNvSpPr/>
          <p:nvPr/>
        </p:nvSpPr>
        <p:spPr>
          <a:xfrm>
            <a:off x="35496" y="5979773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люс 12"/>
          <p:cNvSpPr/>
          <p:nvPr/>
        </p:nvSpPr>
        <p:spPr>
          <a:xfrm>
            <a:off x="4296959" y="5864597"/>
            <a:ext cx="360040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383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52979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Салманасар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(727-722 гг. до.н.э</a:t>
            </a:r>
            <a:r>
              <a:rPr lang="ru-RU" dirty="0" smtClean="0"/>
              <a:t>.)</a:t>
            </a:r>
            <a:endParaRPr lang="ru-RU" dirty="0"/>
          </a:p>
        </p:txBody>
      </p:sp>
      <p:pic>
        <p:nvPicPr>
          <p:cNvPr id="15362" name="Picture 2" descr="http://www.nadirkitap.com/upload/Efemera_20130223022311_11098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04933"/>
            <a:ext cx="30480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23928" y="3732270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Саргон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II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ыгнутая вверх стрелка 3"/>
          <p:cNvSpPr/>
          <p:nvPr/>
        </p:nvSpPr>
        <p:spPr>
          <a:xfrm rot="2086910">
            <a:off x="2598989" y="1470886"/>
            <a:ext cx="3144688" cy="136815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5364" name="Picture 4" descr="http://img.encyc.yandex.net/illustrations/monarchsancienteast/pictures/dvi500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728" y="1348183"/>
            <a:ext cx="3500662" cy="550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42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люс 1"/>
          <p:cNvSpPr/>
          <p:nvPr/>
        </p:nvSpPr>
        <p:spPr>
          <a:xfrm>
            <a:off x="611560" y="557033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476672"/>
            <a:ext cx="756084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Разрушил в 722 г до н.э. столицу Израильского царства Самарию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Большая часть Сирии и Палестины разделена на ассирийские провинции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714 г. до.н.э. нанес новый удар Урарту. Захватил и разграбил священный город Мусаир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Неоднократные походы против южных соседей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Сын Саргона Синаххериб (705-6811 г. До н.э.) разрушил Вавилон.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Асархадон (681-669 г. До н.э.) принял меры к восстановлению Вавилона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671 г. До н. э. овладели Египтом, сохранили власть местных египетских правиттелей.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Плюс 3"/>
          <p:cNvSpPr/>
          <p:nvPr/>
        </p:nvSpPr>
        <p:spPr>
          <a:xfrm>
            <a:off x="630021" y="1268760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люс 4"/>
          <p:cNvSpPr/>
          <p:nvPr/>
        </p:nvSpPr>
        <p:spPr>
          <a:xfrm>
            <a:off x="664982" y="1988840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люс 5"/>
          <p:cNvSpPr/>
          <p:nvPr/>
        </p:nvSpPr>
        <p:spPr>
          <a:xfrm>
            <a:off x="653737" y="2677207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люс 6"/>
          <p:cNvSpPr/>
          <p:nvPr/>
        </p:nvSpPr>
        <p:spPr>
          <a:xfrm>
            <a:off x="669588" y="4653136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люс 7"/>
          <p:cNvSpPr/>
          <p:nvPr/>
        </p:nvSpPr>
        <p:spPr>
          <a:xfrm>
            <a:off x="653737" y="3284984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люс 8"/>
          <p:cNvSpPr/>
          <p:nvPr/>
        </p:nvSpPr>
        <p:spPr>
          <a:xfrm>
            <a:off x="669588" y="3861048"/>
            <a:ext cx="504056" cy="432048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Левая фигурная скобка 9"/>
          <p:cNvSpPr/>
          <p:nvPr/>
        </p:nvSpPr>
        <p:spPr>
          <a:xfrm rot="16200000">
            <a:off x="3889266" y="770785"/>
            <a:ext cx="1365471" cy="9143997"/>
          </a:xfrm>
          <a:prstGeom prst="leftBrace">
            <a:avLst/>
          </a:prstGeom>
          <a:ln w="7620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11560" y="6273258"/>
            <a:ext cx="8235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Ассирийская держава достигла апогея своего могущества</a:t>
            </a:r>
            <a:endParaRPr lang="ru-RU" sz="24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60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995" y="-118864"/>
            <a:ext cx="8842248" cy="174766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Кризис ассирийского рабовладельческого строя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69273" y="1786105"/>
            <a:ext cx="5724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Ашшурбанапал (669г.-630 г. До н.э.)</a:t>
            </a:r>
            <a:endParaRPr lang="ru-RU" sz="2800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img250.imageshack.us/img250/2605/asuror2fk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170" y="1628800"/>
            <a:ext cx="361783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люс 3"/>
          <p:cNvSpPr/>
          <p:nvPr/>
        </p:nvSpPr>
        <p:spPr>
          <a:xfrm>
            <a:off x="251520" y="2319680"/>
            <a:ext cx="216024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57850" y="2234481"/>
            <a:ext cx="540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 похода в Египет. Разгромил и ограбил столицу Фивы</a:t>
            </a:r>
          </a:p>
          <a:p>
            <a:r>
              <a:rPr lang="ru-RU" dirty="0" smtClean="0"/>
              <a:t>Прибегал к сложным дипломатическим маневром против эфиопской династии</a:t>
            </a:r>
          </a:p>
          <a:p>
            <a:r>
              <a:rPr lang="ru-RU" dirty="0" smtClean="0"/>
              <a:t>Ассирия и Урарту союзники против киммерийцев</a:t>
            </a:r>
          </a:p>
          <a:p>
            <a:r>
              <a:rPr lang="ru-RU" dirty="0" smtClean="0"/>
              <a:t>Сближение с Лидией</a:t>
            </a:r>
          </a:p>
          <a:p>
            <a:r>
              <a:rPr lang="ru-RU" dirty="0" smtClean="0"/>
              <a:t>Овладел Вавилонией</a:t>
            </a:r>
          </a:p>
          <a:p>
            <a:r>
              <a:rPr lang="ru-RU" dirty="0" smtClean="0"/>
              <a:t>Ряд походов против Элама, разрушение столицы Сузы</a:t>
            </a:r>
          </a:p>
          <a:p>
            <a:r>
              <a:rPr lang="ru-RU" dirty="0" smtClean="0"/>
              <a:t>Воинственные орды скифов </a:t>
            </a:r>
          </a:p>
          <a:p>
            <a:r>
              <a:rPr lang="ru-RU" dirty="0" smtClean="0"/>
              <a:t>Нападение Вавилонии в 626 г.-халдейский правитель Набопаласар</a:t>
            </a:r>
          </a:p>
          <a:p>
            <a:r>
              <a:rPr lang="ru-RU" dirty="0" smtClean="0"/>
              <a:t>В 605 г. Навуходоносор вавилонский царевич разгромил египетско-ассирийское войско</a:t>
            </a:r>
            <a:endParaRPr lang="ru-RU" dirty="0"/>
          </a:p>
        </p:txBody>
      </p:sp>
      <p:sp>
        <p:nvSpPr>
          <p:cNvPr id="7" name="Плюс 6"/>
          <p:cNvSpPr/>
          <p:nvPr/>
        </p:nvSpPr>
        <p:spPr>
          <a:xfrm>
            <a:off x="251520" y="2852936"/>
            <a:ext cx="216024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люс 7"/>
          <p:cNvSpPr/>
          <p:nvPr/>
        </p:nvSpPr>
        <p:spPr>
          <a:xfrm>
            <a:off x="251520" y="3356992"/>
            <a:ext cx="216024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люс 8"/>
          <p:cNvSpPr/>
          <p:nvPr/>
        </p:nvSpPr>
        <p:spPr>
          <a:xfrm>
            <a:off x="236979" y="3681028"/>
            <a:ext cx="216024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люс 9"/>
          <p:cNvSpPr/>
          <p:nvPr/>
        </p:nvSpPr>
        <p:spPr>
          <a:xfrm>
            <a:off x="236979" y="3969060"/>
            <a:ext cx="216024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люс 10"/>
          <p:cNvSpPr/>
          <p:nvPr/>
        </p:nvSpPr>
        <p:spPr>
          <a:xfrm>
            <a:off x="236979" y="4300308"/>
            <a:ext cx="216024" cy="2880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Минус 5"/>
          <p:cNvSpPr/>
          <p:nvPr/>
        </p:nvSpPr>
        <p:spPr>
          <a:xfrm>
            <a:off x="236979" y="4761148"/>
            <a:ext cx="216024" cy="21602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Минус 12"/>
          <p:cNvSpPr/>
          <p:nvPr/>
        </p:nvSpPr>
        <p:spPr>
          <a:xfrm>
            <a:off x="235606" y="5085184"/>
            <a:ext cx="216024" cy="21602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Минус 13"/>
          <p:cNvSpPr/>
          <p:nvPr/>
        </p:nvSpPr>
        <p:spPr>
          <a:xfrm>
            <a:off x="221066" y="5589240"/>
            <a:ext cx="216024" cy="216024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>
            <a:hlinkClick r:id="rId3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99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-99392"/>
            <a:ext cx="5616624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-14630" y="608494"/>
            <a:ext cx="8460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1.От какого города Ассирия получила своё название?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48" y="953061"/>
            <a:ext cx="89644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На берегу какой реки был основан первый ассирийский город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3.Древнейшее население Ассирии?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Как назывались местные правители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ссирии?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5.Ассирийское название совета старейшин?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6.Форма правления в Ассирии?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7.Сколько периодов в развитии Ассирии выделяют историки?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В какой период складывается Ассирийская держава?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9.Ассирийский правитель, приемники которого получили царский титул?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10.В какой период Ассирийская держава организовала завоевательную политику?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11.Какой ассирийский царь в 8-7вв.до н.э. провел ряд успешных внутренних реформ, а так же добился немалых успехов во внешней политике?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Союз каких двух государств нанес окончательный удар Ассирии?</a:t>
            </a:r>
          </a:p>
        </p:txBody>
      </p:sp>
      <p:sp>
        <p:nvSpPr>
          <p:cNvPr id="7" name="Улыбающееся лицо 6">
            <a:hlinkClick r:id="rId3" action="ppaction://hlinksldjump"/>
          </p:cNvPr>
          <p:cNvSpPr/>
          <p:nvPr/>
        </p:nvSpPr>
        <p:spPr>
          <a:xfrm>
            <a:off x="8676456" y="1070159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Улыбающееся лицо 7">
            <a:hlinkClick r:id="rId2" action="ppaction://hlinksldjump"/>
          </p:cNvPr>
          <p:cNvSpPr/>
          <p:nvPr/>
        </p:nvSpPr>
        <p:spPr>
          <a:xfrm>
            <a:off x="7076287" y="704021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Улыбающееся лицо 8">
            <a:hlinkClick r:id="rId4" action="ppaction://hlinksldjump"/>
          </p:cNvPr>
          <p:cNvSpPr/>
          <p:nvPr/>
        </p:nvSpPr>
        <p:spPr>
          <a:xfrm>
            <a:off x="4713593" y="1390056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Улыбающееся лицо 9">
            <a:hlinkClick r:id="rId5" action="ppaction://hlinksldjump"/>
          </p:cNvPr>
          <p:cNvSpPr/>
          <p:nvPr/>
        </p:nvSpPr>
        <p:spPr>
          <a:xfrm>
            <a:off x="6733434" y="1791575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Улыбающееся лицо 10">
            <a:hlinkClick r:id="rId6" action="ppaction://hlinksldjump"/>
          </p:cNvPr>
          <p:cNvSpPr/>
          <p:nvPr/>
        </p:nvSpPr>
        <p:spPr>
          <a:xfrm>
            <a:off x="5809010" y="2135163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Улыбающееся лицо 11">
            <a:hlinkClick r:id="rId7" action="ppaction://hlinksldjump"/>
          </p:cNvPr>
          <p:cNvSpPr/>
          <p:nvPr/>
        </p:nvSpPr>
        <p:spPr>
          <a:xfrm>
            <a:off x="4215840" y="2564904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Улыбающееся лицо 12">
            <a:hlinkClick r:id="rId8" action="ppaction://hlinksldjump"/>
          </p:cNvPr>
          <p:cNvSpPr/>
          <p:nvPr/>
        </p:nvSpPr>
        <p:spPr>
          <a:xfrm>
            <a:off x="8204840" y="2861793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Улыбающееся лицо 13">
            <a:hlinkClick r:id="rId9" action="ppaction://hlinksldjump"/>
          </p:cNvPr>
          <p:cNvSpPr/>
          <p:nvPr/>
        </p:nvSpPr>
        <p:spPr>
          <a:xfrm>
            <a:off x="7312852" y="3284984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Улыбающееся лицо 14">
            <a:hlinkClick r:id="rId10" action="ppaction://hlinksldjump"/>
          </p:cNvPr>
          <p:cNvSpPr/>
          <p:nvPr/>
        </p:nvSpPr>
        <p:spPr>
          <a:xfrm>
            <a:off x="1115616" y="3976566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Улыбающееся лицо 15">
            <a:hlinkClick r:id="rId11" action="ppaction://hlinksldjump"/>
          </p:cNvPr>
          <p:cNvSpPr/>
          <p:nvPr/>
        </p:nvSpPr>
        <p:spPr>
          <a:xfrm>
            <a:off x="3635896" y="4725144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Улыбающееся лицо 16">
            <a:hlinkClick r:id="rId12" action="ppaction://hlinksldjump"/>
          </p:cNvPr>
          <p:cNvSpPr/>
          <p:nvPr/>
        </p:nvSpPr>
        <p:spPr>
          <a:xfrm>
            <a:off x="2699792" y="5805264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Улыбающееся лицо 17">
            <a:hlinkClick r:id="rId13" action="ppaction://hlinksldjump"/>
          </p:cNvPr>
          <p:cNvSpPr/>
          <p:nvPr/>
        </p:nvSpPr>
        <p:spPr>
          <a:xfrm>
            <a:off x="1385900" y="6496890"/>
            <a:ext cx="305780" cy="270609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33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916832"/>
            <a:ext cx="6408712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Ашшур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525344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22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0223" y="2355478"/>
            <a:ext cx="6120680" cy="13234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Тигр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61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214" y="2204864"/>
            <a:ext cx="8712968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Хуритские племена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525344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13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2204864"/>
            <a:ext cx="5904656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Ишшакумы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97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2132856"/>
            <a:ext cx="4608512" cy="14465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Лимму</a:t>
            </a:r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22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3989" y="1916832"/>
            <a:ext cx="8784976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cap="all" dirty="0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олигархическая республика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5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124744"/>
            <a:ext cx="8712968" cy="30469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ru-RU" sz="4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 периода:</a:t>
            </a:r>
          </a:p>
          <a:p>
            <a:pPr lvl="0"/>
            <a:r>
              <a:rPr lang="ru-RU" sz="4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1.Древнейшая </a:t>
            </a:r>
            <a:r>
              <a:rPr lang="ru-RU" sz="4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Ассирия</a:t>
            </a:r>
          </a:p>
          <a:p>
            <a:pPr lvl="0"/>
            <a:r>
              <a:rPr lang="ru-RU" sz="4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2.Среднеассирийский </a:t>
            </a:r>
            <a:r>
              <a:rPr lang="ru-RU" sz="4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</a:p>
          <a:p>
            <a:pPr lvl="0"/>
            <a:r>
              <a:rPr lang="ru-RU" sz="4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3.Новоассирийский </a:t>
            </a:r>
            <a:r>
              <a:rPr lang="ru-RU" sz="4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46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68751" y="2132856"/>
            <a:ext cx="8686800" cy="841248"/>
          </a:xfrm>
          <a:prstGeom prst="rect">
            <a:avLst/>
          </a:prstGeom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dk1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Среднеассирийский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период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71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980727"/>
            <a:ext cx="8352928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6000" cap="all" dirty="0" smtClean="0">
                <a:solidFill>
                  <a:prstClr val="black"/>
                </a:solidFill>
                <a:effectLst>
                  <a:reflection blurRad="12700" stA="48000" endA="300" endPos="55000" dir="5400000" sy="-9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Ашшур-убаллит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ttp://tarikh.persiangig.com/images/Ashurnasirpal_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132856"/>
            <a:ext cx="329436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60009" y="1556792"/>
            <a:ext cx="8842248" cy="28277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dk1"/>
                </a:solidFill>
                <a:effectLst>
                  <a:reflection blurRad="12700" stA="48000" endA="300" endPos="55000" dir="5400000" sy="-90000" algn="bl" rotWithShape="0"/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Новоассирийский период </a:t>
            </a:r>
            <a:b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(10-7 в до н.э.)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18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124744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u="sng" dirty="0">
                <a:latin typeface="Times New Roman" pitchFamily="18" charset="0"/>
                <a:cs typeface="Times New Roman" pitchFamily="18" charset="0"/>
              </a:rPr>
              <a:t>Тиглатпалсар </a:t>
            </a:r>
            <a:r>
              <a:rPr lang="en-US" sz="4800" b="1" u="sng" dirty="0" smtClean="0">
                <a:latin typeface="Times New Roman" pitchFamily="18" charset="0"/>
                <a:cs typeface="Times New Roman" pitchFamily="18" charset="0"/>
              </a:rPr>
              <a:t>III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school.xvatit.com/images/e/ef/Twzdthjaq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276872"/>
            <a:ext cx="398936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44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628800"/>
            <a:ext cx="8712968" cy="175432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Нововавилонское царство и Мидия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323528" y="6453336"/>
            <a:ext cx="1728192" cy="2880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назад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80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464</TotalTime>
  <Words>941</Words>
  <Application>Microsoft Office PowerPoint</Application>
  <PresentationFormat>Экран (4:3)</PresentationFormat>
  <Paragraphs>148</Paragraphs>
  <Slides>36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Трек</vt:lpstr>
      <vt:lpstr>Презентация PowerPoint</vt:lpstr>
      <vt:lpstr>Презентация PowerPoint</vt:lpstr>
      <vt:lpstr>Презентация PowerPoint</vt:lpstr>
      <vt:lpstr>Природные условия</vt:lpstr>
      <vt:lpstr>Презентация PowerPoint</vt:lpstr>
      <vt:lpstr>Презентация PowerPoint</vt:lpstr>
      <vt:lpstr>Презентация PowerPoint</vt:lpstr>
      <vt:lpstr>Население</vt:lpstr>
      <vt:lpstr>Презентация PowerPoint</vt:lpstr>
      <vt:lpstr>Древнейшая ассирия</vt:lpstr>
      <vt:lpstr>Форма правления-олигархическая республика</vt:lpstr>
      <vt:lpstr>Среднеассирийский период</vt:lpstr>
      <vt:lpstr>Правление Ашшур-убаллита</vt:lpstr>
      <vt:lpstr>Презентация PowerPoint</vt:lpstr>
      <vt:lpstr>Презентация PowerPoint</vt:lpstr>
      <vt:lpstr>Ассирийский сборник законов  (середина  II ТЫС. ДО. Н.Э.)</vt:lpstr>
      <vt:lpstr>Новоассирийский период  (10-7 в до н.э.)</vt:lpstr>
      <vt:lpstr>Первая стадия </vt:lpstr>
      <vt:lpstr>Презентация PowerPoint</vt:lpstr>
      <vt:lpstr>Ассирия VIII-VII вв. до н.э.</vt:lpstr>
      <vt:lpstr>Презентация PowerPoint</vt:lpstr>
      <vt:lpstr>Презентация PowerPoint</vt:lpstr>
      <vt:lpstr>Кризис ассирийского рабовладельческого строя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Анастасия</dc:creator>
  <cp:lastModifiedBy>Сергей</cp:lastModifiedBy>
  <cp:revision>42</cp:revision>
  <dcterms:created xsi:type="dcterms:W3CDTF">2013-12-09T13:22:32Z</dcterms:created>
  <dcterms:modified xsi:type="dcterms:W3CDTF">2013-12-29T15:37:32Z</dcterms:modified>
</cp:coreProperties>
</file>