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74" r:id="rId6"/>
    <p:sldId id="260" r:id="rId7"/>
    <p:sldId id="280" r:id="rId8"/>
    <p:sldId id="281" r:id="rId9"/>
    <p:sldId id="282" r:id="rId10"/>
    <p:sldId id="277" r:id="rId11"/>
    <p:sldId id="261" r:id="rId12"/>
    <p:sldId id="262" r:id="rId13"/>
    <p:sldId id="263" r:id="rId14"/>
    <p:sldId id="283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92" y="-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29.12.2013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29.12.2013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29.12.2013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29.12.2013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29.12.2013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29.12.2013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row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214290"/>
            <a:ext cx="7592808" cy="664371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276872"/>
            <a:ext cx="6480048" cy="2301240"/>
          </a:xfrm>
        </p:spPr>
        <p:txBody>
          <a:bodyPr>
            <a:noAutofit/>
          </a:bodyPr>
          <a:lstStyle/>
          <a:p>
            <a:pPr algn="l"/>
            <a:r>
              <a:rPr lang="ru-RU" sz="4800" i="1" dirty="0" smtClean="0">
                <a:solidFill>
                  <a:srgbClr val="FF0000"/>
                </a:solidFill>
              </a:rPr>
              <a:t>Тема: «Социальные опасности»</a:t>
            </a:r>
            <a:endParaRPr lang="ru-RU" sz="4800" i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7504" y="6525344"/>
            <a:ext cx="58326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92D050"/>
                </a:solidFill>
              </a:rPr>
              <a:t>Разработал </a:t>
            </a:r>
            <a:r>
              <a:rPr lang="ru-RU" sz="1200" b="1" dirty="0" smtClean="0">
                <a:solidFill>
                  <a:srgbClr val="92D050"/>
                </a:solidFill>
              </a:rPr>
              <a:t>Дмитрий </a:t>
            </a:r>
            <a:r>
              <a:rPr lang="ru-RU" sz="1200" b="1" dirty="0" err="1" smtClean="0">
                <a:solidFill>
                  <a:srgbClr val="92D050"/>
                </a:solidFill>
              </a:rPr>
              <a:t>Светоносов</a:t>
            </a:r>
            <a:r>
              <a:rPr lang="ru-RU" sz="1200" dirty="0" smtClean="0">
                <a:solidFill>
                  <a:srgbClr val="92D050"/>
                </a:solidFill>
              </a:rPr>
              <a:t>.</a:t>
            </a:r>
            <a:r>
              <a:rPr lang="ru-RU" sz="1200" b="1" dirty="0" smtClean="0">
                <a:solidFill>
                  <a:srgbClr val="92D050"/>
                </a:solidFill>
              </a:rPr>
              <a:t> </a:t>
            </a:r>
            <a:r>
              <a:rPr lang="ru-RU" sz="1200" dirty="0" smtClean="0">
                <a:solidFill>
                  <a:srgbClr val="92D050"/>
                </a:solidFill>
              </a:rPr>
              <a:t>Факультет Истории и права, ШГПИ</a:t>
            </a:r>
            <a:endParaRPr lang="ru-RU" sz="1200" dirty="0">
              <a:solidFill>
                <a:srgbClr val="92D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24328" y="6525344"/>
            <a:ext cx="15121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 smtClean="0">
                <a:hlinkClick r:id="rId3"/>
              </a:rPr>
              <a:t>si-sv.com</a:t>
            </a:r>
            <a:endParaRPr lang="ru-RU" sz="11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План :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50926" indent="-514350">
              <a:buAutoNum type="arabicPeriod"/>
            </a:pPr>
            <a:r>
              <a:rPr lang="ru-RU" dirty="0" smtClean="0"/>
              <a:t>Понятие социальных опасностей</a:t>
            </a:r>
          </a:p>
          <a:p>
            <a:pPr marL="550926" indent="-514350">
              <a:buAutoNum type="arabicPeriod"/>
            </a:pPr>
            <a:r>
              <a:rPr lang="ru-RU" dirty="0" smtClean="0"/>
              <a:t>Причины возникновения социальных опасностей</a:t>
            </a:r>
          </a:p>
          <a:p>
            <a:pPr marL="550926" indent="-514350">
              <a:buAutoNum type="arabicPeriod"/>
            </a:pPr>
            <a:r>
              <a:rPr lang="ru-RU" dirty="0" smtClean="0"/>
              <a:t>Классификация социальных опасностей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Основные понятия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800" b="1" dirty="0" smtClean="0">
                <a:solidFill>
                  <a:srgbClr val="FFC000"/>
                </a:solidFill>
              </a:rPr>
              <a:t>Социум</a:t>
            </a:r>
            <a:r>
              <a:rPr lang="ru-RU" sz="1800" dirty="0" smtClean="0"/>
              <a:t> — это все общество людей которое окружает нас и взаимодействует друг с другом.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FFC000"/>
                </a:solidFill>
              </a:rPr>
              <a:t>Социальные опасности </a:t>
            </a:r>
            <a:r>
              <a:rPr lang="ru-RU" sz="1800" b="1" dirty="0" smtClean="0"/>
              <a:t>– ситуации, которые</a:t>
            </a:r>
            <a:endParaRPr lang="ru-RU" sz="1800" dirty="0" smtClean="0"/>
          </a:p>
          <a:p>
            <a:pPr>
              <a:buNone/>
            </a:pPr>
            <a:r>
              <a:rPr lang="ru-RU" sz="1800" b="1" dirty="0" smtClean="0"/>
              <a:t> могут представить угрозу для социума, либо могут нанести ему вред.</a:t>
            </a:r>
            <a:endParaRPr lang="ru-RU" sz="1800" dirty="0"/>
          </a:p>
        </p:txBody>
      </p:sp>
      <p:pic>
        <p:nvPicPr>
          <p:cNvPr id="4" name="Рисунок 3" descr="08bb1ba7-b602-408d-af18-503c6501059c_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86182" y="3143248"/>
            <a:ext cx="4095779" cy="3071834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44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9058" y="3370370"/>
            <a:ext cx="5214942" cy="348763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C000"/>
                </a:solidFill>
              </a:rPr>
              <a:t>Причины социальных опасностей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84784"/>
            <a:ext cx="3888432" cy="4968552"/>
          </a:xfrm>
        </p:spPr>
        <p:txBody>
          <a:bodyPr>
            <a:normAutofit lnSpcReduction="10000"/>
          </a:bodyPr>
          <a:lstStyle/>
          <a:p>
            <a:pPr>
              <a:buAutoNum type="arabicPeriod"/>
            </a:pPr>
            <a:r>
              <a:rPr lang="ru-RU" sz="1800" dirty="0" smtClean="0">
                <a:solidFill>
                  <a:schemeClr val="tx1">
                    <a:lumMod val="95000"/>
                  </a:schemeClr>
                </a:solidFill>
              </a:rPr>
              <a:t>Развитие международной связи, туризма, спорта, а также особенностями людей.</a:t>
            </a:r>
          </a:p>
          <a:p>
            <a:pPr>
              <a:buAutoNum type="arabicPeriod"/>
            </a:pPr>
            <a:r>
              <a:rPr lang="ru-RU" sz="1800" dirty="0" smtClean="0">
                <a:solidFill>
                  <a:schemeClr val="tx1">
                    <a:lumMod val="95000"/>
                  </a:schemeClr>
                </a:solidFill>
              </a:rPr>
              <a:t>Нестабильность общественно-политической обстановки</a:t>
            </a:r>
          </a:p>
          <a:p>
            <a:pPr>
              <a:buAutoNum type="arabicPeriod"/>
            </a:pPr>
            <a:r>
              <a:rPr lang="ru-RU" sz="1800" dirty="0" smtClean="0">
                <a:solidFill>
                  <a:schemeClr val="tx1">
                    <a:lumMod val="95000"/>
                  </a:schemeClr>
                </a:solidFill>
              </a:rPr>
              <a:t>Углубление деструктивных процессов экономики и снижение уровня жизни</a:t>
            </a:r>
          </a:p>
          <a:p>
            <a:pPr>
              <a:buAutoNum type="arabicPeriod"/>
            </a:pPr>
            <a:r>
              <a:rPr lang="ru-RU" sz="1800" dirty="0" smtClean="0">
                <a:solidFill>
                  <a:schemeClr val="tx1">
                    <a:lumMod val="95000"/>
                  </a:schemeClr>
                </a:solidFill>
              </a:rPr>
              <a:t>Деформация в общественном сознании определенной части населения</a:t>
            </a:r>
          </a:p>
          <a:p>
            <a:pPr>
              <a:buAutoNum type="arabicPeriod"/>
            </a:pPr>
            <a:r>
              <a:rPr lang="ru-RU" sz="1800" dirty="0" smtClean="0">
                <a:solidFill>
                  <a:schemeClr val="tx1">
                    <a:lumMod val="95000"/>
                  </a:schemeClr>
                </a:solidFill>
              </a:rPr>
              <a:t>Падение уровня общей культуры и духовное обнищание</a:t>
            </a:r>
          </a:p>
          <a:p>
            <a:pPr>
              <a:buAutoNum type="arabicPeriod"/>
            </a:pPr>
            <a:r>
              <a:rPr lang="ru-RU" sz="1800" dirty="0" smtClean="0">
                <a:solidFill>
                  <a:schemeClr val="tx1">
                    <a:lumMod val="95000"/>
                  </a:schemeClr>
                </a:solidFill>
              </a:rPr>
              <a:t>Снижение роли государства в воспитании подрастающего поколения </a:t>
            </a:r>
            <a:endParaRPr lang="ru-RU" sz="18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00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6270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Классификация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14422"/>
            <a:ext cx="7467600" cy="4525963"/>
          </a:xfrm>
        </p:spPr>
        <p:txBody>
          <a:bodyPr>
            <a:normAutofit/>
          </a:bodyPr>
          <a:lstStyle/>
          <a:p>
            <a:pPr marL="550926" indent="-514350">
              <a:buNone/>
            </a:pPr>
            <a:r>
              <a:rPr lang="ru-RU" dirty="0" smtClean="0">
                <a:solidFill>
                  <a:srgbClr val="FFC000"/>
                </a:solidFill>
              </a:rPr>
              <a:t>1. По природе:  </a:t>
            </a:r>
          </a:p>
          <a:p>
            <a:pPr marL="550926" indent="-514350">
              <a:buNone/>
            </a:pPr>
            <a:r>
              <a:rPr lang="ru-RU" dirty="0" smtClean="0"/>
              <a:t>а) связанные с психическим воздействием на человека (шантаж, мошенничество, воровство и др.)</a:t>
            </a:r>
          </a:p>
          <a:p>
            <a:pPr marL="550926" indent="-51435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6" name="Рисунок 5" descr="768b717a167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74430" y="2857496"/>
            <a:ext cx="4969570" cy="4000504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71546"/>
            <a:ext cx="7467600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б) связанные с физическим насилием (разбой, бандитизм, террор, изнасилование, </a:t>
            </a:r>
            <a:r>
              <a:rPr lang="ru-RU" dirty="0" err="1" smtClean="0"/>
              <a:t>заложничество</a:t>
            </a:r>
            <a:r>
              <a:rPr lang="ru-RU" dirty="0" smtClean="0"/>
              <a:t>)</a:t>
            </a:r>
          </a:p>
          <a:p>
            <a:endParaRPr lang="ru-RU" dirty="0"/>
          </a:p>
        </p:txBody>
      </p:sp>
      <p:pic>
        <p:nvPicPr>
          <p:cNvPr id="4" name="Рисунок 3" descr="1589796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16069" y="2500306"/>
            <a:ext cx="7727931" cy="4357694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642918"/>
            <a:ext cx="7467600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в) связанные с употреблением веществ, разрушающих организм человека (наркомания, алкоголизм, курение);</a:t>
            </a:r>
          </a:p>
          <a:p>
            <a:endParaRPr lang="ru-RU" dirty="0"/>
          </a:p>
        </p:txBody>
      </p:sp>
      <p:pic>
        <p:nvPicPr>
          <p:cNvPr id="4" name="Рисунок 3" descr="79ba1679f1d7662ac19175726433d32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3372" y="1857372"/>
            <a:ext cx="5000628" cy="500062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785794"/>
            <a:ext cx="7467600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г) связанные с болезнями (СПИД, венерические заболевания и др.)</a:t>
            </a:r>
            <a:endParaRPr lang="ru-RU" dirty="0"/>
          </a:p>
        </p:txBody>
      </p:sp>
      <p:pic>
        <p:nvPicPr>
          <p:cNvPr id="4" name="Рисунок 3" descr="Time_mediki_konstatirovali_pojavlenie_novogo_SPI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1457" y="2000240"/>
            <a:ext cx="7362543" cy="485776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785794"/>
            <a:ext cx="7467600" cy="4525963"/>
          </a:xfrm>
        </p:spPr>
        <p:txBody>
          <a:bodyPr/>
          <a:lstStyle/>
          <a:p>
            <a:pPr>
              <a:buNone/>
            </a:pPr>
            <a:r>
              <a:rPr lang="ru-RU" dirty="0" err="1" smtClean="0"/>
              <a:t>д</a:t>
            </a:r>
            <a:r>
              <a:rPr lang="ru-RU" dirty="0" smtClean="0"/>
              <a:t>) опасности суицидов.</a:t>
            </a:r>
            <a:endParaRPr lang="ru-RU" dirty="0"/>
          </a:p>
        </p:txBody>
      </p:sp>
      <p:pic>
        <p:nvPicPr>
          <p:cNvPr id="4" name="Рисунок 3" descr="1341084702_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0674" y="1428736"/>
            <a:ext cx="8293326" cy="5429264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olit_karta_mi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7279" y="2857496"/>
            <a:ext cx="7846721" cy="400050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764704"/>
            <a:ext cx="7467600" cy="4525963"/>
          </a:xfrm>
        </p:spPr>
        <p:txBody>
          <a:bodyPr/>
          <a:lstStyle/>
          <a:p>
            <a:pPr marL="550926" indent="-514350">
              <a:buNone/>
            </a:pPr>
            <a:r>
              <a:rPr lang="ru-RU" dirty="0" smtClean="0">
                <a:solidFill>
                  <a:srgbClr val="FFC000"/>
                </a:solidFill>
              </a:rPr>
              <a:t>2. По масштабам событий:</a:t>
            </a:r>
          </a:p>
          <a:p>
            <a:pPr marL="550926" indent="-514350">
              <a:buNone/>
            </a:pPr>
            <a:r>
              <a:rPr lang="ru-RU" dirty="0" smtClean="0"/>
              <a:t> а) локальные</a:t>
            </a:r>
          </a:p>
          <a:p>
            <a:pPr marL="550926" indent="-514350">
              <a:buNone/>
            </a:pPr>
            <a:r>
              <a:rPr lang="ru-RU" dirty="0" smtClean="0"/>
              <a:t>б) региональные</a:t>
            </a:r>
          </a:p>
          <a:p>
            <a:pPr marL="550926" indent="-514350">
              <a:buNone/>
            </a:pPr>
            <a:r>
              <a:rPr lang="ru-RU" dirty="0" smtClean="0"/>
              <a:t> в) глобальные</a:t>
            </a:r>
          </a:p>
          <a:p>
            <a:pPr marL="550926" indent="-514350">
              <a:buAutoNum type="arabicPeriod"/>
            </a:pPr>
            <a:endParaRPr lang="ru-RU" dirty="0" smtClean="0"/>
          </a:p>
          <a:p>
            <a:pPr marL="550926" indent="-514350">
              <a:buNone/>
            </a:pPr>
            <a:endParaRPr lang="ru-RU" dirty="0" smtClean="0"/>
          </a:p>
          <a:p>
            <a:pPr marL="550926" indent="-514350">
              <a:buAutoNum type="arabicPeriod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548680"/>
            <a:ext cx="7467600" cy="4525963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FFC000"/>
                </a:solidFill>
              </a:rPr>
              <a:t>3. По половозрастному признаку: </a:t>
            </a:r>
            <a:r>
              <a:rPr lang="ru-RU" dirty="0" smtClean="0"/>
              <a:t>опасности, характерные для детей, молодежи, женщин, пожилых людей.</a:t>
            </a:r>
            <a:endParaRPr lang="ru-RU" dirty="0"/>
          </a:p>
        </p:txBody>
      </p:sp>
      <p:pic>
        <p:nvPicPr>
          <p:cNvPr id="4" name="Рисунок 3" descr="thum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8491" y="2428869"/>
            <a:ext cx="5905509" cy="442913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57158" y="428604"/>
            <a:ext cx="74676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r>
              <a:rPr lang="ru-RU" dirty="0" smtClean="0">
                <a:solidFill>
                  <a:srgbClr val="FFC000"/>
                </a:solidFill>
              </a:rPr>
              <a:t>4. По организации: </a:t>
            </a:r>
          </a:p>
          <a:p>
            <a:pPr>
              <a:buNone/>
            </a:pPr>
            <a:r>
              <a:rPr lang="ru-RU" dirty="0" smtClean="0"/>
              <a:t>случайные и преднамеренные.</a:t>
            </a:r>
            <a:endParaRPr lang="ru-RU" dirty="0"/>
          </a:p>
        </p:txBody>
      </p:sp>
      <p:pic>
        <p:nvPicPr>
          <p:cNvPr id="5" name="Рисунок 4" descr="107419_7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69642" y="2071679"/>
            <a:ext cx="7174358" cy="478632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00042"/>
            <a:ext cx="7467600" cy="4525963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FFC000"/>
                </a:solidFill>
              </a:rPr>
              <a:t>Защита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b="1" dirty="0" smtClean="0">
                <a:solidFill>
                  <a:srgbClr val="FFC000"/>
                </a:solidFill>
              </a:rPr>
              <a:t>от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b="1" dirty="0" smtClean="0">
                <a:solidFill>
                  <a:srgbClr val="FFC000"/>
                </a:solidFill>
              </a:rPr>
              <a:t>социальных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b="1" dirty="0" smtClean="0">
                <a:solidFill>
                  <a:srgbClr val="FFC000"/>
                </a:solidFill>
              </a:rPr>
              <a:t>опасностей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smtClean="0"/>
              <a:t>заключается в профилактических мероприятиях, направленных на ликвидацию этих </a:t>
            </a:r>
            <a:r>
              <a:rPr lang="ru-RU" b="1" dirty="0" smtClean="0"/>
              <a:t>опасностей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 descr="6001946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4616" y="2571744"/>
            <a:ext cx="6429384" cy="4286256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C000"/>
                </a:solidFill>
              </a:rPr>
              <a:t>Закрепление знаний по теме социальные опасности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50926" indent="-514350">
              <a:buAutoNum type="arabicPeriod"/>
            </a:pPr>
            <a:r>
              <a:rPr lang="ru-RU" dirty="0" smtClean="0"/>
              <a:t>Что такое социум?</a:t>
            </a:r>
          </a:p>
          <a:p>
            <a:pPr marL="550926" indent="-514350">
              <a:buAutoNum type="arabicPeriod"/>
            </a:pPr>
            <a:r>
              <a:rPr lang="ru-RU" dirty="0" smtClean="0"/>
              <a:t>Дайте определение социальных опасностей</a:t>
            </a:r>
          </a:p>
          <a:p>
            <a:pPr marL="550926" indent="-514350">
              <a:buAutoNum type="arabicPeriod"/>
            </a:pPr>
            <a:r>
              <a:rPr lang="ru-RU" dirty="0" smtClean="0"/>
              <a:t>Назовите основные причины социальных опасностей</a:t>
            </a:r>
          </a:p>
          <a:p>
            <a:pPr marL="550926" indent="-514350">
              <a:buAutoNum type="arabicPeriod"/>
            </a:pPr>
            <a:r>
              <a:rPr lang="ru-RU" dirty="0" smtClean="0"/>
              <a:t>На какие виды делятся социальные опасности?</a:t>
            </a:r>
          </a:p>
          <a:p>
            <a:pPr marL="550926" indent="-514350">
              <a:buAutoNum type="arabicPeriod"/>
            </a:pPr>
            <a:r>
              <a:rPr lang="ru-RU" dirty="0" smtClean="0"/>
              <a:t>Приведите примеры и факты социальных опасностей в современном мире.</a:t>
            </a:r>
          </a:p>
          <a:p>
            <a:pPr marL="550926" indent="-514350">
              <a:buAutoNum type="arabicPeriod"/>
            </a:pPr>
            <a:r>
              <a:rPr lang="ru-RU" dirty="0" smtClean="0"/>
              <a:t>Какие существуют социальные опасности личностного характера? Какие существуют  меры защиты и борьбы с ними?</a:t>
            </a:r>
          </a:p>
          <a:p>
            <a:pPr marL="550926" indent="-514350">
              <a:buAutoNum type="arabicPeriod"/>
            </a:pPr>
            <a:endParaRPr lang="ru-RU" dirty="0" smtClean="0"/>
          </a:p>
          <a:p>
            <a:pPr marL="550926" indent="-514350">
              <a:buAutoNum type="arabicPeriod"/>
            </a:pPr>
            <a:endParaRPr lang="ru-RU" dirty="0" smtClean="0"/>
          </a:p>
          <a:p>
            <a:pPr marL="550926" indent="-514350">
              <a:buAutoNum type="arabicPeriod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Домашнее задание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50926" indent="-514350">
              <a:buAutoNum type="arabicPeriod"/>
            </a:pPr>
            <a:r>
              <a:rPr lang="ru-RU" dirty="0" smtClean="0"/>
              <a:t>Тема «Социальные опасности»</a:t>
            </a:r>
          </a:p>
          <a:p>
            <a:pPr marL="550926" indent="-514350">
              <a:buAutoNum type="arabicPeriod"/>
            </a:pPr>
            <a:r>
              <a:rPr lang="ru-RU" dirty="0" smtClean="0"/>
              <a:t>Эссе о любом виде социальных опасностей</a:t>
            </a:r>
          </a:p>
          <a:p>
            <a:pPr marL="550926" indent="-514350">
              <a:buNone/>
            </a:pPr>
            <a:r>
              <a:rPr lang="ru-RU" b="1" dirty="0" smtClean="0">
                <a:solidFill>
                  <a:srgbClr val="FFC000"/>
                </a:solidFill>
              </a:rPr>
              <a:t>Дополнительно:</a:t>
            </a:r>
          </a:p>
          <a:p>
            <a:pPr marL="550926" indent="-514350">
              <a:buNone/>
            </a:pPr>
            <a:r>
              <a:rPr lang="ru-RU" dirty="0" smtClean="0"/>
              <a:t>Найти в газетах, журналах , интернете локальные, региональные и глобальные проблемы современного мира в социальной сфере</a:t>
            </a:r>
          </a:p>
          <a:p>
            <a:pPr marL="550926" indent="-514350">
              <a:buAutoNum type="arabicPeriod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428868"/>
            <a:ext cx="7467600" cy="1143000"/>
          </a:xfrm>
        </p:spPr>
        <p:txBody>
          <a:bodyPr>
            <a:normAutofit/>
          </a:bodyPr>
          <a:lstStyle/>
          <a:p>
            <a:r>
              <a:rPr lang="ru-RU" sz="6000" b="1" i="1" dirty="0" smtClean="0">
                <a:solidFill>
                  <a:srgbClr val="FFC000"/>
                </a:solidFill>
              </a:rPr>
              <a:t>Спасибо за внимание</a:t>
            </a:r>
            <a:endParaRPr lang="ru-RU" sz="6000" b="1" i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597</TotalTime>
  <Words>337</Words>
  <Application>Microsoft Office PowerPoint</Application>
  <PresentationFormat>Экран (4:3)</PresentationFormat>
  <Paragraphs>49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Техническая</vt:lpstr>
      <vt:lpstr>Тема: «Социальные опасности»</vt:lpstr>
      <vt:lpstr>План :</vt:lpstr>
      <vt:lpstr>Основные понятия</vt:lpstr>
      <vt:lpstr>Причины социальных опасностей</vt:lpstr>
      <vt:lpstr>Презентация PowerPoint</vt:lpstr>
      <vt:lpstr>Классификация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Закрепление знаний по теме социальные опасности</vt:lpstr>
      <vt:lpstr>Домашнее задание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«Социальные опасности»</dc:title>
  <dc:creator>Дима</dc:creator>
  <cp:lastModifiedBy>Сергей</cp:lastModifiedBy>
  <cp:revision>32</cp:revision>
  <dcterms:created xsi:type="dcterms:W3CDTF">2013-12-27T20:59:53Z</dcterms:created>
  <dcterms:modified xsi:type="dcterms:W3CDTF">2013-12-29T14:44:29Z</dcterms:modified>
</cp:coreProperties>
</file>