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95" r:id="rId19"/>
    <p:sldId id="290" r:id="rId20"/>
    <p:sldId id="291" r:id="rId21"/>
    <p:sldId id="292" r:id="rId22"/>
    <p:sldId id="293" r:id="rId23"/>
    <p:sldId id="294" r:id="rId24"/>
    <p:sldId id="296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>
        <p:scale>
          <a:sx n="75" d="100"/>
          <a:sy n="75" d="100"/>
        </p:scale>
        <p:origin x="-1680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9" d="100"/>
          <a:sy n="49" d="100"/>
        </p:scale>
        <p:origin x="-1752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ru-RU" smtClean="0"/>
              <a:t>Милованова И.А.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BCA06C-B467-4EE0-B2E0-370BEEA32B2B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4351D9-4BAB-4F5B-A4DD-33CBBE77EB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594398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ru-RU" smtClean="0"/>
              <a:t>Милованова И.А.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C00519-323F-4DA5-9699-5A6EBB58E148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4D2F23-4611-47FE-9809-8A017172E30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521039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ru-RU" smtClean="0"/>
              <a:t>Милованова И.А.</a:t>
            </a:r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ru-RU" smtClean="0"/>
              <a:t>Милованова И.А.</a:t>
            </a:r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ru-RU" smtClean="0"/>
              <a:t>Милованова И.А.</a:t>
            </a:r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ru-RU" smtClean="0"/>
              <a:t>Милованова И.А.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80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4B863EC7-A4EE-48F8-B491-2ECE667B1992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E0D60485-3FC5-4E43-B356-1EB2955CD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4B863EC7-A4EE-48F8-B491-2ECE667B1992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60485-3FC5-4E43-B356-1EB2955CD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4B863EC7-A4EE-48F8-B491-2ECE667B1992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E0D60485-3FC5-4E43-B356-1EB2955CD92D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B863EC7-A4EE-48F8-B491-2ECE667B1992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E0D60485-3FC5-4E43-B356-1EB2955CD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4B863EC7-A4EE-48F8-B491-2ECE667B1992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E0D60485-3FC5-4E43-B356-1EB2955CD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63EC7-A4EE-48F8-B491-2ECE667B1992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60485-3FC5-4E43-B356-1EB2955CD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B863EC7-A4EE-48F8-B491-2ECE667B1992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E0D60485-3FC5-4E43-B356-1EB2955CD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4B863EC7-A4EE-48F8-B491-2ECE667B1992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E0D60485-3FC5-4E43-B356-1EB2955CD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4B863EC7-A4EE-48F8-B491-2ECE667B1992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E0D60485-3FC5-4E43-B356-1EB2955CD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63EC7-A4EE-48F8-B491-2ECE667B1992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60485-3FC5-4E43-B356-1EB2955CD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63EC7-A4EE-48F8-B491-2ECE667B1992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60485-3FC5-4E43-B356-1EB2955CD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4B863EC7-A4EE-48F8-B491-2ECE667B1992}" type="datetimeFigureOut">
              <a:rPr lang="ru-RU" smtClean="0"/>
              <a:pPr/>
              <a:t>14.12.2013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E0D60485-3FC5-4E43-B356-1EB2955CD92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si-sv.com/" TargetMode="Externa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Катя\пед (1)\анимашки\d4bc9df4d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17087"/>
            <a:ext cx="6516216" cy="40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1043608" y="836712"/>
            <a:ext cx="8465024" cy="3402576"/>
          </a:xfrm>
        </p:spPr>
        <p:txBody>
          <a:bodyPr>
            <a:noAutofit/>
          </a:bodyPr>
          <a:lstStyle/>
          <a:p>
            <a:pPr algn="ctr"/>
            <a:r>
              <a:rPr lang="ru-RU" sz="7200" b="1" cap="all" dirty="0" smtClean="0">
                <a:ln w="9000" cmpd="sng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</a:rPr>
              <a:t>Конвенция о правах ребенка.</a:t>
            </a:r>
            <a:endParaRPr lang="ru-RU" sz="7200" b="1" cap="all" dirty="0">
              <a:ln w="9000" cmpd="sng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968044" y="6161503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Екатерина </a:t>
            </a:r>
            <a:r>
              <a:rPr lang="ru-RU" sz="12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Енина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ru-RU" sz="1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Факультет истории и права, 2 курс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884368" y="6497416"/>
            <a:ext cx="806631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en-US" sz="105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si-sv.com</a:t>
            </a:r>
            <a:endParaRPr lang="ru-RU" sz="1050" b="1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p2303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1429" y="3573789"/>
            <a:ext cx="2382571" cy="3363643"/>
          </a:xfrm>
          <a:prstGeom prst="rect">
            <a:avLst/>
          </a:prstGeom>
        </p:spPr>
      </p:pic>
      <p:pic>
        <p:nvPicPr>
          <p:cNvPr id="4" name="Рисунок 3" descr="201865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1429" y="0"/>
            <a:ext cx="2363719" cy="361311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4528" y="3212976"/>
            <a:ext cx="5615159" cy="2580562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n w="635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«Конвенция </a:t>
            </a:r>
            <a:r>
              <a:rPr lang="ru-RU" sz="3600" dirty="0">
                <a:ln w="635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о правах  ребенка</a:t>
            </a:r>
            <a:r>
              <a:rPr lang="ru-RU" sz="3600" dirty="0" smtClean="0">
                <a:ln w="635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»- документ, в котором определены права и обязанности детей</a:t>
            </a:r>
            <a:r>
              <a:rPr lang="ru-RU" sz="3600" dirty="0">
                <a:ln w="635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.</a:t>
            </a:r>
            <a:r>
              <a:rPr lang="ru-RU" sz="3600" dirty="0" smtClean="0">
                <a:ln w="635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/>
            </a:r>
            <a:br>
              <a:rPr lang="ru-RU" sz="3600" dirty="0" smtClean="0">
                <a:ln w="635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</a:br>
            <a:r>
              <a:rPr lang="ru-RU" sz="3600" dirty="0" smtClean="0">
                <a:ln w="635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В Конвенции идет речь о том, что у всех детей на Земле были одинаковые права.</a:t>
            </a:r>
            <a:br>
              <a:rPr lang="ru-RU" sz="3600" dirty="0" smtClean="0">
                <a:ln w="635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</a:br>
            <a:r>
              <a:rPr lang="ru-RU" sz="3600" dirty="0" smtClean="0">
                <a:ln w="635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Конвенция – большой документ, содержащий около 50 статей.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0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992" y="0"/>
            <a:ext cx="4801592" cy="7038699"/>
          </a:xfrm>
        </p:spPr>
      </p:pic>
      <p:pic>
        <p:nvPicPr>
          <p:cNvPr id="2050" name="Picture 2" descr="C:\Users\Катя\пед (1)\анимашки\99270259_1914083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412776"/>
            <a:ext cx="4343400" cy="44481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0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84506" y="0"/>
            <a:ext cx="4759494" cy="6858000"/>
          </a:xfrm>
        </p:spPr>
      </p:pic>
      <p:pic>
        <p:nvPicPr>
          <p:cNvPr id="3076" name="Picture 4" descr="C:\Users\Катя\пед (1)\анимашки\102142144_4420295_knigi2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789318"/>
            <a:ext cx="2166441" cy="4068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0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4874829" cy="6858000"/>
          </a:xfrm>
        </p:spPr>
      </p:pic>
      <p:pic>
        <p:nvPicPr>
          <p:cNvPr id="4099" name="Picture 3" descr="C:\Users\Катя\пед (1)\анимашки\3844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212976"/>
            <a:ext cx="2134569" cy="3225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0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75984" y="1"/>
            <a:ext cx="5068016" cy="6858000"/>
          </a:xfrm>
        </p:spPr>
      </p:pic>
      <p:pic>
        <p:nvPicPr>
          <p:cNvPr id="5122" name="Picture 2" descr="C:\Users\Катя\пед (1)\анимашки\14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3106390" cy="310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0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4843530" cy="6858000"/>
          </a:xfrm>
        </p:spPr>
      </p:pic>
      <p:pic>
        <p:nvPicPr>
          <p:cNvPr id="5" name="Рисунок 4" descr="11414650_6053428_knuddel-we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8725" y="2204864"/>
            <a:ext cx="4105275" cy="476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0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0" y="-522"/>
            <a:ext cx="4676160" cy="6854825"/>
          </a:xfrm>
        </p:spPr>
      </p:pic>
      <p:pic>
        <p:nvPicPr>
          <p:cNvPr id="6146" name="Picture 2" descr="C:\Users\Катя\пед (1)\анимашки\kuikengroe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4864"/>
            <a:ext cx="4140820" cy="338437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1124744"/>
            <a:ext cx="19030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Иван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831041" y="484173"/>
            <a:ext cx="249779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Мария</a:t>
            </a:r>
          </a:p>
          <a:p>
            <a:pPr algn="ctr"/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02190" y="1361336"/>
            <a:ext cx="25699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Семен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2176" y="5934670"/>
            <a:ext cx="24737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Ольга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771358" y="5373216"/>
            <a:ext cx="28007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Сергей</a:t>
            </a:r>
            <a:endParaRPr lang="ru-RU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9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0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63413" y="-32172"/>
            <a:ext cx="4789715" cy="6858000"/>
          </a:xfrm>
        </p:spPr>
      </p:pic>
      <p:pic>
        <p:nvPicPr>
          <p:cNvPr id="7170" name="Picture 2" descr="C:\Users\Катя\пед (1)\анимашки\charlie_fishing_with_grandson_md_cl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221088"/>
            <a:ext cx="2817511" cy="2549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14800" y="0"/>
            <a:ext cx="5029200" cy="6858000"/>
          </a:xfrm>
        </p:spPr>
      </p:pic>
      <p:pic>
        <p:nvPicPr>
          <p:cNvPr id="8194" name="Picture 2" descr="C:\Users\Катя\пед (1)\анимашки\8945963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77072"/>
            <a:ext cx="3325338" cy="2317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1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28971" y="0"/>
            <a:ext cx="5681092" cy="6858000"/>
          </a:xfrm>
        </p:spPr>
      </p:pic>
      <p:pic>
        <p:nvPicPr>
          <p:cNvPr id="9218" name="Picture 2" descr="C:\Users\Катя\пед (1)\анимашки\759343_bcb4aa4ca72d0a9c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77072"/>
            <a:ext cx="2214061" cy="254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4572000" cy="6826828"/>
          </a:xfrm>
        </p:spPr>
      </p:pic>
      <p:pic>
        <p:nvPicPr>
          <p:cNvPr id="10242" name="Picture 2" descr="C:\Users\Катя\пед (1)\анимашки\15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693291"/>
            <a:ext cx="4644008" cy="2995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Катя\пед (1)\анимашки\walking_5_hc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025" y="25845"/>
            <a:ext cx="1205068" cy="1678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:\Users\Катя\пед (1)\анимашки\walking_5_hc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04141"/>
            <a:ext cx="1092671" cy="1522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C:\Users\Катя\пед (1)\анимашки\walking_5_hc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7" y="467255"/>
            <a:ext cx="830881" cy="1157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lip_image0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6136106" cy="6858000"/>
          </a:xfrm>
        </p:spPr>
      </p:pic>
      <p:pic>
        <p:nvPicPr>
          <p:cNvPr id="5" name="Рисунок 4" descr="163448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64" y="3466416"/>
            <a:ext cx="2286016" cy="26534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lip_image0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67200" y="12824"/>
            <a:ext cx="5276800" cy="6858000"/>
          </a:xfrm>
        </p:spPr>
      </p:pic>
      <p:pic>
        <p:nvPicPr>
          <p:cNvPr id="11266" name="Picture 2" descr="C:\Users\Катя\пед (1)\анимашки\kind_01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221088"/>
            <a:ext cx="2114417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prava1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1720" y="-13940"/>
            <a:ext cx="5013151" cy="687194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0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65676" y="0"/>
            <a:ext cx="4678324" cy="6858000"/>
          </a:xfrm>
        </p:spPr>
      </p:pic>
      <p:pic>
        <p:nvPicPr>
          <p:cNvPr id="13315" name="Picture 3" descr="C:\Users\Катя\пед (1)\анимашки\1672_thum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80928"/>
            <a:ext cx="34480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ru-RU" dirty="0" smtClean="0"/>
          </a:p>
          <a:p>
            <a:r>
              <a:rPr lang="ru-RU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Статья 29 </a:t>
            </a:r>
            <a:r>
              <a:rPr lang="ru-RU" dirty="0" smtClean="0"/>
              <a:t>Конвенции гласит, что человек имеет не только права, но и обязанности.</a:t>
            </a:r>
          </a:p>
          <a:p>
            <a:r>
              <a:rPr lang="ru-RU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Обязанность</a:t>
            </a:r>
            <a:r>
              <a:rPr lang="ru-RU" dirty="0" smtClean="0"/>
              <a:t>-это </a:t>
            </a:r>
            <a:r>
              <a:rPr lang="ru-RU" dirty="0"/>
              <a:t>к</a:t>
            </a:r>
            <a:r>
              <a:rPr lang="ru-RU" dirty="0" smtClean="0"/>
              <a:t>руг действий, возложенных на кого-то и обязательных для выполнения.</a:t>
            </a:r>
          </a:p>
          <a:p>
            <a:pPr marL="64008" indent="0">
              <a:buNone/>
            </a:pPr>
            <a:endParaRPr lang="ru-RU" dirty="0" smtClean="0"/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Задание: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smtClean="0"/>
              <a:t>А какие  обязанности есть у вас?</a:t>
            </a:r>
          </a:p>
        </p:txBody>
      </p:sp>
      <p:pic>
        <p:nvPicPr>
          <p:cNvPr id="14338" name="Picture 2" descr="C:\Users\Катя\пед (1)\анимашки\telechargement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04664"/>
            <a:ext cx="1773659" cy="2056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492896"/>
            <a:ext cx="8229600" cy="1399032"/>
          </a:xfrm>
        </p:spPr>
        <p:txBody>
          <a:bodyPr>
            <a:noAutofit/>
          </a:bodyPr>
          <a:lstStyle/>
          <a:p>
            <a:r>
              <a:rPr lang="ru-RU" sz="80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</a:rPr>
              <a:t>Календарь  правовых праздников.</a:t>
            </a:r>
            <a:endParaRPr lang="ru-RU" sz="80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07422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Users\Катя\педагогика\37734-1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528" y="3071834"/>
            <a:ext cx="5746896" cy="3821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41c38944768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467781"/>
            <a:ext cx="3428992" cy="4390219"/>
          </a:xfrm>
          <a:prstGeom prst="rect">
            <a:avLst/>
          </a:prstGeom>
        </p:spPr>
      </p:pic>
      <p:pic>
        <p:nvPicPr>
          <p:cNvPr id="9" name="Рисунок 8" descr="Crian_as_062_3_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500430" cy="275208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95327" y="4272677"/>
            <a:ext cx="810510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 июня-</a:t>
            </a:r>
          </a:p>
          <a:p>
            <a:pPr algn="ctr"/>
            <a:r>
              <a:rPr lang="ru-RU" sz="5400" b="1" dirty="0" smtClean="0">
                <a:ln w="11430"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Международный день</a:t>
            </a:r>
          </a:p>
          <a:p>
            <a:pPr algn="ctr"/>
            <a:r>
              <a:rPr lang="ru-RU" sz="5400" b="1" dirty="0">
                <a:ln w="11430"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</a:t>
            </a:r>
            <a:r>
              <a:rPr lang="ru-RU" sz="5400" b="1" cap="none" spc="0" dirty="0" smtClean="0">
                <a:ln w="11430"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ащиты детей.</a:t>
            </a:r>
            <a:endParaRPr lang="ru-RU" sz="5400" b="1" cap="none" spc="0" dirty="0">
              <a:ln w="11430">
                <a:solidFill>
                  <a:schemeClr val="accent1">
                    <a:lumMod val="75000"/>
                  </a:schemeClr>
                </a:solidFill>
              </a:ln>
              <a:solidFill>
                <a:srgbClr val="FFFF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Рисунок 6" descr="17749849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8992" y="0"/>
            <a:ext cx="5715008" cy="30718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56054" y="4272677"/>
            <a:ext cx="853951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 июня- </a:t>
            </a:r>
          </a:p>
          <a:p>
            <a:pPr algn="ctr"/>
            <a:r>
              <a:rPr lang="ru-RU" sz="5400" b="1" dirty="0" smtClean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Международный день </a:t>
            </a:r>
          </a:p>
          <a:p>
            <a:pPr algn="ctr"/>
            <a:r>
              <a:rPr lang="ru-RU" sz="5400" b="1" dirty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</a:t>
            </a:r>
            <a:r>
              <a:rPr lang="ru-RU" sz="5400" b="1" dirty="0" smtClean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етей-жертв агрессии.</a:t>
            </a:r>
            <a:endParaRPr lang="ru-RU" sz="5400" b="1" cap="none" spc="0" dirty="0" smtClean="0">
              <a:ln w="12700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Рисунок 4" descr="glo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276725" cy="4267200"/>
          </a:xfrm>
          <a:prstGeom prst="rect">
            <a:avLst/>
          </a:prstGeom>
        </p:spPr>
      </p:pic>
      <p:pic>
        <p:nvPicPr>
          <p:cNvPr id="6" name="Рисунок 5" descr="6504_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0"/>
            <a:ext cx="4810158" cy="4286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5bc2b28253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5284" y="0"/>
            <a:ext cx="684431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0_27291_e01e64b2_XL.jpeg"/>
          <p:cNvPicPr>
            <a:picLocks noChangeAspect="1"/>
          </p:cNvPicPr>
          <p:nvPr/>
        </p:nvPicPr>
        <p:blipFill>
          <a:blip r:embed="rId2"/>
          <a:srcRect b="96"/>
          <a:stretch>
            <a:fillRect/>
          </a:stretch>
        </p:blipFill>
        <p:spPr>
          <a:xfrm>
            <a:off x="0" y="0"/>
            <a:ext cx="9134492" cy="695739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5103674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10 декабря-</a:t>
            </a:r>
          </a:p>
          <a:p>
            <a:pPr algn="ctr"/>
            <a:r>
              <a:rPr lang="ru-RU" sz="5400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День прав человека.</a:t>
            </a:r>
            <a:endParaRPr lang="ru-RU" sz="5400" b="1" cap="none" spc="0" dirty="0">
              <a:ln w="31550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1_12_09_konstituci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629313" cy="70294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-1196652" y="5919490"/>
            <a:ext cx="79563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12 декабря.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492896"/>
            <a:ext cx="8229600" cy="1399032"/>
          </a:xfrm>
        </p:spPr>
        <p:txBody>
          <a:bodyPr>
            <a:noAutofit/>
          </a:bodyPr>
          <a:lstStyle/>
          <a:p>
            <a:pPr algn="ctr"/>
            <a:r>
              <a:rPr lang="ru-RU" sz="8000" b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</a:rPr>
              <a:t>Спасибо за внимание.</a:t>
            </a:r>
            <a:endParaRPr lang="ru-RU" sz="8000" b="1" dirty="0"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6386" name="Picture 2" descr="C:\Users\Катя\педагогика\different-sport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53136"/>
            <a:ext cx="8556824" cy="19466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341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519</TotalTime>
  <Words>116</Words>
  <Application>Microsoft Office PowerPoint</Application>
  <PresentationFormat>Экран (4:3)</PresentationFormat>
  <Paragraphs>30</Paragraphs>
  <Slides>24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Яркая</vt:lpstr>
      <vt:lpstr>Конвенция о правах ребенка.</vt:lpstr>
      <vt:lpstr>«Конвенция о правах  ребенка»- документ, в котором определены права и обязанности детей. В Конвенции идет речь о том, что у всех детей на Земле были одинаковые права. Конвенция – большой документ, содержащий около 50 статей.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Календарь  правовых праздников.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внимание.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Конвенция о правах ребенка.</dc:title>
  <dc:creator>Admin</dc:creator>
  <cp:lastModifiedBy>Сергей</cp:lastModifiedBy>
  <cp:revision>35</cp:revision>
  <dcterms:created xsi:type="dcterms:W3CDTF">2010-08-29T10:41:41Z</dcterms:created>
  <dcterms:modified xsi:type="dcterms:W3CDTF">2013-12-14T01:11:29Z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1904918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