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80" r:id="rId4"/>
    <p:sldId id="318" r:id="rId5"/>
    <p:sldId id="337" r:id="rId6"/>
    <p:sldId id="319" r:id="rId7"/>
    <p:sldId id="320" r:id="rId8"/>
    <p:sldId id="321" r:id="rId9"/>
    <p:sldId id="322" r:id="rId10"/>
    <p:sldId id="315" r:id="rId11"/>
    <p:sldId id="323" r:id="rId12"/>
    <p:sldId id="335" r:id="rId13"/>
    <p:sldId id="333" r:id="rId14"/>
    <p:sldId id="316" r:id="rId15"/>
    <p:sldId id="317" r:id="rId16"/>
    <p:sldId id="325" r:id="rId17"/>
    <p:sldId id="326" r:id="rId18"/>
    <p:sldId id="327" r:id="rId19"/>
    <p:sldId id="328" r:id="rId20"/>
    <p:sldId id="290" r:id="rId21"/>
    <p:sldId id="33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993300"/>
    <a:srgbClr val="CCECFF"/>
    <a:srgbClr val="3366FF"/>
    <a:srgbClr val="99CCFF"/>
    <a:srgbClr val="0000FF"/>
    <a:srgbClr val="CCFF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4" autoAdjust="0"/>
    <p:restoredTop sz="94629" autoAdjust="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4855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4856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7C6D5-03F6-4F5C-A5D7-F6FF97D21B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42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C5B64-951B-4A63-A531-31D04B84CC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760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E24AC-FD55-4BEB-B284-F4CCC78C44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483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E3CAD-08FE-4288-8852-83FA6CB2B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568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DA514-EDA5-4B20-9F20-39118FE1B0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181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4D4D2-D8B1-4812-84FA-5F568320E9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643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48295-4160-45E8-B804-B1C7174427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213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8531A-CACF-4EB5-9CAE-E97C40EB37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78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D9F1D-D246-4B5D-B7A2-8823808B0E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141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90642-C82C-4058-9C19-2620D09DB1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03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1A735-6A6A-4507-B9DF-C340E32CE1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852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D6F92-C195-40F9-AE2D-653B0A0CF5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473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100000">
              <a:srgbClr val="0000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33795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796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797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798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799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0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1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2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3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4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5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6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7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8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09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0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1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2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3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4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5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6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7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8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19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0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1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2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3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4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5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6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7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828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3829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3830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3831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832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83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584BE79-8024-4087-829B-851D4CD851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7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6;&#1072;&#1073;&#1086;&#1095;&#1080;&#1081;%20&#1089;&#1090;&#1086;&#1083;\28-%203.12\&#1091;&#1088;&#1086;&#1082;%20&#1088;&#1086;&#1089;&#1089;&#1080;&#1081;&#1089;&#1082;&#1072;&#1103;%20&#1082;&#1086;&#1085;&#1089;&#1090;&#1080;&#1090;&#1091;&#1094;&#1080;&#1103;\anthem-russia-1991-offic-cond_afanasiev.mp3" TargetMode="External"/><Relationship Id="rId6" Type="http://schemas.openxmlformats.org/officeDocument/2006/relationships/hyperlink" Target="http://si-sv.com/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constitution.ru/index.ht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\&#1056;&#1072;&#1073;&#1086;&#1095;&#1080;&#1081;%20&#1089;&#1090;&#1086;&#1083;\28-%203.12\&#1091;&#1088;&#1086;&#1082;%20&#1088;&#1086;&#1089;&#1089;&#1080;&#1081;&#1089;&#1082;&#1072;&#1103;%20&#1082;&#1086;&#1085;&#1089;&#1090;&#1080;&#1090;&#1091;&#1094;&#1080;&#1103;\gimn_rossii_-_original_so_slovami_gosudarstvennyi.mp3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slide" Target="slide13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.xml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2055" name="Picture 7" descr="oblozka_kon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07950" y="765175"/>
            <a:ext cx="6192838" cy="2808288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993300"/>
                </a:solidFill>
              </a:rPr>
              <a:t>КОНСТИТУЦИЯ </a:t>
            </a:r>
            <a:r>
              <a:rPr lang="ru-RU" smtClean="0">
                <a:solidFill>
                  <a:srgbClr val="993300"/>
                </a:solidFill>
              </a:rPr>
              <a:t>   </a:t>
            </a:r>
            <a:r>
              <a:rPr lang="ru-RU" smtClean="0">
                <a:solidFill>
                  <a:srgbClr val="993300"/>
                </a:solidFill>
                <a:hlinkClick r:id="rId4"/>
              </a:rPr>
              <a:t> </a:t>
            </a:r>
            <a:r>
              <a:rPr lang="ru-RU" smtClean="0">
                <a:solidFill>
                  <a:srgbClr val="993300"/>
                </a:solidFill>
              </a:rPr>
              <a:t/>
            </a:r>
            <a:br>
              <a:rPr lang="ru-RU" smtClean="0">
                <a:solidFill>
                  <a:srgbClr val="993300"/>
                </a:solidFill>
              </a:rPr>
            </a:br>
            <a:r>
              <a:rPr lang="ru-RU" smtClean="0">
                <a:solidFill>
                  <a:srgbClr val="993300"/>
                </a:solidFill>
              </a:rPr>
              <a:t>   </a:t>
            </a:r>
            <a:r>
              <a:rPr lang="ru-RU" b="1" smtClean="0">
                <a:solidFill>
                  <a:srgbClr val="993300"/>
                </a:solidFill>
              </a:rPr>
              <a:t> РОССИЙСКОЙ </a:t>
            </a:r>
            <a:r>
              <a:rPr lang="ru-RU" smtClean="0">
                <a:solidFill>
                  <a:srgbClr val="993300"/>
                </a:solidFill>
              </a:rPr>
              <a:t>  </a:t>
            </a:r>
            <a:br>
              <a:rPr lang="ru-RU" smtClean="0">
                <a:solidFill>
                  <a:srgbClr val="993300"/>
                </a:solidFill>
              </a:rPr>
            </a:br>
            <a:r>
              <a:rPr lang="ru-RU" smtClean="0">
                <a:solidFill>
                  <a:srgbClr val="993300"/>
                </a:solidFill>
              </a:rPr>
              <a:t>     </a:t>
            </a:r>
            <a:r>
              <a:rPr lang="ru-RU" b="1" smtClean="0">
                <a:solidFill>
                  <a:srgbClr val="993300"/>
                </a:solidFill>
              </a:rPr>
              <a:t> ФЕДЕPАЦИИ</a:t>
            </a:r>
            <a:r>
              <a:rPr lang="ru-RU" b="1" smtClean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2058" name="anthem-russia-1991-offic-cond_afanasiev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62087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Прямоугольник 2"/>
          <p:cNvSpPr>
            <a:spLocks noChangeArrowheads="1"/>
          </p:cNvSpPr>
          <p:nvPr/>
        </p:nvSpPr>
        <p:spPr bwMode="auto">
          <a:xfrm>
            <a:off x="7524750" y="6654800"/>
            <a:ext cx="912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US" altLang="ru-RU" sz="1400">
                <a:hlinkClick r:id="rId6"/>
              </a:rPr>
              <a:t>si-sv.com</a:t>
            </a:r>
            <a:endParaRPr lang="ru-RU" altLang="ru-RU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8336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188913"/>
            <a:ext cx="4643437" cy="6669087"/>
          </a:xfrm>
          <a:solidFill>
            <a:srgbClr val="99CCFF"/>
          </a:solidFill>
          <a:ln w="57150">
            <a:solidFill>
              <a:srgbClr val="3333FF"/>
            </a:solidFill>
          </a:ln>
        </p:spPr>
        <p:txBody>
          <a:bodyPr/>
          <a:lstStyle/>
          <a:p>
            <a:pPr marL="0" indent="361950" eaLnBrk="1" hangingPunct="1">
              <a:lnSpc>
                <a:spcPct val="80000"/>
              </a:lnSpc>
              <a:buClr>
                <a:srgbClr val="2F38EB"/>
              </a:buClr>
              <a:defRPr/>
            </a:pPr>
            <a:endParaRPr lang="en-US" sz="1200" smtClean="0">
              <a:solidFill>
                <a:srgbClr val="CCCCFF"/>
              </a:solidFill>
            </a:endParaRPr>
          </a:p>
          <a:p>
            <a:pPr marL="0" indent="361950" eaLnBrk="1" hangingPunct="1">
              <a:lnSpc>
                <a:spcPct val="80000"/>
              </a:lnSpc>
              <a:buClr>
                <a:srgbClr val="2F38EB"/>
              </a:buClr>
              <a:defRPr/>
            </a:pPr>
            <a:r>
              <a:rPr lang="ru-RU" sz="1400" smtClean="0">
                <a:solidFill>
                  <a:srgbClr val="CCCCFF"/>
                </a:solidFill>
              </a:rPr>
              <a:t> </a:t>
            </a:r>
            <a:r>
              <a:rPr lang="ru-RU" sz="2000" smtClean="0">
                <a:solidFill>
                  <a:srgbClr val="2F38EB"/>
                </a:solidFill>
                <a:effectLst/>
              </a:rPr>
              <a:t>Мы, многонациональный народ Российской Федерации, соединенные общей судьбой на своей земле, утверждая права и свободы человека, гражданский мир и согласие, сохраняя исторически сложившееся государственное единство, исходя из общепризнанных принципов равноправия и самоопределения народов, чтя память предков, передавших нам любовь и уважение к Отечеству, веру в добро и справедливость, возрождая суверенную государственность России и утверждая незыблемость ее демократической основы, стремясь обеспечить благополучие и процветание России, исходя из ответственности за свою Родину перед нынешним и будущими поколениями, сознавая себя частью мирового сообщества, принимаем КОНСТИТУЦИЮ РОССИЙСКОЙ ФЕДЕРАЦИИ</a:t>
            </a:r>
            <a:r>
              <a:rPr lang="ru-RU" sz="2000" smtClean="0">
                <a:solidFill>
                  <a:srgbClr val="CCCCFF"/>
                </a:solidFill>
                <a:effectLst/>
              </a:rPr>
              <a:t>. </a:t>
            </a:r>
          </a:p>
        </p:txBody>
      </p:sp>
      <p:pic>
        <p:nvPicPr>
          <p:cNvPr id="3076" name="Picture 4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744912" cy="6408738"/>
          </a:xfrm>
          <a:prstGeom prst="rect">
            <a:avLst/>
          </a:prstGeom>
          <a:noFill/>
          <a:ln w="57150">
            <a:solidFill>
              <a:srgbClr val="33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gimn_rossii_-_original_so_slovami_gosudarstvennyi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2372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3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2"/>
                </p:tgtEl>
              </p:cMediaNode>
            </p:audio>
          </p:childTnLst>
        </p:cTn>
      </p:par>
    </p:tnLst>
    <p:bldLst>
      <p:bldP spid="3075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260350"/>
            <a:ext cx="6707188" cy="1143000"/>
          </a:xfrm>
          <a:solidFill>
            <a:srgbClr val="CCECFF"/>
          </a:solidFill>
          <a:ln w="57150">
            <a:solidFill>
              <a:srgbClr val="0000FF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chemeClr val="bg2"/>
                </a:solidFill>
              </a:rPr>
              <a:t>План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1989138"/>
            <a:ext cx="7129463" cy="4392612"/>
          </a:xfrm>
          <a:solidFill>
            <a:srgbClr val="CCFFCC"/>
          </a:solidFill>
          <a:ln w="38100">
            <a:solidFill>
              <a:srgbClr val="3333FF"/>
            </a:solidFill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2" action="ppaction://hlinksldjump"/>
              </a:rPr>
              <a:t>1.Понятие Конституции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3" action="ppaction://hlinksldjump"/>
              </a:rPr>
              <a:t>2.Признаки Конституции (юридические свойства).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4" action="ppaction://hlinksldjump"/>
              </a:rPr>
              <a:t>3.Особенности принятия Конституции 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5" action="ppaction://hlinksldjump"/>
              </a:rPr>
              <a:t>4.Основные принципы и общественная роль Конституции.</a:t>
            </a:r>
            <a:endParaRPr lang="ru-RU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" action="ppaction://noaction"/>
              </a:rPr>
              <a:t>5</a:t>
            </a: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" action="ppaction://noaction"/>
              </a:rPr>
              <a:t>.Век российских конституций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6" action="ppaction://hlinksldjump"/>
              </a:rPr>
              <a:t>6</a:t>
            </a: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rId6" action="ppaction://hlinksldjump"/>
              </a:rPr>
              <a:t>.Заключение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800" b="1" smtClean="0">
                <a:solidFill>
                  <a:schemeClr val="bg2"/>
                </a:solidFill>
                <a:effectLst/>
                <a:latin typeface="Times New Roman" pitchFamily="18" charset="0"/>
                <a:hlinkClick r:id="" action="ppaction://noaction"/>
              </a:rPr>
              <a:t> </a:t>
            </a:r>
            <a:endParaRPr lang="en-US" altLang="ru-RU" sz="2800" b="1" smtClean="0">
              <a:solidFill>
                <a:schemeClr val="bg2"/>
              </a:solidFill>
              <a:effectLst/>
              <a:latin typeface="Times New Roman" pitchFamily="18" charset="0"/>
              <a:hlinkClick r:id="" action="ppaction://noaction"/>
            </a:endParaRPr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800" b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124" name="Picture 4" descr="1_350x3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89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260350"/>
            <a:ext cx="7702550" cy="487363"/>
          </a:xfrm>
          <a:solidFill>
            <a:srgbClr val="3366FF">
              <a:alpha val="78999"/>
            </a:srgbClr>
          </a:soli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1.Понятие Конституции.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4022725" y="908050"/>
            <a:ext cx="5121275" cy="1082675"/>
          </a:xfrm>
          <a:prstGeom prst="rect">
            <a:avLst/>
          </a:prstGeom>
          <a:solidFill>
            <a:schemeClr val="bg2"/>
          </a:solidFill>
          <a:ln w="76200">
            <a:solidFill>
              <a:srgbClr val="FFCC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 i="1">
                <a:latin typeface="Times New Roman" pitchFamily="18" charset="0"/>
              </a:rPr>
              <a:t>Основной закон государства, закрепляющий главные начала государственного строя данной страны. 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1476375" y="1628775"/>
            <a:ext cx="23939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400" b="1">
                <a:solidFill>
                  <a:schemeClr val="bg2"/>
                </a:solidFill>
              </a:rPr>
              <a:t>“Constitutio”-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</a:rPr>
              <a:t>установление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331913" y="1700213"/>
            <a:ext cx="7812087" cy="1727200"/>
            <a:chOff x="113" y="981"/>
            <a:chExt cx="5514" cy="1088"/>
          </a:xfrm>
        </p:grpSpPr>
        <p:sp>
          <p:nvSpPr>
            <p:cNvPr id="6161" name="Text Box 7"/>
            <p:cNvSpPr txBox="1">
              <a:spLocks noChangeArrowheads="1"/>
            </p:cNvSpPr>
            <p:nvPr/>
          </p:nvSpPr>
          <p:spPr bwMode="auto">
            <a:xfrm>
              <a:off x="189" y="1525"/>
              <a:ext cx="5438" cy="528"/>
            </a:xfrm>
            <a:prstGeom prst="rect">
              <a:avLst/>
            </a:prstGeom>
            <a:solidFill>
              <a:srgbClr val="FFFFCC"/>
            </a:solidFill>
            <a:ln w="76200">
              <a:solidFill>
                <a:srgbClr val="993366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000" i="1">
                  <a:solidFill>
                    <a:srgbClr val="000066"/>
                  </a:solidFill>
                  <a:latin typeface="Times New Roman" pitchFamily="18" charset="0"/>
                </a:rPr>
                <a:t>Акты римской императорской власти, начинавшиеся </a:t>
              </a:r>
            </a:p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000" i="1">
                  <a:solidFill>
                    <a:srgbClr val="000066"/>
                  </a:solidFill>
                  <a:latin typeface="Times New Roman" pitchFamily="18" charset="0"/>
                </a:rPr>
                <a:t>словами «</a:t>
              </a:r>
              <a:r>
                <a:rPr lang="en-US" altLang="ru-RU" sz="2000" i="1">
                  <a:solidFill>
                    <a:srgbClr val="000066"/>
                  </a:solidFill>
                  <a:latin typeface="Times New Roman" pitchFamily="18" charset="0"/>
                </a:rPr>
                <a:t>rem publicam constituire”</a:t>
              </a:r>
              <a:r>
                <a:rPr lang="ru-RU" altLang="ru-RU" sz="2400" b="1">
                  <a:solidFill>
                    <a:srgbClr val="000066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6162" name="AutoShape 8"/>
            <p:cNvSpPr>
              <a:spLocks noChangeArrowheads="1"/>
            </p:cNvSpPr>
            <p:nvPr/>
          </p:nvSpPr>
          <p:spPr bwMode="auto">
            <a:xfrm>
              <a:off x="113" y="981"/>
              <a:ext cx="182" cy="1088"/>
            </a:xfrm>
            <a:prstGeom prst="curvedRightArrow">
              <a:avLst>
                <a:gd name="adj1" fmla="val 119560"/>
                <a:gd name="adj2" fmla="val 239121"/>
                <a:gd name="adj3" fmla="val 33333"/>
              </a:avLst>
            </a:prstGeom>
            <a:solidFill>
              <a:srgbClr val="CC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771775" y="3573463"/>
            <a:ext cx="5903913" cy="1000125"/>
            <a:chOff x="2018" y="2115"/>
            <a:chExt cx="3357" cy="583"/>
          </a:xfrm>
        </p:grpSpPr>
        <p:grpSp>
          <p:nvGrpSpPr>
            <p:cNvPr id="6157" name="Group 11"/>
            <p:cNvGrpSpPr>
              <a:grpSpLocks/>
            </p:cNvGrpSpPr>
            <p:nvPr/>
          </p:nvGrpSpPr>
          <p:grpSpPr bwMode="auto">
            <a:xfrm>
              <a:off x="2543" y="2115"/>
              <a:ext cx="2832" cy="583"/>
              <a:chOff x="2543" y="2115"/>
              <a:chExt cx="2832" cy="583"/>
            </a:xfrm>
          </p:grpSpPr>
          <p:sp>
            <p:nvSpPr>
              <p:cNvPr id="6159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2543" y="2115"/>
                <a:ext cx="2832" cy="181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b="1" kern="10"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solidFill>
                      <a:srgbClr val="CC0000"/>
                    </a:solidFill>
                    <a:latin typeface="Arial"/>
                    <a:cs typeface="Arial"/>
                  </a:rPr>
                  <a:t>Конституция 1918 г.</a:t>
                </a:r>
              </a:p>
            </p:txBody>
          </p:sp>
          <p:sp>
            <p:nvSpPr>
              <p:cNvPr id="6160" name="Text Box 13"/>
              <p:cNvSpPr txBox="1">
                <a:spLocks noChangeArrowheads="1"/>
              </p:cNvSpPr>
              <p:nvPr/>
            </p:nvSpPr>
            <p:spPr bwMode="auto">
              <a:xfrm>
                <a:off x="2755" y="2219"/>
                <a:ext cx="2419" cy="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65000"/>
                  <a:buFont typeface="Wingdings" pitchFamily="2" charset="2"/>
                  <a:buChar char="n"/>
                  <a:defRPr sz="3200"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6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sz="2400" b="1">
                    <a:latin typeface="Times New Roman" pitchFamily="18" charset="0"/>
                  </a:rPr>
                  <a:t>(1-я российская и советская</a:t>
                </a:r>
              </a:p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sz="2400" b="1">
                    <a:latin typeface="Times New Roman" pitchFamily="18" charset="0"/>
                  </a:rPr>
                  <a:t>Конституция)</a:t>
                </a:r>
              </a:p>
            </p:txBody>
          </p:sp>
        </p:grpSp>
        <p:sp>
          <p:nvSpPr>
            <p:cNvPr id="6158" name="Line 14"/>
            <p:cNvSpPr>
              <a:spLocks noChangeShapeType="1"/>
            </p:cNvSpPr>
            <p:nvPr/>
          </p:nvSpPr>
          <p:spPr bwMode="auto">
            <a:xfrm>
              <a:off x="2018" y="2387"/>
              <a:ext cx="681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1403350" y="2109788"/>
            <a:ext cx="7312025" cy="4748212"/>
            <a:chOff x="249" y="890"/>
            <a:chExt cx="5241" cy="3303"/>
          </a:xfrm>
        </p:grpSpPr>
        <p:sp>
          <p:nvSpPr>
            <p:cNvPr id="6155" name="Line 16"/>
            <p:cNvSpPr>
              <a:spLocks noChangeShapeType="1"/>
            </p:cNvSpPr>
            <p:nvPr/>
          </p:nvSpPr>
          <p:spPr bwMode="auto">
            <a:xfrm>
              <a:off x="249" y="890"/>
              <a:ext cx="0" cy="1814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156" name="Text Box 17" descr="Пергамент"/>
            <p:cNvSpPr txBox="1">
              <a:spLocks noChangeArrowheads="1"/>
            </p:cNvSpPr>
            <p:nvPr/>
          </p:nvSpPr>
          <p:spPr bwMode="auto">
            <a:xfrm>
              <a:off x="282" y="2762"/>
              <a:ext cx="5208" cy="1431"/>
            </a:xfrm>
            <a:prstGeom prst="rect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 w="76200">
              <a:solidFill>
                <a:srgbClr val="000066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Char char="q"/>
              </a:pPr>
              <a:r>
                <a:rPr lang="ru-RU" altLang="ru-RU" sz="2400" b="1">
                  <a:solidFill>
                    <a:srgbClr val="993366"/>
                  </a:solidFill>
                  <a:latin typeface="Times New Roman" pitchFamily="18" charset="0"/>
                </a:rPr>
                <a:t> </a:t>
              </a: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отличается особым порядком  и особым содержанием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Char char="q"/>
              </a:pP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 охватывает все стороны жизни общества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None/>
              </a:pP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(политическую, экономическую, социальную, духовную),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None/>
              </a:pP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 носит </a:t>
              </a:r>
              <a:r>
                <a:rPr lang="ru-RU" altLang="ru-RU" sz="2000" b="1" i="1">
                  <a:solidFill>
                    <a:srgbClr val="993366"/>
                  </a:solidFill>
                  <a:latin typeface="Times New Roman" pitchFamily="18" charset="0"/>
                </a:rPr>
                <a:t>всеохватывающий</a:t>
              </a: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 характер,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Char char="q"/>
              </a:pP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 носит учредительный характер, свободна от правовых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 typeface="Wingdings" pitchFamily="2" charset="2"/>
                <a:buNone/>
              </a:pPr>
              <a:r>
                <a:rPr lang="ru-RU" altLang="ru-RU" sz="2000" b="1">
                  <a:solidFill>
                    <a:srgbClr val="993366"/>
                  </a:solidFill>
                  <a:latin typeface="Times New Roman" pitchFamily="18" charset="0"/>
                </a:rPr>
                <a:t>   ограничений</a:t>
              </a:r>
            </a:p>
          </p:txBody>
        </p:sp>
      </p:grpSp>
      <p:sp>
        <p:nvSpPr>
          <p:cNvPr id="78866" name="Rectangle 18"/>
          <p:cNvSpPr>
            <a:spLocks noChangeArrowheads="1"/>
          </p:cNvSpPr>
          <p:nvPr/>
        </p:nvSpPr>
        <p:spPr bwMode="auto">
          <a:xfrm>
            <a:off x="1331913" y="908050"/>
            <a:ext cx="2232025" cy="576263"/>
          </a:xfrm>
          <a:prstGeom prst="rect">
            <a:avLst/>
          </a:prstGeom>
          <a:solidFill>
            <a:srgbClr val="FFFFCC"/>
          </a:solidFill>
          <a:ln w="38100">
            <a:solidFill>
              <a:srgbClr val="3333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</a:rPr>
              <a:t>Конституция</a:t>
            </a:r>
          </a:p>
        </p:txBody>
      </p:sp>
      <p:pic>
        <p:nvPicPr>
          <p:cNvPr id="6153" name="Picture 20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857" name="WordArt 9"/>
          <p:cNvSpPr>
            <a:spLocks noChangeArrowheads="1" noChangeShapeType="1" noTextEdit="1"/>
          </p:cNvSpPr>
          <p:nvPr/>
        </p:nvSpPr>
        <p:spPr bwMode="auto">
          <a:xfrm>
            <a:off x="755650" y="3500438"/>
            <a:ext cx="230346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381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latin typeface="Arial"/>
                <a:cs typeface="Arial"/>
              </a:rPr>
              <a:t>РОССИЯ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8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8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animBg="1"/>
      <p:bldP spid="78852" grpId="0" animBg="1"/>
      <p:bldP spid="78853" grpId="0"/>
      <p:bldP spid="78866" grpId="0" animBg="1"/>
      <p:bldP spid="788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404813"/>
            <a:ext cx="75819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chemeClr val="bg2"/>
                </a:solidFill>
              </a:rPr>
              <a:t>Структура документа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7813" y="1600200"/>
            <a:ext cx="7345362" cy="4530725"/>
          </a:xfrm>
          <a:solidFill>
            <a:srgbClr val="FFFFCC"/>
          </a:solidFill>
          <a:ln w="38100">
            <a:solidFill>
              <a:srgbClr val="3333FF"/>
            </a:solidFill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  <a:defRPr/>
            </a:pPr>
            <a:r>
              <a:rPr lang="ru-RU" sz="1800" smtClean="0">
                <a:solidFill>
                  <a:schemeClr val="bg2"/>
                </a:solidFill>
              </a:rPr>
              <a:t> Основные положения </a:t>
            </a:r>
            <a:br>
              <a:rPr lang="ru-RU" sz="1800" smtClean="0">
                <a:solidFill>
                  <a:schemeClr val="bg2"/>
                </a:solidFill>
              </a:rPr>
            </a:br>
            <a:r>
              <a:rPr lang="ru-RU" sz="1800" smtClean="0">
                <a:solidFill>
                  <a:schemeClr val="bg2"/>
                </a:solidFill>
              </a:rPr>
              <a:t/>
            </a:r>
            <a:br>
              <a:rPr lang="ru-RU" sz="1800" smtClean="0">
                <a:solidFill>
                  <a:schemeClr val="bg2"/>
                </a:solidFill>
              </a:rPr>
            </a:br>
            <a:endParaRPr lang="ru-RU" sz="1800" smtClean="0">
              <a:solidFill>
                <a:schemeClr val="bg2"/>
              </a:solidFill>
            </a:endParaRP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1. Основы конституционного строя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1-16)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2. Права и свободы человека и гражданина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17-64)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3. Федеративное устройство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65-79)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4. Президент Российской Федерации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80-93)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5. Федеральное Собрание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94-109)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6. Правительство Российской Федерации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110-117)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7. Судебная власть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118-129)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8. Местное самоуправление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130-133)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350838" lvl="1" indent="0" eaLnBrk="1" hangingPunct="1">
              <a:lnSpc>
                <a:spcPct val="80000"/>
              </a:lnSpc>
              <a:buClr>
                <a:schemeClr val="bg2"/>
              </a:buClr>
              <a:defRPr/>
            </a:pPr>
            <a:r>
              <a:rPr lang="ru-RU" sz="1600" smtClean="0">
                <a:solidFill>
                  <a:schemeClr val="bg2"/>
                </a:solidFill>
                <a:effectLst/>
              </a:rPr>
              <a:t>Глава 9. Конституционные поправки и пересмотр Конституции </a:t>
            </a:r>
            <a:r>
              <a:rPr lang="ru-RU" sz="1600" i="1" smtClean="0">
                <a:solidFill>
                  <a:schemeClr val="bg2"/>
                </a:solidFill>
                <a:effectLst/>
              </a:rPr>
              <a:t>(ст. 134-137)</a:t>
            </a:r>
            <a:r>
              <a:rPr lang="ru-RU" sz="1600" smtClean="0">
                <a:solidFill>
                  <a:schemeClr val="bg2"/>
                </a:solidFill>
                <a:effectLst/>
              </a:rPr>
              <a:t> </a:t>
            </a:r>
          </a:p>
          <a:p>
            <a:pPr marL="0" indent="0" eaLnBrk="1" hangingPunct="1">
              <a:lnSpc>
                <a:spcPct val="80000"/>
              </a:lnSpc>
              <a:defRPr/>
            </a:pPr>
            <a:r>
              <a:rPr lang="ru-RU" sz="1800" smtClean="0">
                <a:solidFill>
                  <a:schemeClr val="bg2"/>
                </a:solidFill>
                <a:effectLst/>
              </a:rPr>
              <a:t/>
            </a:r>
            <a:br>
              <a:rPr lang="ru-RU" sz="1800" smtClean="0">
                <a:solidFill>
                  <a:schemeClr val="bg2"/>
                </a:solidFill>
                <a:effectLst/>
              </a:rPr>
            </a:br>
            <a:r>
              <a:rPr lang="ru-RU" sz="1800" smtClean="0">
                <a:solidFill>
                  <a:schemeClr val="bg2"/>
                </a:solidFill>
              </a:rPr>
              <a:t/>
            </a:r>
            <a:br>
              <a:rPr lang="ru-RU" sz="1800" smtClean="0">
                <a:solidFill>
                  <a:schemeClr val="bg2"/>
                </a:solidFill>
              </a:rPr>
            </a:br>
            <a:r>
              <a:rPr lang="ru-RU" sz="1800" smtClean="0">
                <a:solidFill>
                  <a:schemeClr val="bg2"/>
                </a:solidFill>
              </a:rPr>
              <a:t>Раздел второй. Заключительные и переходные положения </a:t>
            </a:r>
            <a:br>
              <a:rPr lang="ru-RU" sz="1800" smtClean="0">
                <a:solidFill>
                  <a:schemeClr val="bg2"/>
                </a:solidFill>
              </a:rPr>
            </a:br>
            <a:r>
              <a:rPr lang="ru-RU" sz="1800" smtClean="0">
                <a:solidFill>
                  <a:schemeClr val="bg2"/>
                </a:solidFill>
              </a:rPr>
              <a:t/>
            </a:r>
            <a:br>
              <a:rPr lang="ru-RU" sz="1800" smtClean="0">
                <a:solidFill>
                  <a:schemeClr val="bg2"/>
                </a:solidFill>
              </a:rPr>
            </a:br>
            <a:endParaRPr lang="ru-RU" sz="1800" smtClean="0">
              <a:solidFill>
                <a:schemeClr val="bg2"/>
              </a:solidFill>
            </a:endParaRPr>
          </a:p>
        </p:txBody>
      </p:sp>
      <p:pic>
        <p:nvPicPr>
          <p:cNvPr id="7172" name="Picture 4" descr="1_350x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667625" y="6283325"/>
            <a:ext cx="485775" cy="574675"/>
          </a:xfrm>
          <a:prstGeom prst="upArrow">
            <a:avLst>
              <a:gd name="adj1" fmla="val 50000"/>
              <a:gd name="adj2" fmla="val 29575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4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4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4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04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04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044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104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044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044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87450" y="730250"/>
            <a:ext cx="6686550" cy="1042988"/>
            <a:chOff x="800" y="460"/>
            <a:chExt cx="4212" cy="657"/>
          </a:xfrm>
        </p:grpSpPr>
        <p:grpSp>
          <p:nvGrpSpPr>
            <p:cNvPr id="8202" name="Group 4"/>
            <p:cNvGrpSpPr>
              <a:grpSpLocks/>
            </p:cNvGrpSpPr>
            <p:nvPr/>
          </p:nvGrpSpPr>
          <p:grpSpPr bwMode="auto">
            <a:xfrm>
              <a:off x="800" y="460"/>
              <a:ext cx="1052" cy="657"/>
              <a:chOff x="158" y="572"/>
              <a:chExt cx="1052" cy="657"/>
            </a:xfrm>
          </p:grpSpPr>
          <p:pic>
            <p:nvPicPr>
              <p:cNvPr id="8205" name="Picture 5" descr="j0215689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4" y="572"/>
                <a:ext cx="540" cy="4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206" name="Text Box 6"/>
              <p:cNvSpPr txBox="1">
                <a:spLocks noChangeArrowheads="1"/>
              </p:cNvSpPr>
              <p:nvPr/>
            </p:nvSpPr>
            <p:spPr bwMode="auto">
              <a:xfrm>
                <a:off x="158" y="979"/>
                <a:ext cx="105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hlink"/>
                  </a:buClr>
                  <a:buSzPct val="65000"/>
                  <a:buFont typeface="Wingdings" pitchFamily="2" charset="2"/>
                  <a:buChar char="n"/>
                  <a:defRPr sz="3200"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6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65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sz="2000" b="1">
                    <a:latin typeface="Times New Roman" pitchFamily="18" charset="0"/>
                  </a:rPr>
                  <a:t>конституция</a:t>
                </a:r>
              </a:p>
            </p:txBody>
          </p:sp>
        </p:grpSp>
        <p:sp>
          <p:nvSpPr>
            <p:cNvPr id="8203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660" y="641"/>
              <a:ext cx="2352" cy="29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Основной Закон</a:t>
              </a:r>
            </a:p>
          </p:txBody>
        </p:sp>
        <p:sp>
          <p:nvSpPr>
            <p:cNvPr id="8204" name="Line 8"/>
            <p:cNvSpPr>
              <a:spLocks noChangeShapeType="1"/>
            </p:cNvSpPr>
            <p:nvPr/>
          </p:nvSpPr>
          <p:spPr bwMode="auto">
            <a:xfrm>
              <a:off x="1662" y="823"/>
              <a:ext cx="907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9883" name="WordArt 11"/>
          <p:cNvSpPr>
            <a:spLocks noChangeArrowheads="1" noChangeShapeType="1" noTextEdit="1"/>
          </p:cNvSpPr>
          <p:nvPr/>
        </p:nvSpPr>
        <p:spPr bwMode="auto">
          <a:xfrm>
            <a:off x="2003425" y="2420938"/>
            <a:ext cx="6600825" cy="676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Обладает ВЕРХОВЕНСТВОМ</a:t>
            </a:r>
          </a:p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на территории РФ</a:t>
            </a:r>
          </a:p>
        </p:txBody>
      </p:sp>
      <p:pic>
        <p:nvPicPr>
          <p:cNvPr id="8196" name="Picture 14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84" name="Text Box 12" descr="Пергамент"/>
          <p:cNvSpPr txBox="1">
            <a:spLocks noChangeArrowheads="1"/>
          </p:cNvSpPr>
          <p:nvPr/>
        </p:nvSpPr>
        <p:spPr bwMode="auto">
          <a:xfrm>
            <a:off x="971550" y="3429000"/>
            <a:ext cx="7561263" cy="1692275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7620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2000" b="1">
                <a:solidFill>
                  <a:srgbClr val="000066"/>
                </a:solidFill>
                <a:latin typeface="Times New Roman" pitchFamily="18" charset="0"/>
              </a:rPr>
              <a:t>Основополагающие общественные отношения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ru-RU" altLang="ru-RU" sz="2000" b="1">
                <a:solidFill>
                  <a:srgbClr val="000066"/>
                </a:solidFill>
                <a:latin typeface="Times New Roman" pitchFamily="18" charset="0"/>
              </a:rPr>
              <a:t>     регулируются конституционными нормами,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2000" b="1">
                <a:solidFill>
                  <a:srgbClr val="000066"/>
                </a:solidFill>
                <a:latin typeface="Times New Roman" pitchFamily="18" charset="0"/>
              </a:rPr>
              <a:t>Подчинение Конституции субъектов общественной жизни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2000" b="1">
                <a:solidFill>
                  <a:srgbClr val="000066"/>
                </a:solidFill>
                <a:latin typeface="Times New Roman" pitchFamily="18" charset="0"/>
              </a:rPr>
              <a:t>Остальные нормативные акты строятся на ее основе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itchFamily="2" charset="2"/>
              <a:buChar char="q"/>
            </a:pPr>
            <a:r>
              <a:rPr lang="ru-RU" altLang="ru-RU" sz="2000" b="1">
                <a:solidFill>
                  <a:srgbClr val="000066"/>
                </a:solidFill>
                <a:latin typeface="Times New Roman" pitchFamily="18" charset="0"/>
              </a:rPr>
              <a:t>Всеобщность(нет нерегулируемых сторон жизни) </a:t>
            </a:r>
          </a:p>
        </p:txBody>
      </p:sp>
      <p:sp>
        <p:nvSpPr>
          <p:cNvPr id="79881" name="WordArt 9"/>
          <p:cNvSpPr>
            <a:spLocks noChangeArrowheads="1" noChangeShapeType="1" noTextEdit="1"/>
          </p:cNvSpPr>
          <p:nvPr/>
        </p:nvSpPr>
        <p:spPr bwMode="auto">
          <a:xfrm>
            <a:off x="1258888" y="1774825"/>
            <a:ext cx="6638925" cy="430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Impact"/>
              </a:rPr>
              <a:t>особые юридические свойства</a:t>
            </a:r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6050" y="133350"/>
            <a:ext cx="8890000" cy="487363"/>
          </a:xfrm>
          <a:gradFill rotWithShape="1">
            <a:gsLst>
              <a:gs pos="0">
                <a:srgbClr val="C0C0C0"/>
              </a:gs>
              <a:gs pos="50000">
                <a:schemeClr val="bg2"/>
              </a:gs>
              <a:gs pos="100000">
                <a:srgbClr val="C0C0C0"/>
              </a:gs>
            </a:gsLst>
            <a:lin ang="5400000" scaled="1"/>
          </a:gra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2.Признаки Конституции.</a:t>
            </a:r>
          </a:p>
        </p:txBody>
      </p:sp>
      <p:sp>
        <p:nvSpPr>
          <p:cNvPr id="79882" name="WordArt 10"/>
          <p:cNvSpPr>
            <a:spLocks noChangeArrowheads="1" noChangeShapeType="1" noTextEdit="1"/>
          </p:cNvSpPr>
          <p:nvPr/>
        </p:nvSpPr>
        <p:spPr bwMode="auto">
          <a:xfrm>
            <a:off x="490538" y="2543175"/>
            <a:ext cx="1152525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ст.4</a:t>
            </a:r>
          </a:p>
        </p:txBody>
      </p:sp>
      <p:sp>
        <p:nvSpPr>
          <p:cNvPr id="79885" name="WordArt 13"/>
          <p:cNvSpPr>
            <a:spLocks noChangeArrowheads="1" noChangeShapeType="1" noTextEdit="1"/>
          </p:cNvSpPr>
          <p:nvPr/>
        </p:nvSpPr>
        <p:spPr bwMode="auto">
          <a:xfrm>
            <a:off x="611188" y="5516563"/>
            <a:ext cx="817245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3333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Служит Юридической базой ,ядром</a:t>
            </a:r>
          </a:p>
          <a:p>
            <a:pPr algn="ctr"/>
            <a:r>
              <a:rPr lang="ru-RU" sz="3600" b="1" kern="10">
                <a:ln w="9525">
                  <a:solidFill>
                    <a:srgbClr val="3333FF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правовой системы государства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7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3" grpId="0" animBg="1"/>
      <p:bldP spid="79884" grpId="0" animBg="1"/>
      <p:bldP spid="79881" grpId="0" animBg="1"/>
      <p:bldP spid="79882" grpId="0" animBg="1"/>
      <p:bldP spid="7988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9"/>
          <p:cNvSpPr txBox="1">
            <a:spLocks noChangeArrowheads="1"/>
          </p:cNvSpPr>
          <p:nvPr/>
        </p:nvSpPr>
        <p:spPr bwMode="auto">
          <a:xfrm>
            <a:off x="5919788" y="6350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19" name="Oval 13"/>
          <p:cNvSpPr>
            <a:spLocks noChangeArrowheads="1"/>
          </p:cNvSpPr>
          <p:nvPr/>
        </p:nvSpPr>
        <p:spPr bwMode="auto">
          <a:xfrm>
            <a:off x="179388" y="1557338"/>
            <a:ext cx="301625" cy="338137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20" name="Oval 14"/>
          <p:cNvSpPr>
            <a:spLocks noChangeArrowheads="1"/>
          </p:cNvSpPr>
          <p:nvPr/>
        </p:nvSpPr>
        <p:spPr bwMode="auto">
          <a:xfrm>
            <a:off x="179388" y="2708275"/>
            <a:ext cx="301625" cy="338138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21" name="Oval 15"/>
          <p:cNvSpPr>
            <a:spLocks noChangeArrowheads="1"/>
          </p:cNvSpPr>
          <p:nvPr/>
        </p:nvSpPr>
        <p:spPr bwMode="auto">
          <a:xfrm>
            <a:off x="179388" y="3644900"/>
            <a:ext cx="301625" cy="338138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22" name="Oval 16"/>
          <p:cNvSpPr>
            <a:spLocks noChangeArrowheads="1"/>
          </p:cNvSpPr>
          <p:nvPr/>
        </p:nvSpPr>
        <p:spPr bwMode="auto">
          <a:xfrm>
            <a:off x="179388" y="5013325"/>
            <a:ext cx="301625" cy="338138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9223" name="Picture 17" descr="1_350x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827088" y="1341438"/>
            <a:ext cx="8023225" cy="860425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Указывает на необходимость принятия соответствующих федеральных законов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827088" y="2708275"/>
            <a:ext cx="7993062" cy="485775"/>
          </a:xfrm>
          <a:prstGeom prst="rect">
            <a:avLst/>
          </a:prstGeom>
          <a:solidFill>
            <a:schemeClr val="bg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Нормативный акт прямого действия</a:t>
            </a:r>
          </a:p>
        </p:txBody>
      </p:sp>
      <p:sp>
        <p:nvSpPr>
          <p:cNvPr id="80907" name="Text Box 11"/>
          <p:cNvSpPr txBox="1">
            <a:spLocks noChangeArrowheads="1"/>
          </p:cNvSpPr>
          <p:nvPr/>
        </p:nvSpPr>
        <p:spPr bwMode="auto">
          <a:xfrm>
            <a:off x="827088" y="3789363"/>
            <a:ext cx="7920037" cy="495300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Специальный порядок принятия и изменения</a:t>
            </a:r>
          </a:p>
        </p:txBody>
      </p:sp>
      <p:sp>
        <p:nvSpPr>
          <p:cNvPr id="80908" name="Text Box 12"/>
          <p:cNvSpPr txBox="1">
            <a:spLocks noChangeArrowheads="1"/>
          </p:cNvSpPr>
          <p:nvPr/>
        </p:nvSpPr>
        <p:spPr bwMode="auto">
          <a:xfrm>
            <a:off x="900113" y="4941888"/>
            <a:ext cx="7848600" cy="485775"/>
          </a:xfrm>
          <a:prstGeom prst="rect">
            <a:avLst/>
          </a:prstGeom>
          <a:solidFill>
            <a:schemeClr val="bg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Особая охрана Конституции</a:t>
            </a:r>
          </a:p>
        </p:txBody>
      </p:sp>
      <p:sp>
        <p:nvSpPr>
          <p:cNvPr id="9228" name="Oval 18"/>
          <p:cNvSpPr>
            <a:spLocks noChangeArrowheads="1"/>
          </p:cNvSpPr>
          <p:nvPr/>
        </p:nvSpPr>
        <p:spPr bwMode="auto">
          <a:xfrm>
            <a:off x="395288" y="1557338"/>
            <a:ext cx="301625" cy="338137"/>
          </a:xfrm>
          <a:prstGeom prst="ellipse">
            <a:avLst/>
          </a:prstGeom>
          <a:solidFill>
            <a:schemeClr val="tx1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29" name="Oval 19"/>
          <p:cNvSpPr>
            <a:spLocks noChangeArrowheads="1"/>
          </p:cNvSpPr>
          <p:nvPr/>
        </p:nvSpPr>
        <p:spPr bwMode="auto">
          <a:xfrm>
            <a:off x="395288" y="2781300"/>
            <a:ext cx="301625" cy="338138"/>
          </a:xfrm>
          <a:prstGeom prst="ellipse">
            <a:avLst/>
          </a:prstGeom>
          <a:solidFill>
            <a:schemeClr val="tx1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30" name="Oval 20"/>
          <p:cNvSpPr>
            <a:spLocks noChangeArrowheads="1"/>
          </p:cNvSpPr>
          <p:nvPr/>
        </p:nvSpPr>
        <p:spPr bwMode="auto">
          <a:xfrm>
            <a:off x="395288" y="3933825"/>
            <a:ext cx="301625" cy="338138"/>
          </a:xfrm>
          <a:prstGeom prst="ellipse">
            <a:avLst/>
          </a:prstGeom>
          <a:solidFill>
            <a:schemeClr val="tx1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31" name="Oval 21"/>
          <p:cNvSpPr>
            <a:spLocks noChangeArrowheads="1"/>
          </p:cNvSpPr>
          <p:nvPr/>
        </p:nvSpPr>
        <p:spPr bwMode="auto">
          <a:xfrm>
            <a:off x="395288" y="5013325"/>
            <a:ext cx="301625" cy="338138"/>
          </a:xfrm>
          <a:prstGeom prst="ellipse">
            <a:avLst/>
          </a:prstGeom>
          <a:solidFill>
            <a:schemeClr val="tx1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6050" y="133350"/>
            <a:ext cx="8890000" cy="487363"/>
          </a:xfrm>
          <a:gradFill rotWithShape="1">
            <a:gsLst>
              <a:gs pos="0">
                <a:srgbClr val="C0C0C0"/>
              </a:gs>
              <a:gs pos="50000">
                <a:schemeClr val="bg2"/>
              </a:gs>
              <a:gs pos="100000">
                <a:srgbClr val="C0C0C0"/>
              </a:gs>
            </a:gsLst>
            <a:lin ang="5400000" scaled="1"/>
          </a:gra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2.Признаки Конституции.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4" grpId="0" animBg="1"/>
      <p:bldP spid="80906" grpId="0" animBg="1"/>
      <p:bldP spid="80907" grpId="0" animBg="1"/>
      <p:bldP spid="80908" grpId="0" animBg="1"/>
      <p:bldP spid="808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Text Box 4" descr="Коричневый мрамор"/>
          <p:cNvSpPr>
            <a:spLocks noChangeArrowheads="1"/>
          </p:cNvSpPr>
          <p:nvPr>
            <p:ph type="body" idx="1"/>
          </p:nvPr>
        </p:nvSpPr>
        <p:spPr>
          <a:xfrm>
            <a:off x="4284663" y="1557338"/>
            <a:ext cx="4618037" cy="4530725"/>
          </a:xfrm>
          <a:blipFill dpi="0" rotWithShape="1">
            <a:blip r:embed="rId2"/>
            <a:srcRect/>
            <a:tile tx="0" ty="0" sx="100000" sy="100000" flip="none" algn="tl"/>
          </a:blipFill>
          <a:ln w="76200">
            <a:solidFill>
              <a:srgbClr val="FFCC00"/>
            </a:solidFill>
          </a:ln>
        </p:spPr>
        <p:txBody>
          <a:bodyPr/>
          <a:lstStyle/>
          <a:p>
            <a:pPr marL="0" indent="0" algn="ctr" eaLnBrk="1" hangingPunct="1"/>
            <a:r>
              <a:rPr lang="ru-RU" altLang="ru-RU" b="1" u="sng" smtClean="0">
                <a:effectLst/>
              </a:rPr>
              <a:t> Гарант Конституции</a:t>
            </a:r>
            <a:r>
              <a:rPr lang="ru-RU" altLang="ru-RU" b="1" smtClean="0">
                <a:effectLst/>
              </a:rPr>
              <a:t> – Президент. 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ru-RU" altLang="ru-RU" b="1" smtClean="0">
                <a:effectLst/>
              </a:rPr>
              <a:t>Он может приостанавливать</a:t>
            </a:r>
          </a:p>
          <a:p>
            <a:pPr marL="0" indent="0" algn="ctr" eaLnBrk="1" hangingPunct="1">
              <a:buFont typeface="Wingdings" pitchFamily="2" charset="2"/>
              <a:buNone/>
            </a:pPr>
            <a:r>
              <a:rPr lang="ru-RU" altLang="ru-RU" b="1" smtClean="0">
                <a:effectLst/>
              </a:rPr>
              <a:t>любой закон, противоречащий Конституции.</a:t>
            </a:r>
          </a:p>
        </p:txBody>
      </p:sp>
      <p:pic>
        <p:nvPicPr>
          <p:cNvPr id="10243" name="Picture 6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250" y="260350"/>
            <a:ext cx="7294563" cy="863600"/>
          </a:xfrm>
          <a:solidFill>
            <a:schemeClr val="bg2">
              <a:alpha val="79999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tx1"/>
                </a:solidFill>
                <a:effectLst/>
              </a:rPr>
              <a:t/>
            </a:r>
            <a:br>
              <a:rPr lang="ru-RU" altLang="ru-RU" sz="4000" smtClean="0">
                <a:solidFill>
                  <a:schemeClr val="tx1"/>
                </a:solidFill>
                <a:effectLst/>
              </a:rPr>
            </a:br>
            <a:r>
              <a:rPr lang="ru-RU" altLang="ru-RU" sz="4000" b="1" smtClean="0">
                <a:solidFill>
                  <a:schemeClr val="tx1"/>
                </a:solidFill>
                <a:effectLst/>
                <a:latin typeface="Times New Roman" pitchFamily="18" charset="0"/>
              </a:rPr>
              <a:t>Особая охрана Конституции</a:t>
            </a:r>
            <a:r>
              <a:rPr lang="ru-RU" altLang="ru-RU" sz="4000" smtClean="0">
                <a:solidFill>
                  <a:schemeClr val="tx1"/>
                </a:solidFill>
                <a:effectLst/>
              </a:rPr>
              <a:t/>
            </a:r>
            <a:br>
              <a:rPr lang="ru-RU" altLang="ru-RU" sz="4000" smtClean="0">
                <a:solidFill>
                  <a:schemeClr val="tx1"/>
                </a:solidFill>
                <a:effectLst/>
              </a:rPr>
            </a:br>
            <a:endParaRPr lang="ru-RU" altLang="ru-RU" sz="400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81925" name="Picture 5" descr="1228414027_meshane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2687637" cy="4157662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19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4" grpId="0" build="p" animBg="1"/>
      <p:bldP spid="819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916238" y="692150"/>
            <a:ext cx="3889375" cy="466725"/>
          </a:xfrm>
          <a:prstGeom prst="rect">
            <a:avLst/>
          </a:prstGeom>
          <a:solidFill>
            <a:schemeClr val="bg2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Конституционный суд</a:t>
            </a:r>
          </a:p>
        </p:txBody>
      </p:sp>
      <p:sp>
        <p:nvSpPr>
          <p:cNvPr id="82955" name="Line 11"/>
          <p:cNvSpPr>
            <a:spLocks noChangeShapeType="1"/>
          </p:cNvSpPr>
          <p:nvPr/>
        </p:nvSpPr>
        <p:spPr bwMode="auto">
          <a:xfrm flipH="1">
            <a:off x="3563938" y="1268413"/>
            <a:ext cx="431800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1268" name="Picture 18" descr="1_350x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6050" y="44450"/>
            <a:ext cx="8890000" cy="487363"/>
          </a:xfrm>
          <a:gradFill rotWithShape="1">
            <a:gsLst>
              <a:gs pos="0">
                <a:srgbClr val="C0C0C0"/>
              </a:gs>
              <a:gs pos="50000">
                <a:schemeClr val="bg2"/>
              </a:gs>
              <a:gs pos="100000">
                <a:srgbClr val="C0C0C0"/>
              </a:gs>
            </a:gsLst>
            <a:lin ang="5400000" scaled="1"/>
          </a:gra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2.Признаки Конституции.</a:t>
            </a:r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1042988" y="4868863"/>
            <a:ext cx="7561262" cy="1200150"/>
          </a:xfrm>
          <a:prstGeom prst="rect">
            <a:avLst/>
          </a:prstGeom>
          <a:solidFill>
            <a:schemeClr val="bg2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разрешает споры о компетенции</a:t>
            </a:r>
            <a:r>
              <a:rPr lang="ru-RU" altLang="ru-RU" sz="1800"/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а)между федеральными органами государственной власти,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б)между органами государственной власти РФ и ее субъектов,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в)Между высшими органами государственной власти субъектов РФ</a:t>
            </a:r>
          </a:p>
        </p:txBody>
      </p:sp>
      <p:sp>
        <p:nvSpPr>
          <p:cNvPr id="11271" name="Oval 9"/>
          <p:cNvSpPr>
            <a:spLocks noChangeArrowheads="1"/>
          </p:cNvSpPr>
          <p:nvPr/>
        </p:nvSpPr>
        <p:spPr bwMode="auto">
          <a:xfrm>
            <a:off x="468313" y="2492375"/>
            <a:ext cx="503237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/>
              <a:t>1</a:t>
            </a:r>
          </a:p>
        </p:txBody>
      </p:sp>
      <p:sp>
        <p:nvSpPr>
          <p:cNvPr id="11272" name="Oval 10"/>
          <p:cNvSpPr>
            <a:spLocks noChangeArrowheads="1"/>
          </p:cNvSpPr>
          <p:nvPr/>
        </p:nvSpPr>
        <p:spPr bwMode="auto">
          <a:xfrm>
            <a:off x="323850" y="4941888"/>
            <a:ext cx="503238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2</a:t>
            </a:r>
          </a:p>
        </p:txBody>
      </p:sp>
      <p:sp>
        <p:nvSpPr>
          <p:cNvPr id="11273" name="AutoShape 2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658225" y="58816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>
            <a:off x="5219700" y="1196975"/>
            <a:ext cx="73025" cy="35274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1042988" y="1773238"/>
            <a:ext cx="7704137" cy="2298700"/>
          </a:xfrm>
          <a:prstGeom prst="rect">
            <a:avLst/>
          </a:prstGeom>
          <a:solidFill>
            <a:schemeClr val="bg2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рассматривает дела о соответствии Конституции,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а)федеральных законов, нормативных актов Президента,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Федерального собрания, Правительства.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б)Конституций и нормативных актов Субъектов Федерации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в)Договоров между органами Государственной  власти федерации и субъектов.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/>
              <a:t>г)не вступивших в силу международных договоров РФ. 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9" grpId="0" animBg="1"/>
      <p:bldP spid="82955" grpId="0" animBg="1"/>
      <p:bldP spid="82946" grpId="0" animBg="1"/>
      <p:bldP spid="82952" grpId="0" animBg="1"/>
      <p:bldP spid="82965" grpId="0" animBg="1"/>
      <p:bldP spid="829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0"/>
            <a:ext cx="7885112" cy="1125538"/>
          </a:xfrm>
          <a:solidFill>
            <a:srgbClr val="CCFFCC"/>
          </a:solidFill>
          <a:ln w="76200">
            <a:solidFill>
              <a:schemeClr val="bg2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600" b="1" smtClean="0">
                <a:solidFill>
                  <a:schemeClr val="tx1"/>
                </a:solidFill>
                <a:hlinkClick r:id="rId2" action="ppaction://hlinksldjump"/>
              </a:rPr>
              <a:t>3.Особенности принятия Конституции</a:t>
            </a:r>
            <a:endParaRPr lang="ru-RU" sz="3600" b="1" smtClean="0">
              <a:solidFill>
                <a:schemeClr val="tx1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31913" y="1341438"/>
            <a:ext cx="2305050" cy="1830387"/>
            <a:chOff x="61" y="572"/>
            <a:chExt cx="1246" cy="505"/>
          </a:xfrm>
        </p:grpSpPr>
        <p:pic>
          <p:nvPicPr>
            <p:cNvPr id="12299" name="Picture 4" descr="j021568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" y="572"/>
              <a:ext cx="540" cy="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0" name="Text Box 5"/>
            <p:cNvSpPr txBox="1">
              <a:spLocks noChangeArrowheads="1"/>
            </p:cNvSpPr>
            <p:nvPr/>
          </p:nvSpPr>
          <p:spPr bwMode="auto">
            <a:xfrm>
              <a:off x="61" y="948"/>
              <a:ext cx="1246" cy="129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latin typeface="Times New Roman" pitchFamily="18" charset="0"/>
                </a:rPr>
                <a:t>конституция</a:t>
              </a:r>
            </a:p>
          </p:txBody>
        </p:sp>
      </p:grpSp>
      <p:sp>
        <p:nvSpPr>
          <p:cNvPr id="12292" name="Line 32"/>
          <p:cNvSpPr>
            <a:spLocks noChangeShapeType="1"/>
          </p:cNvSpPr>
          <p:nvPr/>
        </p:nvSpPr>
        <p:spPr bwMode="auto">
          <a:xfrm>
            <a:off x="1619250" y="1557338"/>
            <a:ext cx="14398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09" name="Text Box 33"/>
          <p:cNvSpPr txBox="1">
            <a:spLocks noChangeArrowheads="1"/>
          </p:cNvSpPr>
          <p:nvPr/>
        </p:nvSpPr>
        <p:spPr bwMode="auto">
          <a:xfrm>
            <a:off x="3563938" y="1412875"/>
            <a:ext cx="4602162" cy="576263"/>
          </a:xfrm>
          <a:prstGeom prst="rect">
            <a:avLst/>
          </a:prstGeom>
          <a:solidFill>
            <a:schemeClr val="tx2"/>
          </a:solidFill>
          <a:ln w="57150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Особый порядок принятия</a:t>
            </a:r>
          </a:p>
        </p:txBody>
      </p:sp>
      <p:sp>
        <p:nvSpPr>
          <p:cNvPr id="75810" name="Text Box 34"/>
          <p:cNvSpPr txBox="1">
            <a:spLocks noChangeArrowheads="1"/>
          </p:cNvSpPr>
          <p:nvPr/>
        </p:nvSpPr>
        <p:spPr bwMode="auto">
          <a:xfrm>
            <a:off x="1979613" y="4724400"/>
            <a:ext cx="2320925" cy="860425"/>
          </a:xfrm>
          <a:prstGeom prst="rect">
            <a:avLst/>
          </a:prstGeom>
          <a:solidFill>
            <a:schemeClr val="tx2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Референдум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всего народа</a:t>
            </a:r>
          </a:p>
        </p:txBody>
      </p:sp>
      <p:sp>
        <p:nvSpPr>
          <p:cNvPr id="75811" name="Text Box 35"/>
          <p:cNvSpPr txBox="1">
            <a:spLocks noChangeArrowheads="1"/>
          </p:cNvSpPr>
          <p:nvPr/>
        </p:nvSpPr>
        <p:spPr bwMode="auto">
          <a:xfrm>
            <a:off x="5867400" y="4652963"/>
            <a:ext cx="2895600" cy="860425"/>
          </a:xfrm>
          <a:prstGeom prst="rect">
            <a:avLst/>
          </a:prstGeom>
          <a:solidFill>
            <a:schemeClr val="tx2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Представители</a:t>
            </a:r>
            <a:r>
              <a:rPr lang="ru-RU" altLang="ru-RU" sz="1800" b="1"/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/>
              <a:t>от имени народа</a:t>
            </a:r>
          </a:p>
        </p:txBody>
      </p:sp>
      <p:sp>
        <p:nvSpPr>
          <p:cNvPr id="75813" name="Line 37"/>
          <p:cNvSpPr>
            <a:spLocks noChangeShapeType="1"/>
          </p:cNvSpPr>
          <p:nvPr/>
        </p:nvSpPr>
        <p:spPr bwMode="auto">
          <a:xfrm flipH="1">
            <a:off x="3492500" y="2276475"/>
            <a:ext cx="1584325" cy="22320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14" name="Line 38"/>
          <p:cNvSpPr>
            <a:spLocks noChangeShapeType="1"/>
          </p:cNvSpPr>
          <p:nvPr/>
        </p:nvSpPr>
        <p:spPr bwMode="auto">
          <a:xfrm>
            <a:off x="6084888" y="2133600"/>
            <a:ext cx="1439862" cy="2232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2298" name="Picture 45" descr="1_350x3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5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5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5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5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5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75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8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8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5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75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nimBg="1"/>
      <p:bldP spid="75809" grpId="0" animBg="1"/>
      <p:bldP spid="75810" grpId="0" animBg="1"/>
      <p:bldP spid="75811" grpId="0" animBg="1"/>
      <p:bldP spid="75813" grpId="0" animBg="1"/>
      <p:bldP spid="758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Принятие Конституции 3 м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3883025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6" name="WordArt 8"/>
          <p:cNvSpPr>
            <a:spLocks noChangeArrowheads="1" noChangeShapeType="1" noTextEdit="1"/>
          </p:cNvSpPr>
          <p:nvPr/>
        </p:nvSpPr>
        <p:spPr bwMode="auto">
          <a:xfrm>
            <a:off x="2339975" y="333375"/>
            <a:ext cx="4419600" cy="5032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ru-RU" sz="3600" b="1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latin typeface="Impact"/>
              </a:rPr>
              <a:t>Первые Конституции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635375" y="3789363"/>
            <a:ext cx="1819275" cy="1282700"/>
            <a:chOff x="2333" y="2659"/>
            <a:chExt cx="1146" cy="808"/>
          </a:xfrm>
        </p:grpSpPr>
        <p:sp>
          <p:nvSpPr>
            <p:cNvPr id="13331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2333" y="3013"/>
              <a:ext cx="1146" cy="45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Польша</a:t>
              </a:r>
            </a:p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1791</a:t>
              </a:r>
            </a:p>
          </p:txBody>
        </p:sp>
        <p:sp>
          <p:nvSpPr>
            <p:cNvPr id="13332" name="Line 11"/>
            <p:cNvSpPr>
              <a:spLocks noChangeShapeType="1"/>
            </p:cNvSpPr>
            <p:nvPr/>
          </p:nvSpPr>
          <p:spPr bwMode="auto">
            <a:xfrm>
              <a:off x="2880" y="2659"/>
              <a:ext cx="0" cy="36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572000" y="3933825"/>
            <a:ext cx="4248150" cy="1282700"/>
            <a:chOff x="2880" y="2659"/>
            <a:chExt cx="2676" cy="808"/>
          </a:xfrm>
        </p:grpSpPr>
        <p:sp>
          <p:nvSpPr>
            <p:cNvPr id="13329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4272" y="2976"/>
              <a:ext cx="1284" cy="49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Франция</a:t>
              </a:r>
            </a:p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1791</a:t>
              </a:r>
            </a:p>
          </p:txBody>
        </p:sp>
        <p:sp>
          <p:nvSpPr>
            <p:cNvPr id="13330" name="Line 17"/>
            <p:cNvSpPr>
              <a:spLocks noChangeShapeType="1"/>
            </p:cNvSpPr>
            <p:nvPr/>
          </p:nvSpPr>
          <p:spPr bwMode="auto">
            <a:xfrm>
              <a:off x="2880" y="2659"/>
              <a:ext cx="1361" cy="317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83986" name="Picture 18" descr="attachПринятие Людовиком XVI Конституции в Национальном собран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765175"/>
            <a:ext cx="1952625" cy="321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22" descr="1_350x3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79388" y="404813"/>
            <a:ext cx="1763712" cy="3751262"/>
            <a:chOff x="113" y="255"/>
            <a:chExt cx="1111" cy="2363"/>
          </a:xfrm>
        </p:grpSpPr>
        <p:sp>
          <p:nvSpPr>
            <p:cNvPr id="13327" name="Rectangle 6"/>
            <p:cNvSpPr>
              <a:spLocks noChangeArrowheads="1"/>
            </p:cNvSpPr>
            <p:nvPr/>
          </p:nvSpPr>
          <p:spPr bwMode="auto">
            <a:xfrm>
              <a:off x="113" y="1979"/>
              <a:ext cx="1111" cy="639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1200" b="1" i="1">
                  <a:latin typeface="Times New Roman" pitchFamily="18" charset="0"/>
                </a:rPr>
                <a:t>Первая страница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1200" b="1" i="1">
                  <a:latin typeface="Times New Roman" pitchFamily="18" charset="0"/>
                </a:rPr>
                <a:t> оригинального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1200" b="1" i="1">
                  <a:latin typeface="Times New Roman" pitchFamily="18" charset="0"/>
                </a:rPr>
                <a:t>текста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1200" b="1" i="1">
                  <a:latin typeface="Times New Roman" pitchFamily="18" charset="0"/>
                </a:rPr>
                <a:t>Конституции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1200" b="1" i="1">
                  <a:latin typeface="Times New Roman" pitchFamily="18" charset="0"/>
                </a:rPr>
                <a:t>США</a:t>
              </a:r>
            </a:p>
          </p:txBody>
        </p:sp>
        <p:pic>
          <p:nvPicPr>
            <p:cNvPr id="13328" name="Picture 7" descr="Первая страница оригинального текста Конституции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255"/>
              <a:ext cx="975" cy="1737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50825" y="3933825"/>
            <a:ext cx="4321175" cy="1282700"/>
            <a:chOff x="838" y="2659"/>
            <a:chExt cx="2042" cy="808"/>
          </a:xfrm>
        </p:grpSpPr>
        <p:sp>
          <p:nvSpPr>
            <p:cNvPr id="13325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838" y="3013"/>
              <a:ext cx="702" cy="45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США</a:t>
              </a:r>
            </a:p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1787</a:t>
              </a:r>
            </a:p>
          </p:txBody>
        </p:sp>
        <p:sp>
          <p:nvSpPr>
            <p:cNvPr id="13326" name="Line 14"/>
            <p:cNvSpPr>
              <a:spLocks noChangeShapeType="1"/>
            </p:cNvSpPr>
            <p:nvPr/>
          </p:nvSpPr>
          <p:spPr bwMode="auto">
            <a:xfrm flipH="1">
              <a:off x="1519" y="2659"/>
              <a:ext cx="1361" cy="317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900113" y="5302250"/>
            <a:ext cx="7704137" cy="1366838"/>
            <a:chOff x="884" y="3521"/>
            <a:chExt cx="4173" cy="453"/>
          </a:xfrm>
        </p:grpSpPr>
        <p:sp>
          <p:nvSpPr>
            <p:cNvPr id="13323" name="WordArt 20"/>
            <p:cNvSpPr>
              <a:spLocks noChangeArrowheads="1" noChangeShapeType="1" noTextEdit="1"/>
            </p:cNvSpPr>
            <p:nvPr/>
          </p:nvSpPr>
          <p:spPr bwMode="auto">
            <a:xfrm>
              <a:off x="2336" y="3793"/>
              <a:ext cx="1248" cy="181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kern="10"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latin typeface="Impact"/>
                </a:rPr>
                <a:t>Депутаты</a:t>
              </a:r>
            </a:p>
          </p:txBody>
        </p:sp>
        <p:sp>
          <p:nvSpPr>
            <p:cNvPr id="13324" name="AutoShape 21"/>
            <p:cNvSpPr>
              <a:spLocks noChangeArrowheads="1"/>
            </p:cNvSpPr>
            <p:nvPr/>
          </p:nvSpPr>
          <p:spPr bwMode="auto">
            <a:xfrm>
              <a:off x="884" y="3521"/>
              <a:ext cx="4173" cy="227"/>
            </a:xfrm>
            <a:prstGeom prst="downArrowCallout">
              <a:avLst>
                <a:gd name="adj1" fmla="val 71831"/>
                <a:gd name="adj2" fmla="val 131917"/>
                <a:gd name="adj3" fmla="val 31250"/>
                <a:gd name="adj4" fmla="val 43014"/>
              </a:avLst>
            </a:prstGeom>
            <a:solidFill>
              <a:srgbClr val="FFCC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476375" y="620713"/>
            <a:ext cx="7416800" cy="1152525"/>
            <a:chOff x="476" y="3942"/>
            <a:chExt cx="4990" cy="259"/>
          </a:xfrm>
        </p:grpSpPr>
        <p:sp>
          <p:nvSpPr>
            <p:cNvPr id="14345" name="WordArt 3"/>
            <p:cNvSpPr>
              <a:spLocks noChangeArrowheads="1" noChangeShapeType="1" noTextEdit="1"/>
            </p:cNvSpPr>
            <p:nvPr/>
          </p:nvSpPr>
          <p:spPr bwMode="auto">
            <a:xfrm>
              <a:off x="476" y="3942"/>
              <a:ext cx="438" cy="25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1"/>
                  </a:gradFill>
                  <a:latin typeface="Arial"/>
                  <a:cs typeface="Arial"/>
                </a:rPr>
                <a:t>РФ</a:t>
              </a:r>
            </a:p>
          </p:txBody>
        </p:sp>
        <p:sp>
          <p:nvSpPr>
            <p:cNvPr id="14346" name="Line 4"/>
            <p:cNvSpPr>
              <a:spLocks noChangeShapeType="1"/>
            </p:cNvSpPr>
            <p:nvPr/>
          </p:nvSpPr>
          <p:spPr bwMode="auto">
            <a:xfrm>
              <a:off x="1066" y="4072"/>
              <a:ext cx="27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427" y="3965"/>
              <a:ext cx="4039" cy="21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19050">
                    <a:solidFill>
                      <a:srgbClr val="CC0000"/>
                    </a:solidFill>
                    <a:round/>
                    <a:headEnd/>
                    <a:tailEnd/>
                  </a:ln>
                  <a:latin typeface="Arial"/>
                  <a:cs typeface="Arial"/>
                </a:rPr>
                <a:t>1993 г.- Всенародный референдум</a:t>
              </a:r>
            </a:p>
          </p:txBody>
        </p:sp>
      </p:grpSp>
      <p:pic>
        <p:nvPicPr>
          <p:cNvPr id="101382" name="Picture 6" descr="eff9f9c1f5d3986014dfb562911_pre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205038"/>
            <a:ext cx="65532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3" name="Picture 7" descr="1070971← Картинка с сайта 82 из 408 → Вернуться к результатам поис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060575"/>
            <a:ext cx="6697662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4" name="Picture 8" descr="32234073_1221451387_p20070405115440934097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989138"/>
            <a:ext cx="69119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5" name="Picture 9" descr="2ISTACA5Z4YD7CA4OYDCICA0O7YCGCAEOLB8FCASNMEQBCADJZOFUCAWDP0C4CA2W490WCAONNKGYCABSH6MECA37I3HQCA9ZUTHQCA83SIQFCARM75GHCA5TH2V5CAQDRUSHCAHKE15LCAZ0PG4OCA48F5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89138"/>
            <a:ext cx="7056438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6" name="Picture 10" descr="imag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916113"/>
            <a:ext cx="7451725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1" descr="1_350x3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6050" y="133350"/>
            <a:ext cx="8890000" cy="487363"/>
          </a:xfrm>
          <a:gradFill rotWithShape="1">
            <a:gsLst>
              <a:gs pos="0">
                <a:srgbClr val="C0C0C0"/>
              </a:gs>
              <a:gs pos="50000">
                <a:schemeClr val="bg2"/>
              </a:gs>
              <a:gs pos="100000">
                <a:srgbClr val="C0C0C0"/>
              </a:gs>
            </a:gsLst>
            <a:lin ang="5400000" scaled="1"/>
          </a:gra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3.Особенности принятия Конституции</a:t>
            </a:r>
          </a:p>
        </p:txBody>
      </p:sp>
      <p:grpSp>
        <p:nvGrpSpPr>
          <p:cNvPr id="15363" name="Group 3"/>
          <p:cNvGrpSpPr>
            <a:grpSpLocks/>
          </p:cNvGrpSpPr>
          <p:nvPr/>
        </p:nvGrpSpPr>
        <p:grpSpPr bwMode="auto">
          <a:xfrm>
            <a:off x="755650" y="620713"/>
            <a:ext cx="1670050" cy="1042987"/>
            <a:chOff x="158" y="572"/>
            <a:chExt cx="1052" cy="657"/>
          </a:xfrm>
        </p:grpSpPr>
        <p:pic>
          <p:nvPicPr>
            <p:cNvPr id="15379" name="Picture 4" descr="j021568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" y="572"/>
              <a:ext cx="540" cy="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0" name="Text Box 5"/>
            <p:cNvSpPr txBox="1">
              <a:spLocks noChangeArrowheads="1"/>
            </p:cNvSpPr>
            <p:nvPr/>
          </p:nvSpPr>
          <p:spPr bwMode="auto">
            <a:xfrm>
              <a:off x="158" y="979"/>
              <a:ext cx="10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000" b="1">
                  <a:latin typeface="Times New Roman" pitchFamily="18" charset="0"/>
                </a:rPr>
                <a:t>конституция</a:t>
              </a:r>
            </a:p>
          </p:txBody>
        </p:sp>
      </p:grpSp>
      <p:grpSp>
        <p:nvGrpSpPr>
          <p:cNvPr id="15364" name="Group 6"/>
          <p:cNvGrpSpPr>
            <a:grpSpLocks/>
          </p:cNvGrpSpPr>
          <p:nvPr/>
        </p:nvGrpSpPr>
        <p:grpSpPr bwMode="auto">
          <a:xfrm>
            <a:off x="2136775" y="765175"/>
            <a:ext cx="6373813" cy="571500"/>
            <a:chOff x="1519" y="663"/>
            <a:chExt cx="4015" cy="360"/>
          </a:xfrm>
        </p:grpSpPr>
        <p:sp>
          <p:nvSpPr>
            <p:cNvPr id="15377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018" y="663"/>
              <a:ext cx="3516" cy="36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latin typeface="Impact"/>
                </a:rPr>
                <a:t>особый порядок изменения</a:t>
              </a:r>
            </a:p>
          </p:txBody>
        </p:sp>
        <p:sp>
          <p:nvSpPr>
            <p:cNvPr id="15378" name="Line 8"/>
            <p:cNvSpPr>
              <a:spLocks noChangeShapeType="1"/>
            </p:cNvSpPr>
            <p:nvPr/>
          </p:nvSpPr>
          <p:spPr bwMode="auto">
            <a:xfrm>
              <a:off x="1519" y="845"/>
              <a:ext cx="454" cy="0"/>
            </a:xfrm>
            <a:prstGeom prst="line">
              <a:avLst/>
            </a:prstGeom>
            <a:noFill/>
            <a:ln w="76200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95288" y="1268413"/>
            <a:ext cx="2520950" cy="915987"/>
            <a:chOff x="249" y="799"/>
            <a:chExt cx="1588" cy="577"/>
          </a:xfrm>
        </p:grpSpPr>
        <p:sp>
          <p:nvSpPr>
            <p:cNvPr id="15375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249" y="1208"/>
              <a:ext cx="864" cy="16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12700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Arial"/>
                  <a:cs typeface="Arial"/>
                </a:rPr>
                <a:t>ст.134</a:t>
              </a:r>
            </a:p>
          </p:txBody>
        </p:sp>
        <p:sp>
          <p:nvSpPr>
            <p:cNvPr id="15376" name="Line 11"/>
            <p:cNvSpPr>
              <a:spLocks noChangeShapeType="1"/>
            </p:cNvSpPr>
            <p:nvPr/>
          </p:nvSpPr>
          <p:spPr bwMode="auto">
            <a:xfrm flipH="1">
              <a:off x="1156" y="799"/>
              <a:ext cx="681" cy="363"/>
            </a:xfrm>
            <a:prstGeom prst="line">
              <a:avLst/>
            </a:prstGeom>
            <a:noFill/>
            <a:ln w="76200">
              <a:solidFill>
                <a:srgbClr val="FFCC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051050" y="1844675"/>
            <a:ext cx="6762750" cy="2060575"/>
            <a:chOff x="1292" y="1162"/>
            <a:chExt cx="4260" cy="1298"/>
          </a:xfrm>
        </p:grpSpPr>
        <p:sp>
          <p:nvSpPr>
            <p:cNvPr id="15373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1610" y="1162"/>
              <a:ext cx="3120" cy="259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19050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latin typeface="Arial"/>
                  <a:cs typeface="Arial"/>
                </a:rPr>
                <a:t>предложения вносят:</a:t>
              </a:r>
            </a:p>
          </p:txBody>
        </p:sp>
        <p:sp>
          <p:nvSpPr>
            <p:cNvPr id="15374" name="Text Box 14" descr="Белый мрамор"/>
            <p:cNvSpPr txBox="1">
              <a:spLocks noChangeArrowheads="1"/>
            </p:cNvSpPr>
            <p:nvPr/>
          </p:nvSpPr>
          <p:spPr bwMode="auto">
            <a:xfrm>
              <a:off x="1292" y="1434"/>
              <a:ext cx="4260" cy="1026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 w="76200">
              <a:solidFill>
                <a:srgbClr val="993366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Президент,Совет Федерации,Государственная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Дума,Правительство,законодательные органы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Субъектов Федерации,группа из 1</a:t>
              </a:r>
              <a:r>
                <a:rPr lang="en-US" altLang="ru-RU" sz="2400" b="1">
                  <a:solidFill>
                    <a:schemeClr val="bg2"/>
                  </a:solidFill>
                  <a:latin typeface="Times New Roman" pitchFamily="18" charset="0"/>
                </a:rPr>
                <a:t>/5 </a:t>
              </a: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членов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Совета Федерации, или Гос. Думы.</a:t>
              </a:r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1276350" y="3933825"/>
            <a:ext cx="7867650" cy="2006600"/>
            <a:chOff x="804" y="2478"/>
            <a:chExt cx="4752" cy="1447"/>
          </a:xfrm>
        </p:grpSpPr>
        <p:sp>
          <p:nvSpPr>
            <p:cNvPr id="15371" name="WordArt 16"/>
            <p:cNvSpPr>
              <a:spLocks noChangeArrowheads="1" noChangeShapeType="1" noTextEdit="1"/>
            </p:cNvSpPr>
            <p:nvPr/>
          </p:nvSpPr>
          <p:spPr bwMode="auto">
            <a:xfrm>
              <a:off x="1851" y="2478"/>
              <a:ext cx="2208" cy="21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3600" b="1" kern="10"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Не изменяемы:</a:t>
              </a:r>
            </a:p>
          </p:txBody>
        </p:sp>
        <p:sp>
          <p:nvSpPr>
            <p:cNvPr id="15372" name="Text Box 17" descr="Белый мрамор"/>
            <p:cNvSpPr txBox="1">
              <a:spLocks noChangeArrowheads="1"/>
            </p:cNvSpPr>
            <p:nvPr/>
          </p:nvSpPr>
          <p:spPr bwMode="auto">
            <a:xfrm>
              <a:off x="804" y="2750"/>
              <a:ext cx="4752" cy="1175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 w="76200">
              <a:solidFill>
                <a:srgbClr val="993366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Глава 1. «Основы Конституционного строя,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Глава 2. «Права и свободы человека и гражданина»,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Глава 9. «Конституционные поправки и пересмотр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solidFill>
                    <a:schemeClr val="bg2"/>
                  </a:solidFill>
                  <a:latin typeface="Times New Roman" pitchFamily="18" charset="0"/>
                </a:rPr>
                <a:t>Конституции.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4763" y="5445125"/>
            <a:ext cx="9180512" cy="1336675"/>
            <a:chOff x="3" y="3430"/>
            <a:chExt cx="5783" cy="842"/>
          </a:xfrm>
        </p:grpSpPr>
        <p:sp>
          <p:nvSpPr>
            <p:cNvPr id="15369" name="Text Box 19"/>
            <p:cNvSpPr txBox="1">
              <a:spLocks noChangeArrowheads="1"/>
            </p:cNvSpPr>
            <p:nvPr/>
          </p:nvSpPr>
          <p:spPr bwMode="auto">
            <a:xfrm>
              <a:off x="3" y="3748"/>
              <a:ext cx="5783" cy="52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A5002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latin typeface="Times New Roman" pitchFamily="18" charset="0"/>
                </a:rPr>
                <a:t>Если за пересмотр-60%, то-созыв Конституционного Совещания</a:t>
              </a:r>
            </a:p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b="1">
                  <a:latin typeface="Times New Roman" pitchFamily="18" charset="0"/>
                </a:rPr>
                <a:t>-или подтверждает неизменность, или разрабатывает новую.</a:t>
              </a:r>
            </a:p>
          </p:txBody>
        </p:sp>
        <p:sp>
          <p:nvSpPr>
            <p:cNvPr id="15370" name="AutoShape 20"/>
            <p:cNvSpPr>
              <a:spLocks noChangeArrowheads="1"/>
            </p:cNvSpPr>
            <p:nvPr/>
          </p:nvSpPr>
          <p:spPr bwMode="auto">
            <a:xfrm rot="10800000">
              <a:off x="294" y="3430"/>
              <a:ext cx="454" cy="4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4400 h 21600"/>
                <a:gd name="T20" fmla="*/ 18507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429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lnTo>
                    <a:pt x="15429" y="0"/>
                  </a:lnTo>
                  <a:close/>
                </a:path>
              </a:pathLst>
            </a:custGeom>
            <a:solidFill>
              <a:srgbClr val="CC00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133350"/>
            <a:ext cx="7559675" cy="487363"/>
          </a:xfrm>
          <a:gradFill rotWithShape="1">
            <a:gsLst>
              <a:gs pos="0">
                <a:srgbClr val="C0C0C0"/>
              </a:gs>
              <a:gs pos="50000">
                <a:schemeClr val="bg2"/>
              </a:gs>
              <a:gs pos="100000">
                <a:srgbClr val="C0C0C0"/>
              </a:gs>
            </a:gsLst>
            <a:lin ang="5400000" scaled="1"/>
          </a:gra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  <a:hlinkClick r:id="rId2" action="ppaction://hlinksldjump"/>
              </a:rPr>
              <a:t>4.Принципы и роль Конституции</a:t>
            </a:r>
            <a:r>
              <a:rPr lang="ru-RU" sz="3200" b="1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6803" name="WordArt 3"/>
          <p:cNvSpPr>
            <a:spLocks noChangeArrowheads="1" noChangeShapeType="1" noTextEdit="1"/>
          </p:cNvSpPr>
          <p:nvPr/>
        </p:nvSpPr>
        <p:spPr bwMode="auto">
          <a:xfrm>
            <a:off x="2771775" y="1125538"/>
            <a:ext cx="3384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Принципы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331913" y="2060575"/>
            <a:ext cx="7345362" cy="588963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Верховенство Конституции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1619250" y="3500438"/>
            <a:ext cx="6245225" cy="588962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База текущего законодательства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1476375" y="5084763"/>
            <a:ext cx="6913563" cy="650875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>
                <a:latin typeface="Times New Roman" pitchFamily="18" charset="0"/>
              </a:rPr>
              <a:t>Стабильность Конституции</a:t>
            </a:r>
          </a:p>
        </p:txBody>
      </p:sp>
      <p:pic>
        <p:nvPicPr>
          <p:cNvPr id="16391" name="Picture 23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2" name="Oval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23850" y="184467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b="1">
                <a:latin typeface="Times New Roman" pitchFamily="18" charset="0"/>
              </a:rPr>
              <a:t>1</a:t>
            </a:r>
            <a:endParaRPr lang="ru-RU" altLang="ru-RU" sz="3600" b="1">
              <a:latin typeface="Times New Roman" pitchFamily="18" charset="0"/>
            </a:endParaRPr>
          </a:p>
        </p:txBody>
      </p:sp>
      <p:sp>
        <p:nvSpPr>
          <p:cNvPr id="16393" name="Oval 1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3850" y="3284538"/>
            <a:ext cx="1019175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b="1"/>
              <a:t>2</a:t>
            </a:r>
            <a:endParaRPr lang="ru-RU" altLang="ru-RU" sz="3600" b="1"/>
          </a:p>
        </p:txBody>
      </p:sp>
      <p:sp>
        <p:nvSpPr>
          <p:cNvPr id="16394" name="Oval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23850" y="501332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b="1">
                <a:latin typeface="Times New Roman" pitchFamily="18" charset="0"/>
              </a:rPr>
              <a:t>3</a:t>
            </a:r>
            <a:endParaRPr lang="ru-RU" altLang="ru-RU" sz="36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nimBg="1"/>
      <p:bldP spid="76803" grpId="0" animBg="1"/>
      <p:bldP spid="76810" grpId="0" animBg="1"/>
      <p:bldP spid="76811" grpId="0" animBg="1"/>
      <p:bldP spid="768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133350"/>
            <a:ext cx="7632700" cy="487363"/>
          </a:xfrm>
          <a:solidFill>
            <a:srgbClr val="A50021"/>
          </a:solidFill>
          <a:ln w="76200">
            <a:solidFill>
              <a:schemeClr val="tx1"/>
            </a:solidFill>
          </a:ln>
        </p:spPr>
        <p:txBody>
          <a:bodyPr/>
          <a:lstStyle/>
          <a:p>
            <a:pPr eaLnBrk="1" hangingPunct="1">
              <a:spcBef>
                <a:spcPct val="20000"/>
              </a:spcBef>
              <a:defRPr/>
            </a:pPr>
            <a:r>
              <a:rPr lang="ru-RU" sz="3200" b="1" smtClean="0">
                <a:solidFill>
                  <a:schemeClr val="tx1"/>
                </a:solidFill>
              </a:rPr>
              <a:t>4.Принципы и роль Конституции.</a:t>
            </a:r>
          </a:p>
        </p:txBody>
      </p:sp>
      <p:sp>
        <p:nvSpPr>
          <p:cNvPr id="77827" name="WordArt 3"/>
          <p:cNvSpPr>
            <a:spLocks noChangeArrowheads="1" noChangeShapeType="1" noTextEdit="1"/>
          </p:cNvSpPr>
          <p:nvPr/>
        </p:nvSpPr>
        <p:spPr bwMode="auto">
          <a:xfrm>
            <a:off x="2411413" y="836613"/>
            <a:ext cx="43211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Роль Конституции</a:t>
            </a:r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1331913" y="1557338"/>
            <a:ext cx="7272337" cy="528637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chemeClr val="bg2"/>
                </a:solidFill>
                <a:latin typeface="Times New Roman" pitchFamily="18" charset="0"/>
              </a:rPr>
              <a:t>Обеспечивает стабильность в обществе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1331913" y="2349500"/>
            <a:ext cx="6805612" cy="83185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Обеспечивает легитимность и преемственность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 власти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1331913" y="3500438"/>
            <a:ext cx="6034087" cy="83185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Закрепляет политическую, социальную и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Экономическую  основу общества</a:t>
            </a:r>
          </a:p>
        </p:txBody>
      </p:sp>
      <p:sp>
        <p:nvSpPr>
          <p:cNvPr id="77836" name="Text Box 12"/>
          <p:cNvSpPr txBox="1">
            <a:spLocks noChangeArrowheads="1"/>
          </p:cNvSpPr>
          <p:nvPr/>
        </p:nvSpPr>
        <p:spPr bwMode="auto">
          <a:xfrm>
            <a:off x="1258888" y="4581525"/>
            <a:ext cx="6731000" cy="466725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Определяет политический и правовой режимы</a:t>
            </a:r>
          </a:p>
        </p:txBody>
      </p:sp>
      <p:sp>
        <p:nvSpPr>
          <p:cNvPr id="77837" name="Text Box 13"/>
          <p:cNvSpPr txBox="1">
            <a:spLocks noChangeArrowheads="1"/>
          </p:cNvSpPr>
          <p:nvPr/>
        </p:nvSpPr>
        <p:spPr bwMode="auto">
          <a:xfrm>
            <a:off x="1331913" y="5445125"/>
            <a:ext cx="6686550" cy="83185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Закрепляет национальную и территориально-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bg2"/>
                </a:solidFill>
                <a:latin typeface="Times New Roman" pitchFamily="18" charset="0"/>
              </a:rPr>
              <a:t>государственное устройство</a:t>
            </a:r>
          </a:p>
        </p:txBody>
      </p:sp>
      <p:sp>
        <p:nvSpPr>
          <p:cNvPr id="17417" name="AutoShape 2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532813" y="5516563"/>
            <a:ext cx="485775" cy="976312"/>
          </a:xfrm>
          <a:prstGeom prst="downArrow">
            <a:avLst>
              <a:gd name="adj1" fmla="val 50000"/>
              <a:gd name="adj2" fmla="val 50245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17418" name="Picture 25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9" name="Oval 15"/>
          <p:cNvSpPr>
            <a:spLocks noChangeArrowheads="1"/>
          </p:cNvSpPr>
          <p:nvPr/>
        </p:nvSpPr>
        <p:spPr bwMode="auto">
          <a:xfrm>
            <a:off x="179388" y="1484313"/>
            <a:ext cx="914400" cy="647700"/>
          </a:xfrm>
          <a:prstGeom prst="ellipse">
            <a:avLst/>
          </a:prstGeom>
          <a:solidFill>
            <a:srgbClr val="A5002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1</a:t>
            </a:r>
          </a:p>
        </p:txBody>
      </p:sp>
      <p:sp>
        <p:nvSpPr>
          <p:cNvPr id="17420" name="Oval 16"/>
          <p:cNvSpPr>
            <a:spLocks noChangeArrowheads="1"/>
          </p:cNvSpPr>
          <p:nvPr/>
        </p:nvSpPr>
        <p:spPr bwMode="auto">
          <a:xfrm>
            <a:off x="179388" y="2492375"/>
            <a:ext cx="914400" cy="647700"/>
          </a:xfrm>
          <a:prstGeom prst="ellipse">
            <a:avLst/>
          </a:prstGeom>
          <a:solidFill>
            <a:srgbClr val="A5002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2</a:t>
            </a:r>
          </a:p>
        </p:txBody>
      </p:sp>
      <p:sp>
        <p:nvSpPr>
          <p:cNvPr id="17421" name="Oval 17"/>
          <p:cNvSpPr>
            <a:spLocks noChangeArrowheads="1"/>
          </p:cNvSpPr>
          <p:nvPr/>
        </p:nvSpPr>
        <p:spPr bwMode="auto">
          <a:xfrm>
            <a:off x="179388" y="3500438"/>
            <a:ext cx="914400" cy="647700"/>
          </a:xfrm>
          <a:prstGeom prst="ellipse">
            <a:avLst/>
          </a:prstGeom>
          <a:solidFill>
            <a:srgbClr val="A5002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3</a:t>
            </a:r>
          </a:p>
        </p:txBody>
      </p:sp>
      <p:sp>
        <p:nvSpPr>
          <p:cNvPr id="17422" name="Oval 18"/>
          <p:cNvSpPr>
            <a:spLocks noChangeArrowheads="1"/>
          </p:cNvSpPr>
          <p:nvPr/>
        </p:nvSpPr>
        <p:spPr bwMode="auto">
          <a:xfrm>
            <a:off x="179388" y="4508500"/>
            <a:ext cx="914400" cy="647700"/>
          </a:xfrm>
          <a:prstGeom prst="ellipse">
            <a:avLst/>
          </a:prstGeom>
          <a:solidFill>
            <a:srgbClr val="A5002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4</a:t>
            </a:r>
          </a:p>
        </p:txBody>
      </p:sp>
      <p:sp>
        <p:nvSpPr>
          <p:cNvPr id="17423" name="Oval 19"/>
          <p:cNvSpPr>
            <a:spLocks noChangeArrowheads="1"/>
          </p:cNvSpPr>
          <p:nvPr/>
        </p:nvSpPr>
        <p:spPr bwMode="auto">
          <a:xfrm>
            <a:off x="250825" y="5516563"/>
            <a:ext cx="914400" cy="647700"/>
          </a:xfrm>
          <a:prstGeom prst="ellipse">
            <a:avLst/>
          </a:prstGeom>
          <a:solidFill>
            <a:srgbClr val="A5002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latin typeface="Times New Roman" pitchFamily="18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7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7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nimBg="1"/>
      <p:bldP spid="77827" grpId="0" animBg="1"/>
      <p:bldP spid="77833" grpId="0" animBg="1"/>
      <p:bldP spid="77834" grpId="0" animBg="1"/>
      <p:bldP spid="77835" grpId="0" animBg="1"/>
      <p:bldP spid="77836" grpId="0" animBg="1"/>
      <p:bldP spid="778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ChangeArrowheads="1"/>
          </p:cNvSpPr>
          <p:nvPr/>
        </p:nvSpPr>
        <p:spPr bwMode="auto">
          <a:xfrm>
            <a:off x="4572000" y="1484313"/>
            <a:ext cx="4095750" cy="1592262"/>
          </a:xfrm>
          <a:prstGeom prst="rect">
            <a:avLst/>
          </a:prstGeom>
          <a:solidFill>
            <a:schemeClr val="tx2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А)Распространяется </a:t>
            </a:r>
            <a:endParaRPr lang="en-US" altLang="ru-RU" b="1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на всю территорию</a:t>
            </a:r>
            <a:endParaRPr lang="en-US" altLang="ru-RU" b="1"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 государства.</a:t>
            </a:r>
          </a:p>
        </p:txBody>
      </p:sp>
      <p:sp>
        <p:nvSpPr>
          <p:cNvPr id="18435" name="Rectangle 8"/>
          <p:cNvSpPr>
            <a:spLocks noChangeArrowheads="1"/>
          </p:cNvSpPr>
          <p:nvPr/>
        </p:nvSpPr>
        <p:spPr bwMode="auto">
          <a:xfrm>
            <a:off x="4572000" y="4365625"/>
            <a:ext cx="4029075" cy="1104900"/>
          </a:xfrm>
          <a:prstGeom prst="rect">
            <a:avLst/>
          </a:prstGeom>
          <a:solidFill>
            <a:schemeClr val="tx2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/>
              <a:t>Б)Имеет высшую </a:t>
            </a:r>
            <a:endParaRPr lang="en-US" altLang="ru-RU" b="1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юридическую</a:t>
            </a:r>
            <a:r>
              <a:rPr lang="ru-RU" altLang="ru-RU" b="1"/>
              <a:t> силу</a:t>
            </a:r>
            <a:r>
              <a:rPr lang="ru-RU" altLang="ru-RU" sz="2800" b="1"/>
              <a:t>.</a:t>
            </a:r>
          </a:p>
        </p:txBody>
      </p:sp>
      <p:sp>
        <p:nvSpPr>
          <p:cNvPr id="18436" name="AutoShape 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658225" y="5661025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18437" name="Picture 10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238-1ервый президент России приносит присяг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989138"/>
            <a:ext cx="3314700" cy="4445000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5" descr="pic_52Конституция (Основной закон) Российской Федераци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2124075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4284663" y="3860800"/>
            <a:ext cx="4464050" cy="2051050"/>
          </a:xfrm>
          <a:prstGeom prst="rect">
            <a:avLst/>
          </a:prstGeom>
          <a:solidFill>
            <a:schemeClr val="tx2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indent="182563"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Основные положения развиваются в отраслевых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b="1">
                <a:latin typeface="Times New Roman" pitchFamily="18" charset="0"/>
              </a:rPr>
              <a:t>законах</a:t>
            </a:r>
          </a:p>
        </p:txBody>
      </p:sp>
      <p:pic>
        <p:nvPicPr>
          <p:cNvPr id="19459" name="Picture 5" descr="12de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76250"/>
            <a:ext cx="211137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AutoShap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658225" y="58816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19461" name="Picture 10" descr="1_350x3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7" descr="pr-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3817938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658225" y="58816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89097" name="Rectangle 9"/>
          <p:cNvSpPr>
            <a:spLocks noChangeArrowheads="1"/>
          </p:cNvSpPr>
          <p:nvPr/>
        </p:nvSpPr>
        <p:spPr bwMode="auto">
          <a:xfrm>
            <a:off x="4140200" y="620713"/>
            <a:ext cx="4752975" cy="1474787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А.Конституция принимается тогда, когда имеется </a:t>
            </a:r>
            <a:endParaRPr lang="en-US" altLang="ru-RU" sz="1800" b="1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компромисс интересов различных социально</a:t>
            </a:r>
            <a:r>
              <a:rPr lang="en-US" altLang="ru-RU" sz="1800" b="1"/>
              <a:t>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800" b="1"/>
              <a:t> </a:t>
            </a:r>
            <a:r>
              <a:rPr lang="ru-RU" altLang="ru-RU" sz="1800" b="1"/>
              <a:t>политических сил.</a:t>
            </a:r>
            <a:r>
              <a:rPr lang="ru-RU" altLang="ru-RU" sz="1800"/>
              <a:t> </a:t>
            </a:r>
          </a:p>
        </p:txBody>
      </p:sp>
      <p:sp>
        <p:nvSpPr>
          <p:cNvPr id="89098" name="Rectangle 10"/>
          <p:cNvSpPr>
            <a:spLocks noChangeArrowheads="1"/>
          </p:cNvSpPr>
          <p:nvPr/>
        </p:nvSpPr>
        <p:spPr bwMode="auto">
          <a:xfrm>
            <a:off x="4716463" y="3141663"/>
            <a:ext cx="4211637" cy="925512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Б. Конституция рассчитана на длительный срок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действия.</a:t>
            </a:r>
            <a:r>
              <a:rPr lang="ru-RU" altLang="ru-RU" sz="1800"/>
              <a:t> </a:t>
            </a:r>
          </a:p>
        </p:txBody>
      </p:sp>
      <p:sp>
        <p:nvSpPr>
          <p:cNvPr id="89099" name="Rectangle 11"/>
          <p:cNvSpPr>
            <a:spLocks noChangeArrowheads="1"/>
          </p:cNvSpPr>
          <p:nvPr/>
        </p:nvSpPr>
        <p:spPr bwMode="auto">
          <a:xfrm>
            <a:off x="3851275" y="5084763"/>
            <a:ext cx="4572000" cy="1474787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Конституция имеет особый порядок принятия и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внесения в неё изменений, это система довольно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/>
              <a:t>жёсткая.</a:t>
            </a:r>
            <a:r>
              <a:rPr lang="ru-RU" altLang="ru-RU" sz="1800"/>
              <a:t> </a:t>
            </a:r>
          </a:p>
        </p:txBody>
      </p:sp>
      <p:pic>
        <p:nvPicPr>
          <p:cNvPr id="20486" name="Picture 14" descr="1_350x3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07950" y="188913"/>
            <a:ext cx="4321175" cy="6669087"/>
            <a:chOff x="68" y="119"/>
            <a:chExt cx="2722" cy="4201"/>
          </a:xfrm>
        </p:grpSpPr>
        <p:pic>
          <p:nvPicPr>
            <p:cNvPr id="20488" name="Picture 5" descr="290px-Конституция_России_марка_с_купоном_199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3054"/>
              <a:ext cx="1944" cy="1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0489" name="Group 12"/>
            <p:cNvGrpSpPr>
              <a:grpSpLocks/>
            </p:cNvGrpSpPr>
            <p:nvPr/>
          </p:nvGrpSpPr>
          <p:grpSpPr bwMode="auto">
            <a:xfrm>
              <a:off x="68" y="119"/>
              <a:ext cx="2722" cy="2949"/>
              <a:chOff x="68" y="119"/>
              <a:chExt cx="2722" cy="2949"/>
            </a:xfrm>
          </p:grpSpPr>
          <p:pic>
            <p:nvPicPr>
              <p:cNvPr id="20490" name="Picture 6" descr="578референдума, проведенного 25 апреля 199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" y="1389"/>
                <a:ext cx="2722" cy="16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491" name="Picture 7" descr="800_2131262d9f289980a8ca06fdd9ab4ce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5" y="119"/>
                <a:ext cx="1947" cy="12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7" grpId="0" animBg="1"/>
      <p:bldP spid="89098" grpId="0" animBg="1"/>
      <p:bldP spid="8909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5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Oval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40200" y="6308725"/>
            <a:ext cx="698500" cy="5492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_350x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8888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288" y="333375"/>
            <a:ext cx="8497887" cy="3671888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1905 г. — Манифест 17 октября "Об усовершенствовании государственного порядка", принятый в разгар первой русской революции;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1918 г. — Конституция РСФСР, принятая вскоре после Октябрьской революции;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1924 г. — Конституция СССР, принятая после образования Советского Союза;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1936 г. — Конституция СССР, знаменовавшая утверждение нового постреволюционного сталинского режима;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1977 г. — Конституция СССР эпохи "застоя", означавшая формирование советской системы в ее наиболее развитом, зрелом виде;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>
                <a:solidFill>
                  <a:srgbClr val="0000FF"/>
                </a:solidFill>
              </a:rPr>
              <a:t>1993 г. — Конституция Российской Федерации, принятая после политического противостояния и трагических событий октября 1993 г., создавшая новый политический режим с чрезвычайно сильной президентской властью. </a:t>
            </a:r>
          </a:p>
        </p:txBody>
      </p:sp>
      <p:pic>
        <p:nvPicPr>
          <p:cNvPr id="49159" name="Picture 7" descr="4777f2de61790f465d0625ebfb1_prevУчастники демонстрации, прорвав оцепление на Крымском мосту, деблокировали Дом Совет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92600"/>
            <a:ext cx="4360863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8" descr="10603203_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378325"/>
            <a:ext cx="40052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0"/>
            <a:ext cx="6337300" cy="630238"/>
          </a:xfrm>
          <a:solidFill>
            <a:srgbClr val="CCFFCC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ru-RU" sz="4000" smtClean="0">
                <a:solidFill>
                  <a:schemeClr val="bg2"/>
                </a:solidFill>
              </a:rPr>
              <a:t>Заключение</a:t>
            </a:r>
          </a:p>
        </p:txBody>
      </p:sp>
      <p:pic>
        <p:nvPicPr>
          <p:cNvPr id="23555" name="Picture 4" descr="1_350x3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47813" cy="6858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6021387"/>
          </a:xfrm>
          <a:solidFill>
            <a:srgbClr val="FFFFCC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Итак, Конституция…</a:t>
            </a: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400" dirty="0" smtClean="0">
              <a:solidFill>
                <a:srgbClr val="FF0000"/>
              </a:solidFill>
            </a:endParaRP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</a:rPr>
              <a:t>Обладает высшей юридической силой, это Основной закон государства.</a:t>
            </a: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ru-RU" sz="16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</a:rPr>
              <a:t>Закрепляет наиболее важные общественные отношения. </a:t>
            </a: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ru-RU" sz="16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</a:rPr>
              <a:t>Основа государственности, законности и правопорядка.</a:t>
            </a: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ru-RU" sz="16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ru-RU" sz="1600" dirty="0" smtClean="0">
                <a:solidFill>
                  <a:schemeClr val="accent4">
                    <a:lumMod val="10000"/>
                  </a:schemeClr>
                </a:solidFill>
              </a:rPr>
              <a:t>Стабильна и долговечна.</a:t>
            </a:r>
          </a:p>
          <a:p>
            <a:pPr marL="1257300" lvl="2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ru-RU" sz="16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857250" lvl="1" indent="-45720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ru-RU" sz="20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400" b="1" dirty="0" smtClean="0">
              <a:solidFill>
                <a:srgbClr val="FF0000"/>
              </a:solidFill>
              <a:effectLst/>
              <a:latin typeface="Arial" charset="0"/>
            </a:endParaRPr>
          </a:p>
        </p:txBody>
      </p:sp>
      <p:pic>
        <p:nvPicPr>
          <p:cNvPr id="23557" name="Рисунок 8" descr="констит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924175"/>
            <a:ext cx="259238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Рисунок 9" descr="1323666367_d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429000"/>
            <a:ext cx="3389312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</p:bldLst>
  </p:timing>
</p:sld>
</file>

<file path=ppt/theme/theme1.xml><?xml version="1.0" encoding="utf-8"?>
<a:theme xmlns:a="http://schemas.openxmlformats.org/drawingml/2006/main" name="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538</TotalTime>
  <Words>645</Words>
  <Application>Microsoft Office PowerPoint</Application>
  <PresentationFormat>Экран (4:3)</PresentationFormat>
  <Paragraphs>171</Paragraphs>
  <Slides>21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Tahoma</vt:lpstr>
      <vt:lpstr>Arial</vt:lpstr>
      <vt:lpstr>Wingdings</vt:lpstr>
      <vt:lpstr>Calibri</vt:lpstr>
      <vt:lpstr>Times New Roman</vt:lpstr>
      <vt:lpstr>Равновесие</vt:lpstr>
      <vt:lpstr>КОНСТИТУЦИЯ          РОССИЙСКОЙ          ФЕДЕPАЦИИ </vt:lpstr>
      <vt:lpstr>Презентация PowerPoint</vt:lpstr>
      <vt:lpstr>План</vt:lpstr>
      <vt:lpstr>1.Понятие Конституции.</vt:lpstr>
      <vt:lpstr>Структура документа</vt:lpstr>
      <vt:lpstr>2.Признаки Конституции.</vt:lpstr>
      <vt:lpstr>2.Признаки Конституции.</vt:lpstr>
      <vt:lpstr> Особая охрана Конституции </vt:lpstr>
      <vt:lpstr>2.Признаки Конституции.</vt:lpstr>
      <vt:lpstr>3.Особенности принятия Конституции</vt:lpstr>
      <vt:lpstr>Презентация PowerPoint</vt:lpstr>
      <vt:lpstr>Презентация PowerPoint</vt:lpstr>
      <vt:lpstr>3.Особенности принятия Конституции</vt:lpstr>
      <vt:lpstr>4.Принципы и роль Конституции.</vt:lpstr>
      <vt:lpstr>4.Принципы и роль Конституции.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Company>Организация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КОНСТИТУЦИЯ          РОССИЙСКОЙ          ФЕДЕPАЦИИ</dc:title>
  <dc:creator>www.PHILka.RU</dc:creator>
  <cp:lastModifiedBy>Сергей</cp:lastModifiedBy>
  <cp:revision>23</cp:revision>
  <dcterms:created xsi:type="dcterms:W3CDTF">2009-10-21T18:16:57Z</dcterms:created>
  <dcterms:modified xsi:type="dcterms:W3CDTF">2013-12-12T09:28:17Z</dcterms:modified>
</cp:coreProperties>
</file>