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58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39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3449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7814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163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196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5557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396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0694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64890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04700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6772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2821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3A256-4631-45F2-889D-FD9F0F5841DF}" type="datetimeFigureOut">
              <a:rPr lang="ru-RU" smtClean="0"/>
              <a:t>30.10.2013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8A52F1-1206-4346-9186-BEFEEA3C8F7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0816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13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3.jpeg"/><Relationship Id="rId12" Type="http://schemas.openxmlformats.org/officeDocument/2006/relationships/slide" Target="slide3.xml"/><Relationship Id="rId2" Type="http://schemas.openxmlformats.org/officeDocument/2006/relationships/slide" Target="slide2.xml"/><Relationship Id="rId16" Type="http://schemas.openxmlformats.org/officeDocument/2006/relationships/hyperlink" Target="http://si-sv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11" Type="http://schemas.openxmlformats.org/officeDocument/2006/relationships/image" Target="../media/image5.jpeg"/><Relationship Id="rId5" Type="http://schemas.openxmlformats.org/officeDocument/2006/relationships/image" Target="../media/image2.jpeg"/><Relationship Id="rId15" Type="http://schemas.openxmlformats.org/officeDocument/2006/relationships/slide" Target="slide8.xml"/><Relationship Id="rId10" Type="http://schemas.openxmlformats.org/officeDocument/2006/relationships/slide" Target="slide5.xml"/><Relationship Id="rId4" Type="http://schemas.openxmlformats.org/officeDocument/2006/relationships/slide" Target="slide4.xml"/><Relationship Id="rId9" Type="http://schemas.openxmlformats.org/officeDocument/2006/relationships/image" Target="../media/image4.jpeg"/><Relationship Id="rId1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3.jpeg"/><Relationship Id="rId7" Type="http://schemas.openxmlformats.org/officeDocument/2006/relationships/slide" Target="slide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2.jpeg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hyperlink" Target="http://hotpot-anna.narod.ru/variant/combin/belaeva_7.htm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image" Target="../media/image3.jpeg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hyperlink" Target="http://hotpot-anna.narod.ru/variant/complete_sentences/belaeva.htm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2.jpeg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Relationship Id="rId9" Type="http://schemas.openxmlformats.org/officeDocument/2006/relationships/hyperlink" Target="http://hotpot-anna.narod.ru/variant/crosswords/shultz.htm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3" Type="http://schemas.openxmlformats.org/officeDocument/2006/relationships/image" Target="../media/image2.jpeg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3.jpeg"/><Relationship Id="rId9" Type="http://schemas.openxmlformats.org/officeDocument/2006/relationships/hyperlink" Target="http://hotpot-anna.narod.ru/variant/viktorina/kronina.htm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image" Target="../media/image2.jpeg"/><Relationship Id="rId7" Type="http://schemas.openxmlformats.org/officeDocument/2006/relationships/slide" Target="slide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hyperlink" Target="http://hotpot-anna.narod.ru/variant/sootv/belaeva_6.htm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hotpot-anna.narod.ru/lessons.html" TargetMode="External"/><Relationship Id="rId2" Type="http://schemas.openxmlformats.org/officeDocument/2006/relationships/hyperlink" Target="http://hotpot.uvic.ca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Скриншоты ScreenCapture\Сохраненное изображение 2013-10-29_19-19-52.632.jp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D:\Скриншоты ScreenCapture\Сохраненное изображение 2013-10-29_19-20-27.830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D:\Скриншоты ScreenCapture\Сохраненное изображение 2013-10-29_19-21-55.65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D:\Скриншоты ScreenCapture\Сохраненное изображение 2013-10-29_19-24-3.810.jpg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D:\Скриншоты ScreenCapture\Сохраненное изображение 2013-10-29_19-24-55.835.jpg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7" descr="D:\Скриншоты ScreenCapture\Сохраненное изображение 2013-10-29_19-25-32.685.jpg">
            <a:hlinkClick r:id="rId12" action="ppaction://hlinksldjump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0" y="116630"/>
            <a:ext cx="7557600" cy="13726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ru-RU" sz="3600" b="1" dirty="0" smtClean="0">
                <a:solidFill>
                  <a:srgbClr val="FF0000"/>
                </a:solidFill>
              </a:rPr>
              <a:t>                </a:t>
            </a:r>
            <a:r>
              <a:rPr lang="en-US" sz="3600" b="1" dirty="0" smtClean="0">
                <a:solidFill>
                  <a:srgbClr val="FF0000"/>
                </a:solidFill>
              </a:rPr>
              <a:t>Hot Potatoes</a:t>
            </a:r>
            <a:r>
              <a:rPr lang="ru-RU" sz="3600" b="1" dirty="0" smtClean="0">
                <a:solidFill>
                  <a:srgbClr val="FF0000"/>
                </a:solidFill>
              </a:rPr>
              <a:t> </a:t>
            </a:r>
            <a:r>
              <a:rPr lang="ru-RU" sz="3600" dirty="0" smtClean="0">
                <a:solidFill>
                  <a:srgbClr val="FF0000"/>
                </a:solidFill>
              </a:rPr>
              <a:t>– </a:t>
            </a:r>
          </a:p>
          <a:p>
            <a:pPr>
              <a:lnSpc>
                <a:spcPct val="80000"/>
              </a:lnSpc>
            </a:pPr>
            <a:r>
              <a:rPr lang="ru-RU" sz="3600" dirty="0" smtClean="0">
                <a:solidFill>
                  <a:srgbClr val="FF0000"/>
                </a:solidFill>
              </a:rPr>
              <a:t>                </a:t>
            </a:r>
            <a:r>
              <a:rPr lang="ru-RU" sz="3200" b="1" dirty="0" smtClean="0">
                <a:solidFill>
                  <a:srgbClr val="FF0000"/>
                </a:solidFill>
              </a:rPr>
              <a:t>программы для создания </a:t>
            </a:r>
          </a:p>
          <a:p>
            <a:pPr>
              <a:lnSpc>
                <a:spcPct val="80000"/>
              </a:lnSpc>
            </a:pPr>
            <a:r>
              <a:rPr lang="ru-RU" sz="3200" b="1" dirty="0" smtClean="0">
                <a:solidFill>
                  <a:srgbClr val="FF0000"/>
                </a:solidFill>
              </a:rPr>
              <a:t>интерактивных обучающих приложений</a:t>
            </a:r>
            <a:endParaRPr lang="ru-RU" sz="3200" b="1" dirty="0">
              <a:solidFill>
                <a:srgbClr val="FF0000"/>
              </a:solidFill>
            </a:endParaRPr>
          </a:p>
        </p:txBody>
      </p:sp>
      <p:pic>
        <p:nvPicPr>
          <p:cNvPr id="3075" name="Picture 3" descr="D:\Скриншоты ScreenCapture\Сохраненное изображение 2013-10-22_22-20-26.793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651868" cy="100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Управляющая кнопка: справка 13">
            <a:hlinkClick r:id="rId15" action="ppaction://hlinksldjump" highlightClick="1"/>
          </p:cNvPr>
          <p:cNvSpPr/>
          <p:nvPr/>
        </p:nvSpPr>
        <p:spPr>
          <a:xfrm>
            <a:off x="7740352" y="267935"/>
            <a:ext cx="1152128" cy="1072834"/>
          </a:xfrm>
          <a:prstGeom prst="actionButtonHelp">
            <a:avLst/>
          </a:prstGeom>
          <a:effectLst>
            <a:glow rad="228600">
              <a:schemeClr val="accent2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2987825" y="6381328"/>
            <a:ext cx="59840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dirty="0" smtClean="0"/>
              <a:t>Презентацию подготовил </a:t>
            </a:r>
            <a:r>
              <a:rPr lang="ru-RU" b="1" dirty="0" smtClean="0">
                <a:hlinkClick r:id="rId16" tooltip="Личный сайт"/>
              </a:rPr>
              <a:t>С.В. Сидоров</a:t>
            </a:r>
            <a:r>
              <a:rPr lang="ru-RU" dirty="0" smtClean="0"/>
              <a:t>, </a:t>
            </a:r>
            <a:r>
              <a:rPr lang="ru-RU" dirty="0" err="1" smtClean="0"/>
              <a:t>к.п.н</a:t>
            </a:r>
            <a:r>
              <a:rPr lang="ru-RU" dirty="0" smtClean="0"/>
              <a:t>., доц.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466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D:\Скриншоты ScreenCapture\Сохраненное изображение 2013-10-29_19-20-27.8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Скриншоты ScreenCapture\Сохраненное изображение 2013-10-29_19-21-55.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Скриншоты ScreenCapture\Сохраненное изображение 2013-10-29_19-24-3.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Скриншоты ScreenCapture\Сохраненное изображение 2013-10-29_19-24-55.8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Скриншоты ScreenCapture\Сохраненное изображение 2013-10-29_19-25-32.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-9893" y="1628800"/>
            <a:ext cx="9144000" cy="4752528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D:\Скриншоты ScreenCapture\Сохраненное изображение 2013-10-29_19-19-52.632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5" y="1766026"/>
            <a:ext cx="5081285" cy="3627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59140"/>
            <a:ext cx="87129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B0F0"/>
                </a:solidFill>
              </a:rPr>
              <a:t>Главная страница </a:t>
            </a:r>
            <a:r>
              <a:rPr lang="en-US" sz="3200" b="1" dirty="0" smtClean="0">
                <a:solidFill>
                  <a:srgbClr val="00B0F0"/>
                </a:solidFill>
              </a:rPr>
              <a:t>Hot Potatoes</a:t>
            </a:r>
            <a:endParaRPr lang="ru-RU" sz="3200" b="1" dirty="0" smtClean="0">
              <a:solidFill>
                <a:srgbClr val="00B0F0"/>
              </a:solidFill>
            </a:endParaRPr>
          </a:p>
          <a:p>
            <a:pPr algn="ctr"/>
            <a:r>
              <a:rPr lang="ru-RU" sz="3200" dirty="0" smtClean="0"/>
              <a:t>Приложения можно выбрать</a:t>
            </a:r>
            <a:r>
              <a:rPr lang="en-US" sz="3200" dirty="0" smtClean="0"/>
              <a:t>, </a:t>
            </a:r>
            <a:r>
              <a:rPr lang="ru-RU" sz="3200" dirty="0" smtClean="0"/>
              <a:t>нажимая «картофелины»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04963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Скриншоты ScreenCapture\Сохраненное изображение 2013-10-29_19-19-52.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Скриншоты ScreenCapture\Сохраненное изображение 2013-10-29_19-20-27.8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Скриншоты ScreenCapture\Сохраненное изображение 2013-10-29_19-21-55.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Скриншоты ScreenCapture\Сохраненное изображение 2013-10-29_19-24-3.8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Скриншоты ScreenCapture\Сохраненное изображение 2013-10-29_19-24-55.83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9893" y="1700808"/>
            <a:ext cx="9144000" cy="4824536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7" descr="D:\Скриншоты ScreenCapture\Сохраненное изображение 2013-10-29_19-25-32.685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0953" y="1772816"/>
            <a:ext cx="4589808" cy="34563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504" y="242776"/>
            <a:ext cx="884774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B0F0"/>
                </a:solidFill>
              </a:rPr>
              <a:t>JMix</a:t>
            </a:r>
            <a:r>
              <a:rPr lang="en-US" sz="3600" dirty="0" smtClean="0"/>
              <a:t> – </a:t>
            </a:r>
            <a:r>
              <a:rPr lang="ru-RU" sz="3600" dirty="0" smtClean="0"/>
              <a:t>Восстановление последовательности</a:t>
            </a:r>
            <a:endParaRPr lang="en-US" sz="3600" dirty="0" smtClean="0"/>
          </a:p>
          <a:p>
            <a:pPr algn="r"/>
            <a:r>
              <a:rPr lang="ru-RU" sz="2800" b="1" dirty="0" smtClean="0">
                <a:hlinkClick r:id="rId9"/>
              </a:rPr>
              <a:t>Пример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407553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Скриншоты ScreenCapture\Сохраненное изображение 2013-10-29_19-19-52.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Скриншоты ScreenCapture\Сохраненное изображение 2013-10-29_19-21-55.6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Скриншоты ScreenCapture\Сохраненное изображение 2013-10-29_19-24-3.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Скриншоты ScreenCapture\Сохраненное изображение 2013-10-29_19-24-55.8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D:\Скриншоты ScreenCapture\Сохраненное изображение 2013-10-29_19-25-32.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9893" y="1628800"/>
            <a:ext cx="9144000" cy="4896544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Picture 3" descr="D:\Скриншоты ScreenCapture\Сохраненное изображение 2013-10-29_19-20-27.830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766026"/>
            <a:ext cx="4597235" cy="34867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07504" y="44624"/>
            <a:ext cx="8879560" cy="17752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3600" b="1" dirty="0" err="1" smtClean="0">
                <a:solidFill>
                  <a:srgbClr val="00B0F0"/>
                </a:solidFill>
              </a:rPr>
              <a:t>JCloze</a:t>
            </a:r>
            <a:r>
              <a:rPr lang="en-US" sz="3600" dirty="0" smtClean="0"/>
              <a:t> – </a:t>
            </a:r>
            <a:r>
              <a:rPr lang="ru-RU" sz="3600" dirty="0" smtClean="0"/>
              <a:t>Заполнение пробелов</a:t>
            </a:r>
          </a:p>
          <a:p>
            <a:pPr>
              <a:lnSpc>
                <a:spcPct val="80000"/>
              </a:lnSpc>
            </a:pPr>
            <a:r>
              <a:rPr lang="ru-RU" sz="2400" dirty="0" smtClean="0"/>
              <a:t>Обучающиеся </a:t>
            </a:r>
            <a:r>
              <a:rPr lang="ru-RU" sz="2400" dirty="0"/>
              <a:t>могут попросить подсказку и увидеть первые буквы пропущенного слова. </a:t>
            </a:r>
            <a:r>
              <a:rPr lang="ru-RU" sz="2400" dirty="0" smtClean="0"/>
              <a:t>Автоматически подсчитываются набранные баллы. </a:t>
            </a:r>
          </a:p>
          <a:p>
            <a:pPr algn="r">
              <a:lnSpc>
                <a:spcPct val="80000"/>
              </a:lnSpc>
            </a:pPr>
            <a:r>
              <a:rPr lang="ru-RU" sz="2800" b="1" dirty="0" smtClean="0">
                <a:hlinkClick r:id="rId9"/>
              </a:rPr>
              <a:t>Пример</a:t>
            </a:r>
            <a:endParaRPr lang="ru-RU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538540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Скриншоты ScreenCapture\Сохраненное изображение 2013-10-29_19-19-52.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Скриншоты ScreenCapture\Сохраненное изображение 2013-10-29_19-20-27.8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D:\Скриншоты ScreenCapture\Сохраненное изображение 2013-10-29_19-21-55.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Скриншоты ScreenCapture\Сохраненное изображение 2013-10-29_19-24-3.8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D:\Скриншоты ScreenCapture\Сохраненное изображение 2013-10-29_19-25-32.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0" y="1628800"/>
            <a:ext cx="9144000" cy="4824535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6" descr="D:\Скриншоты ScreenCapture\Сохраненное изображение 2013-10-29_19-24-55.835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492896"/>
            <a:ext cx="4882282" cy="3682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179513" y="260648"/>
            <a:ext cx="877369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B0F0"/>
                </a:solidFill>
              </a:rPr>
              <a:t>JCross</a:t>
            </a:r>
            <a:r>
              <a:rPr lang="en-US" sz="3600" dirty="0" smtClean="0"/>
              <a:t> – </a:t>
            </a:r>
            <a:r>
              <a:rPr lang="ru-RU" sz="3600" dirty="0" smtClean="0"/>
              <a:t>Кроссворд</a:t>
            </a:r>
          </a:p>
          <a:p>
            <a:pPr algn="r"/>
            <a:r>
              <a:rPr lang="ru-RU" sz="3600" dirty="0"/>
              <a:t> </a:t>
            </a:r>
            <a:r>
              <a:rPr lang="ru-RU" sz="2800" b="1" dirty="0" smtClean="0">
                <a:hlinkClick r:id="rId9"/>
              </a:rPr>
              <a:t>Пример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094257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:\Скриншоты ScreenCapture\Сохраненное изображение 2013-10-29_19-19-52.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D:\Скриншоты ScreenCapture\Сохраненное изображение 2013-10-29_19-20-27.8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D:\Скриншоты ScreenCapture\Сохраненное изображение 2013-10-29_19-21-55.6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029" y="4051832"/>
            <a:ext cx="2791222" cy="21205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D:\Скриншоты ScreenCapture\Сохраненное изображение 2013-10-29_19-24-55.8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D:\Скриншоты ScreenCapture\Сохраненное изображение 2013-10-29_19-25-32.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-9893" y="1556792"/>
            <a:ext cx="9144000" cy="4896544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Picture 5" descr="D:\Скриншоты ScreenCapture\Сохраненное изображение 2013-10-29_19-24-3.810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278" y="2438496"/>
            <a:ext cx="4950993" cy="37404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00904" y="44624"/>
            <a:ext cx="8811477" cy="176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n-US" sz="3600" b="1" dirty="0" err="1" smtClean="0">
                <a:solidFill>
                  <a:srgbClr val="00B0F0"/>
                </a:solidFill>
              </a:rPr>
              <a:t>JQuiz</a:t>
            </a:r>
            <a:r>
              <a:rPr lang="en-US" sz="3600" dirty="0" smtClean="0"/>
              <a:t> – </a:t>
            </a:r>
            <a:r>
              <a:rPr lang="ru-RU" sz="3600" dirty="0" smtClean="0"/>
              <a:t>Викторина</a:t>
            </a:r>
            <a:r>
              <a:rPr lang="en-US" sz="3600" dirty="0" smtClean="0"/>
              <a:t> </a:t>
            </a:r>
            <a:endParaRPr lang="ru-RU" sz="3600" dirty="0" smtClean="0"/>
          </a:p>
          <a:p>
            <a:pPr>
              <a:lnSpc>
                <a:spcPct val="80000"/>
              </a:lnSpc>
            </a:pPr>
            <a:r>
              <a:rPr lang="ru-RU" sz="2400" dirty="0" smtClean="0"/>
              <a:t>Вопросы </a:t>
            </a:r>
            <a:r>
              <a:rPr lang="ru-RU" sz="2400" dirty="0"/>
              <a:t>с множественным выбором ответа (4 типа заданий). </a:t>
            </a:r>
            <a:r>
              <a:rPr lang="ru-RU" sz="2400" dirty="0" smtClean="0"/>
              <a:t>Преподаватель может включить </a:t>
            </a:r>
            <a:r>
              <a:rPr lang="ru-RU" sz="2400" dirty="0"/>
              <a:t>в упражнение комментарии ко всем вариантам ответов</a:t>
            </a:r>
            <a:r>
              <a:rPr lang="ru-RU" sz="2400" dirty="0" smtClean="0"/>
              <a:t>.</a:t>
            </a:r>
          </a:p>
          <a:p>
            <a:pPr algn="r">
              <a:lnSpc>
                <a:spcPct val="80000"/>
              </a:lnSpc>
            </a:pPr>
            <a:r>
              <a:rPr lang="ru-RU" sz="2800" b="1" dirty="0" smtClean="0">
                <a:hlinkClick r:id="rId9"/>
              </a:rPr>
              <a:t>Пример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027397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Скриншоты ScreenCapture\Сохраненное изображение 2013-10-29_19-19-52.6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797" y="1766026"/>
            <a:ext cx="2777028" cy="21243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D:\Скриншоты ScreenCapture\Сохраненное изображение 2013-10-29_19-20-27.8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989" y="1766026"/>
            <a:ext cx="2791222" cy="2117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D:\Скриншоты ScreenCapture\Сохраненное изображение 2013-10-29_19-24-3.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11701" y="4057291"/>
            <a:ext cx="2808312" cy="21216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D:\Скриншоты ScreenCapture\Сохраненное изображение 2013-10-29_19-24-55.83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4057291"/>
            <a:ext cx="2808312" cy="21183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7" descr="D:\Скриншоты ScreenCapture\Сохраненное изображение 2013-10-29_19-25-32.68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8162" y="1772816"/>
            <a:ext cx="2811958" cy="21175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-9893" y="1609019"/>
            <a:ext cx="9144000" cy="4896544"/>
          </a:xfrm>
          <a:prstGeom prst="rect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Picture 4" descr="D:\Скриншоты ScreenCapture\Сохраненное изображение 2013-10-29_19-21-55.65.jp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568828"/>
            <a:ext cx="4743291" cy="3603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10798" y="166039"/>
            <a:ext cx="874241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 smtClean="0">
                <a:solidFill>
                  <a:srgbClr val="00B0F0"/>
                </a:solidFill>
              </a:rPr>
              <a:t>JMatch</a:t>
            </a:r>
            <a:r>
              <a:rPr lang="en-US" sz="3600" dirty="0" smtClean="0"/>
              <a:t> –  </a:t>
            </a:r>
            <a:r>
              <a:rPr lang="ru-RU" sz="3600" dirty="0" smtClean="0"/>
              <a:t>Установление соответствий</a:t>
            </a:r>
          </a:p>
          <a:p>
            <a:r>
              <a:rPr lang="ru-RU" sz="2400" dirty="0" smtClean="0"/>
              <a:t>3 типа заданий</a:t>
            </a:r>
          </a:p>
          <a:p>
            <a:pPr algn="r"/>
            <a:r>
              <a:rPr lang="ru-RU" sz="2800" b="1" dirty="0" smtClean="0">
                <a:hlinkClick r:id="rId9"/>
              </a:rPr>
              <a:t>Пример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124207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247154"/>
            <a:ext cx="9144000" cy="31602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ru-RU" sz="2800" b="1" dirty="0" smtClean="0">
                <a:solidFill>
                  <a:srgbClr val="00B0F0"/>
                </a:solidFill>
              </a:rPr>
              <a:t>Обучающие приложения, создаваемые </a:t>
            </a:r>
            <a:r>
              <a:rPr lang="en-US" sz="2800" b="1" dirty="0" smtClean="0">
                <a:solidFill>
                  <a:srgbClr val="FF0000"/>
                </a:solidFill>
              </a:rPr>
              <a:t>Hot Potatoes</a:t>
            </a:r>
            <a:r>
              <a:rPr lang="ru-RU" sz="2800" b="1" dirty="0" smtClean="0">
                <a:solidFill>
                  <a:srgbClr val="00B0F0"/>
                </a:solidFill>
              </a:rPr>
              <a:t>:</a:t>
            </a:r>
          </a:p>
          <a:p>
            <a:pPr marL="720000">
              <a:lnSpc>
                <a:spcPct val="120000"/>
              </a:lnSpc>
            </a:pPr>
            <a:r>
              <a:rPr lang="ru-RU" sz="2800" dirty="0" smtClean="0"/>
              <a:t>- задания  на выбор одного или нескольких ответов; </a:t>
            </a:r>
          </a:p>
          <a:p>
            <a:pPr marL="720000">
              <a:lnSpc>
                <a:spcPct val="120000"/>
              </a:lnSpc>
            </a:pPr>
            <a:r>
              <a:rPr lang="ru-RU" sz="2800" dirty="0" smtClean="0"/>
              <a:t>- задания на восстановление последовательности; </a:t>
            </a:r>
          </a:p>
          <a:p>
            <a:pPr marL="720000">
              <a:lnSpc>
                <a:spcPct val="120000"/>
              </a:lnSpc>
            </a:pPr>
            <a:r>
              <a:rPr lang="ru-RU" sz="2800" dirty="0" smtClean="0"/>
              <a:t>- задания на установление соответствий;</a:t>
            </a:r>
          </a:p>
          <a:p>
            <a:pPr marL="720000">
              <a:lnSpc>
                <a:spcPct val="120000"/>
              </a:lnSpc>
            </a:pPr>
            <a:r>
              <a:rPr lang="ru-RU" sz="2800" dirty="0" smtClean="0"/>
              <a:t>- задания на заполнение пропусков; </a:t>
            </a:r>
          </a:p>
          <a:p>
            <a:pPr marL="720000">
              <a:lnSpc>
                <a:spcPct val="120000"/>
              </a:lnSpc>
            </a:pPr>
            <a:r>
              <a:rPr lang="ru-RU" sz="2800" dirty="0" smtClean="0"/>
              <a:t>- кроссворды.</a:t>
            </a:r>
            <a:endParaRPr lang="ru-RU" sz="28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3501008"/>
            <a:ext cx="9144000" cy="1643527"/>
          </a:xfrm>
          <a:prstGeom prst="rect">
            <a:avLst/>
          </a:prstGeom>
          <a:solidFill>
            <a:srgbClr val="FFFF00">
              <a:alpha val="50196"/>
            </a:srgbClr>
          </a:solidFill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ru-RU" sz="2800" b="1" dirty="0" smtClean="0">
                <a:solidFill>
                  <a:srgbClr val="00B0F0"/>
                </a:solidFill>
              </a:rPr>
              <a:t>Мультимедийные возможности: </a:t>
            </a:r>
          </a:p>
          <a:p>
            <a:pPr algn="r">
              <a:lnSpc>
                <a:spcPct val="120000"/>
              </a:lnSpc>
            </a:pPr>
            <a:r>
              <a:rPr lang="ru-RU" sz="2800" dirty="0" smtClean="0"/>
              <a:t>вставка иллюстраций, аудио- и видеоклипов, </a:t>
            </a:r>
          </a:p>
          <a:p>
            <a:pPr algn="r">
              <a:lnSpc>
                <a:spcPct val="120000"/>
              </a:lnSpc>
            </a:pPr>
            <a:r>
              <a:rPr lang="ru-RU" sz="2800" dirty="0" smtClean="0"/>
              <a:t>таблиц, веб-страниц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537321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Окончательные варианты приложений сохраняются в формате </a:t>
            </a:r>
            <a:r>
              <a:rPr lang="en-US" sz="2400" b="1" i="1" dirty="0" smtClean="0"/>
              <a:t>html</a:t>
            </a:r>
            <a:r>
              <a:rPr lang="en-US" sz="2400" dirty="0" smtClean="0"/>
              <a:t> (</a:t>
            </a:r>
            <a:r>
              <a:rPr lang="ru-RU" sz="2400" dirty="0" smtClean="0"/>
              <a:t>формат веб-страницы), открываются любым браузером. Их можно размещать в сети Интернет или использовать в режиме </a:t>
            </a:r>
            <a:r>
              <a:rPr lang="ru-RU" sz="2400" dirty="0" err="1" smtClean="0"/>
              <a:t>оффлайн</a:t>
            </a:r>
            <a:r>
              <a:rPr lang="ru-RU" sz="2400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03875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Управляющая кнопка: настраиваемая 10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31791"/>
            <a:ext cx="9143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Hot Potatoes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r>
              <a:rPr lang="ru-RU" sz="2800" dirty="0" smtClean="0">
                <a:solidFill>
                  <a:srgbClr val="FF0000"/>
                </a:solidFill>
              </a:rPr>
              <a:t>распространяется бесплатно: </a:t>
            </a:r>
          </a:p>
          <a:p>
            <a:pPr algn="r"/>
            <a:r>
              <a:rPr lang="en-US" sz="2800" b="1" dirty="0" smtClean="0">
                <a:solidFill>
                  <a:srgbClr val="FF0000"/>
                </a:solidFill>
                <a:hlinkClick r:id="rId2"/>
              </a:rPr>
              <a:t>http://hotpot.uvic.ca/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  <a:endParaRPr lang="ru-RU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1" y="5805264"/>
            <a:ext cx="91439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</a:rPr>
              <a:t>Уроки по работе с </a:t>
            </a:r>
            <a:r>
              <a:rPr lang="en-US" sz="2800" b="1" dirty="0" smtClean="0">
                <a:solidFill>
                  <a:srgbClr val="FF0000"/>
                </a:solidFill>
              </a:rPr>
              <a:t>Hot Potatoes</a:t>
            </a:r>
            <a:r>
              <a:rPr lang="ru-RU" sz="2800" dirty="0" smtClean="0">
                <a:solidFill>
                  <a:srgbClr val="FF0000"/>
                </a:solidFill>
              </a:rPr>
              <a:t>:</a:t>
            </a:r>
            <a:r>
              <a:rPr lang="ru-RU" sz="2800" b="1" dirty="0" smtClean="0">
                <a:solidFill>
                  <a:srgbClr val="FF0000"/>
                </a:solidFill>
              </a:rPr>
              <a:t> </a:t>
            </a:r>
          </a:p>
          <a:p>
            <a:pPr algn="r"/>
            <a:r>
              <a:rPr lang="en-US" sz="2800" b="1" dirty="0" smtClean="0">
                <a:hlinkClick r:id="rId3"/>
              </a:rPr>
              <a:t>http://hotpot-anna.narod.ru/lessons.html</a:t>
            </a:r>
            <a:r>
              <a:rPr lang="ru-RU" sz="2800" b="1" dirty="0" smtClean="0"/>
              <a:t> </a:t>
            </a:r>
            <a:endParaRPr lang="ru-RU" sz="2800" b="1" dirty="0"/>
          </a:p>
        </p:txBody>
      </p:sp>
      <p:pic>
        <p:nvPicPr>
          <p:cNvPr id="4098" name="Picture 2" descr="D:\Скриншоты ScreenCapture\Сохраненное изображение 2013-10-29_21-37-48.7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6044" y="994076"/>
            <a:ext cx="9416087" cy="4811188"/>
          </a:xfrm>
          <a:prstGeom prst="rect">
            <a:avLst/>
          </a:prstGeom>
          <a:noFill/>
          <a:ln w="1905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олилиния 4"/>
          <p:cNvSpPr/>
          <p:nvPr/>
        </p:nvSpPr>
        <p:spPr>
          <a:xfrm>
            <a:off x="467544" y="5301208"/>
            <a:ext cx="181751" cy="128659"/>
          </a:xfrm>
          <a:custGeom>
            <a:avLst/>
            <a:gdLst>
              <a:gd name="connsiteX0" fmla="*/ 0 w 174428"/>
              <a:gd name="connsiteY0" fmla="*/ 19397 h 141974"/>
              <a:gd name="connsiteX1" fmla="*/ 94268 w 174428"/>
              <a:gd name="connsiteY1" fmla="*/ 141945 h 141974"/>
              <a:gd name="connsiteX2" fmla="*/ 169683 w 174428"/>
              <a:gd name="connsiteY2" fmla="*/ 9970 h 141974"/>
              <a:gd name="connsiteX3" fmla="*/ 160256 w 174428"/>
              <a:gd name="connsiteY3" fmla="*/ 19397 h 141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428" h="141974">
                <a:moveTo>
                  <a:pt x="0" y="19397"/>
                </a:moveTo>
                <a:cubicBezTo>
                  <a:pt x="32994" y="81456"/>
                  <a:pt x="65988" y="143516"/>
                  <a:pt x="94268" y="141945"/>
                </a:cubicBezTo>
                <a:cubicBezTo>
                  <a:pt x="122548" y="140374"/>
                  <a:pt x="158685" y="30395"/>
                  <a:pt x="169683" y="9970"/>
                </a:cubicBezTo>
                <a:cubicBezTo>
                  <a:pt x="180681" y="-10455"/>
                  <a:pt x="170468" y="4471"/>
                  <a:pt x="160256" y="19397"/>
                </a:cubicBezTo>
              </a:path>
            </a:pathLst>
          </a:cu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1" y="4836382"/>
            <a:ext cx="755575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Управляющая кнопка: настраиваемая 5">
            <a:hlinkClick r:id="" action="ppaction://hlinkshowjump?jump=firstslide" highlightClick="1"/>
          </p:cNvPr>
          <p:cNvSpPr/>
          <p:nvPr/>
        </p:nvSpPr>
        <p:spPr>
          <a:xfrm>
            <a:off x="1259632" y="6453336"/>
            <a:ext cx="1331640" cy="404664"/>
          </a:xfrm>
          <a:prstGeom prst="actionButtonBlank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начало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85455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195</Words>
  <Application>Microsoft Office PowerPoint</Application>
  <PresentationFormat>Экран (4:3)</PresentationFormat>
  <Paragraphs>34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Сергей</dc:creator>
  <cp:lastModifiedBy>Сергей</cp:lastModifiedBy>
  <cp:revision>20</cp:revision>
  <dcterms:created xsi:type="dcterms:W3CDTF">2013-10-29T13:16:31Z</dcterms:created>
  <dcterms:modified xsi:type="dcterms:W3CDTF">2013-10-29T18:17:27Z</dcterms:modified>
</cp:coreProperties>
</file>