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8" r:id="rId3"/>
    <p:sldId id="257" r:id="rId4"/>
    <p:sldId id="258" r:id="rId5"/>
    <p:sldId id="291" r:id="rId6"/>
    <p:sldId id="259" r:id="rId7"/>
    <p:sldId id="292" r:id="rId8"/>
    <p:sldId id="260" r:id="rId9"/>
    <p:sldId id="305" r:id="rId10"/>
    <p:sldId id="304" r:id="rId11"/>
    <p:sldId id="293" r:id="rId12"/>
    <p:sldId id="261" r:id="rId13"/>
    <p:sldId id="262" r:id="rId14"/>
    <p:sldId id="303" r:id="rId15"/>
    <p:sldId id="263" r:id="rId16"/>
    <p:sldId id="294" r:id="rId17"/>
    <p:sldId id="286" r:id="rId18"/>
    <p:sldId id="295" r:id="rId19"/>
    <p:sldId id="296" r:id="rId20"/>
    <p:sldId id="297" r:id="rId21"/>
    <p:sldId id="302" r:id="rId22"/>
    <p:sldId id="264" r:id="rId23"/>
    <p:sldId id="268" r:id="rId24"/>
    <p:sldId id="272" r:id="rId25"/>
    <p:sldId id="276" r:id="rId26"/>
    <p:sldId id="280" r:id="rId27"/>
    <p:sldId id="289" r:id="rId28"/>
    <p:sldId id="290" r:id="rId29"/>
    <p:sldId id="299" r:id="rId30"/>
    <p:sldId id="300" r:id="rId31"/>
    <p:sldId id="306" r:id="rId32"/>
    <p:sldId id="301" r:id="rId33"/>
    <p:sldId id="307" r:id="rId34"/>
    <p:sldId id="308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660066"/>
    <a:srgbClr val="00CC00"/>
    <a:srgbClr val="FF0000"/>
    <a:srgbClr val="6600CC"/>
    <a:srgbClr val="0000CC"/>
    <a:srgbClr val="9966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13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3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33223-D292-4CAE-98A3-1DD717BF270E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6AB5D-7240-4E0E-965D-9816F397F9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110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06749-18A6-4E2A-8FC4-6B918485CF92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AB289-ACD9-4274-8E34-2FD05425D9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711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F237E-EBE3-445C-A3FF-7B1BA1441F87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8FC63-0C71-4123-A1AD-9BDE4682BE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133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9F6AE-A1C8-4EBB-B9C4-929237AA662F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83BCF-1212-4A58-80DF-1BB515473E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041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0B262-7182-4EC0-BAE0-5E4301C564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21104-80B5-443E-8B8B-B42D186D6245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34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86F88-7E4F-4350-958A-1994D23AD339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78E93-BCA4-4656-8AD6-1F31F9BE79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24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5BC4C-4EB7-4333-A26C-18E662BDDB5E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3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F9319-2AC5-4D17-92A6-3FDF367F8D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779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E343E-C5A2-45F3-ABB8-1227321AD903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EC1BC-CF29-44E7-AC6B-A91A53F2EC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91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E0DD0-DB62-45AA-A18E-831C49530878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62AEC-34E1-4C10-942D-A2E10077D8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770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58946-5719-458F-BCB6-280069033EB6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D448F-46A5-404A-AEED-5E296A00FC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949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707CB-2C7B-414E-BC00-8B5773975D11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054F6-D6EF-4789-8B2B-FF80AA0B45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958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64ECAC16-F579-4337-84AE-F3123E34EB3D}" type="datetimeFigureOut">
              <a:rPr lang="en-US"/>
              <a:pPr>
                <a:defRPr/>
              </a:pPr>
              <a:t>10/25/2013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CCF07D1-9EEE-4229-AF0D-FD8944B3D2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8" r:id="rId1"/>
    <p:sldLayoutId id="2147483790" r:id="rId2"/>
    <p:sldLayoutId id="2147483799" r:id="rId3"/>
    <p:sldLayoutId id="2147483791" r:id="rId4"/>
    <p:sldLayoutId id="2147483800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5.xml"/><Relationship Id="rId5" Type="http://schemas.openxmlformats.org/officeDocument/2006/relationships/image" Target="../media/image12.gif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n w="3200">
                  <a:solidFill>
                    <a:schemeClr val="tx2">
                      <a:lumMod val="90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Конституция России: связь времен</a:t>
            </a:r>
            <a:endParaRPr lang="ru-RU" dirty="0">
              <a:ln w="3200">
                <a:solidFill>
                  <a:schemeClr val="tx2">
                    <a:lumMod val="90000"/>
                    <a:alpha val="25000"/>
                  </a:schemeClr>
                </a:solidFill>
                <a:prstDash val="solid"/>
                <a:round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5157192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Автор: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М.Ш.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Абсалямова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студентка 4 курса факультета истории и права ШГПИ</a:t>
            </a:r>
          </a:p>
          <a:p>
            <a:pPr algn="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Методист:     :                    ,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к.п.н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доц.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>
            <a:hlinkClick r:id="rId2" tooltip="Личный сайт"/>
          </p:cNvPr>
          <p:cNvSpPr/>
          <p:nvPr/>
        </p:nvSpPr>
        <p:spPr>
          <a:xfrm>
            <a:off x="5436096" y="5988189"/>
            <a:ext cx="1731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С.В. Сидоров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1760" y="3861048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Урок-исследование</a:t>
            </a:r>
            <a:endParaRPr lang="ru-RU" sz="28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2928934"/>
            <a:ext cx="444147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14348" y="3926806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4348" y="4855500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14348" y="5427004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14348" y="5946766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14348" y="3460717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32163" y="1600200"/>
            <a:ext cx="5486400" cy="45720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i="1" dirty="0" smtClean="0"/>
              <a:t> </a:t>
            </a:r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…Все это были разговоры,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не входила глубоко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сердца мятежные наука,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Все это была только скука,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Безделье молодых умов,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Забавы взрослых шалунов. </a:t>
            </a:r>
            <a:endParaRPr lang="ru-RU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 descr="http://pushkin-sport.ru/wp-content/uploads/2012/03/Pushkin.jpg"/>
          <p:cNvPicPr>
            <a:picLocks noChangeAspect="1" noChangeArrowheads="1"/>
          </p:cNvPicPr>
          <p:nvPr/>
        </p:nvPicPr>
        <p:blipFill>
          <a:blip r:embed="rId2"/>
          <a:srcRect l="9018" r="5306" b="9969"/>
          <a:stretch>
            <a:fillRect/>
          </a:stretch>
        </p:blipFill>
        <p:spPr bwMode="auto">
          <a:xfrm>
            <a:off x="360218" y="1676400"/>
            <a:ext cx="2895600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962400" y="5257800"/>
            <a:ext cx="50593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(А.С. Пушкин. «Евгений Онегин»)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C000"/>
                </a:solidFill>
              </a:rPr>
              <a:t>Выявление противоречия 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rusliberal.ru/images/kluchevs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2209800"/>
            <a:ext cx="3276600" cy="42472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33400" y="381000"/>
            <a:ext cx="8153400" cy="60960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«Большею частью то были добрые и образованные молодые люди, которые желали быть полезными отечеству, проникнуты были самыми чистыми побуждениями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и глубоко возмущались при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встрече с каждой, даже с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самой привычной,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несправедливостью,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на которую равнодушно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смотрели их отцы»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В.О.Ключевский.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444147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14348" y="3921016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4348" y="4849710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14348" y="5421214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14348" y="5955476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6" name="Полилиния 5"/>
          <p:cNvSpPr/>
          <p:nvPr/>
        </p:nvSpPr>
        <p:spPr>
          <a:xfrm>
            <a:off x="487363" y="1130300"/>
            <a:ext cx="242887" cy="223838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82388" y="346720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17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14800"/>
          </a:xfrm>
          <a:ln>
            <a:miter lim="800000"/>
            <a:headEnd/>
            <a:tailEnd/>
          </a:ln>
          <a:extLst/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  </a:t>
            </a:r>
            <a:r>
              <a:rPr lang="ru-RU" sz="4400" b="1" dirty="0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</a:rPr>
              <a:t>Конституция декабристов – авантюра или конструктивный законодательный проект?</a:t>
            </a:r>
            <a:endParaRPr lang="ru-RU" b="1" dirty="0">
              <a:ln w="50800"/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C000"/>
                </a:solidFill>
              </a:rPr>
              <a:t>Постановка проблемы 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4441472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77854" y="3926806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77854" y="4855500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77854" y="5427004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82388" y="5877272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71488" y="1638300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олилиния 16"/>
          <p:cNvSpPr/>
          <p:nvPr/>
        </p:nvSpPr>
        <p:spPr>
          <a:xfrm>
            <a:off x="479425" y="1130300"/>
            <a:ext cx="242888" cy="223838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82388" y="346720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19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>
            <a:miter lim="800000"/>
            <a:headEnd/>
            <a:tailEnd/>
          </a:ln>
          <a:extLst/>
        </p:spPr>
        <p:txBody>
          <a:bodyPr>
            <a:normAutofit fontScale="925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1.  </a:t>
            </a:r>
            <a:r>
              <a:rPr lang="ru-RU" sz="36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12</a:t>
            </a:r>
            <a:r>
              <a:rPr lang="ru-RU" sz="32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 декабря </a:t>
            </a:r>
            <a:r>
              <a:rPr lang="ru-RU" sz="36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2013</a:t>
            </a:r>
            <a:r>
              <a:rPr lang="ru-RU" sz="32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 года Конституции РФ исполняется 20 лет, это повод для ее анализа, условий появления, эффективности действия и будущего.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3200" b="1" dirty="0" smtClean="0">
              <a:ln w="50800"/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2.  </a:t>
            </a:r>
            <a:r>
              <a:rPr lang="ru-RU" sz="36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14</a:t>
            </a:r>
            <a:r>
              <a:rPr lang="ru-RU" sz="32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 декабря </a:t>
            </a:r>
            <a:r>
              <a:rPr lang="ru-RU" sz="36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1825</a:t>
            </a:r>
            <a:r>
              <a:rPr lang="ru-RU" sz="3200" b="1" dirty="0" smtClean="0">
                <a:ln w="50800"/>
                <a:solidFill>
                  <a:schemeClr val="accent6">
                    <a:lumMod val="40000"/>
                    <a:lumOff val="60000"/>
                  </a:schemeClr>
                </a:solidFill>
              </a:rPr>
              <a:t> года существовала реальная возможность принятия первой конституции в России, действующей на всей территории государства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C000"/>
                </a:solidFill>
              </a:rPr>
              <a:t>Обоснование актуальности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444147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90862" y="3926806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0862" y="4855500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90862" y="5427004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62300" y="5998508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79425" y="214947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олилиния 16"/>
          <p:cNvSpPr/>
          <p:nvPr/>
        </p:nvSpPr>
        <p:spPr>
          <a:xfrm>
            <a:off x="454025" y="16383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Полилиния 17"/>
          <p:cNvSpPr/>
          <p:nvPr/>
        </p:nvSpPr>
        <p:spPr>
          <a:xfrm>
            <a:off x="454025" y="117157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82388" y="346720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20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16013" y="2708275"/>
            <a:ext cx="7467600" cy="28194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Конституция России </a:t>
            </a:r>
          </a:p>
          <a:p>
            <a:pPr marL="0" indent="0">
              <a:spcBef>
                <a:spcPts val="0"/>
              </a:spcBef>
              <a:buFont typeface="Wingdings 2" pitchFamily="18" charset="2"/>
              <a:buNone/>
              <a:defRPr/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законодательных проектах декабристов и современном действующем акте.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8579296" cy="189587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mtClean="0">
                <a:solidFill>
                  <a:srgbClr val="FFC000"/>
                </a:solidFill>
              </a:rPr>
              <a:t>Наличие проблемы и её актуальность обусловили выбор </a:t>
            </a:r>
            <a:br>
              <a:rPr lang="ru-RU" smtClean="0">
                <a:solidFill>
                  <a:srgbClr val="FFC000"/>
                </a:solidFill>
              </a:rPr>
            </a:br>
            <a:r>
              <a:rPr lang="ru-RU" b="1" smtClean="0">
                <a:solidFill>
                  <a:srgbClr val="FFC000"/>
                </a:solidFill>
              </a:rPr>
              <a:t>темы исследования</a:t>
            </a:r>
            <a:r>
              <a:rPr lang="ru-RU" smtClean="0">
                <a:solidFill>
                  <a:srgbClr val="FFC000"/>
                </a:solidFill>
              </a:rPr>
              <a:t>: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21827" y="2974073"/>
            <a:ext cx="444147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90862" y="3926806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0862" y="4855500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90862" y="5427004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62300" y="5998508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79425" y="214947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олилиния 16"/>
          <p:cNvSpPr/>
          <p:nvPr/>
        </p:nvSpPr>
        <p:spPr>
          <a:xfrm>
            <a:off x="454025" y="16383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Полилиния 17"/>
          <p:cNvSpPr/>
          <p:nvPr/>
        </p:nvSpPr>
        <p:spPr>
          <a:xfrm>
            <a:off x="454025" y="117157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82388" y="346720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20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14348" y="2013247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  <p:sp>
        <p:nvSpPr>
          <p:cNvPr id="25" name="Полилиния 24"/>
          <p:cNvSpPr/>
          <p:nvPr/>
        </p:nvSpPr>
        <p:spPr>
          <a:xfrm>
            <a:off x="498475" y="2703513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981200"/>
            <a:ext cx="8305800" cy="4114800"/>
          </a:xfrm>
          <a:ln>
            <a:miter lim="800000"/>
            <a:headEnd/>
            <a:tailEnd/>
          </a:ln>
          <a:extLst/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  </a:t>
            </a:r>
            <a:r>
              <a:rPr lang="ru-RU" sz="4000" b="1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</a:rPr>
              <a:t>Оценить вклад декабристских идеологов в конституционное право России</a:t>
            </a:r>
            <a:endParaRPr lang="ru-RU" sz="4000" b="1" dirty="0">
              <a:ln w="50800"/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C000"/>
                </a:solidFill>
              </a:rPr>
              <a:t>Цель 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953000"/>
          </a:xfrm>
          <a:ln>
            <a:miter lim="800000"/>
            <a:headEnd/>
            <a:tailEnd/>
          </a:ln>
          <a:extLst/>
        </p:spPr>
        <p:txBody>
          <a:bodyPr>
            <a:normAutofit fontScale="92500" lnSpcReduction="1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</a:rPr>
              <a:t>  1. </a:t>
            </a:r>
            <a:r>
              <a:rPr lang="ru-RU" sz="3200" b="1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</a:rPr>
              <a:t>Проанализировать конституционные проекты декабристов и Конституцию РФ.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3200" b="1" dirty="0" smtClean="0">
              <a:ln w="50800"/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b="1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</a:rPr>
              <a:t>  2.Смоделировать возможные варианты развития событий в случае победы декабристского восстания.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3200" b="1" dirty="0" smtClean="0">
              <a:ln w="50800"/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200" b="1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</a:rPr>
              <a:t>  3. Сравнить проекты декабристов и статьи современной Конституции РФ.</a:t>
            </a:r>
            <a:endParaRPr lang="ru-RU" sz="3200" b="1" dirty="0">
              <a:ln w="50800"/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C000"/>
                </a:solidFill>
              </a:rPr>
              <a:t>Задачи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444147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97929" y="3874619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7929" y="4803313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97929" y="5374817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69367" y="5946321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69900" y="26670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олилиния 16"/>
          <p:cNvSpPr/>
          <p:nvPr/>
        </p:nvSpPr>
        <p:spPr>
          <a:xfrm>
            <a:off x="473075" y="214947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Полилиния 17"/>
          <p:cNvSpPr/>
          <p:nvPr/>
        </p:nvSpPr>
        <p:spPr>
          <a:xfrm>
            <a:off x="481013" y="1638300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олилиния 18"/>
          <p:cNvSpPr/>
          <p:nvPr/>
        </p:nvSpPr>
        <p:spPr>
          <a:xfrm>
            <a:off x="473075" y="1130300"/>
            <a:ext cx="242888" cy="223838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82388" y="346720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21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  <p:sp>
        <p:nvSpPr>
          <p:cNvPr id="26" name="Полилиния 25"/>
          <p:cNvSpPr/>
          <p:nvPr/>
        </p:nvSpPr>
        <p:spPr>
          <a:xfrm>
            <a:off x="482600" y="3046413"/>
            <a:ext cx="244475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  <a:ln>
            <a:miter lim="800000"/>
            <a:headEnd/>
            <a:tailEnd/>
          </a:ln>
          <a:extLst/>
        </p:spPr>
        <p:txBody>
          <a:bodyPr>
            <a:normAutofit fontScale="92500" lnSpcReduction="1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3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1. Изучение исторических источников, нормативных правовых актов.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3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2. Сравнительный анализ.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3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3. Метод прогнозирования  и моделирования.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C000"/>
                </a:solidFill>
              </a:rPr>
              <a:t>Методы исследования: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7482561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задач, выбор методов</a:t>
            </a:r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63516" y="3932941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63516" y="4861635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63516" y="5433139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34954" y="6004643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73075" y="3154363"/>
            <a:ext cx="242888" cy="223837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олилиния 16"/>
          <p:cNvSpPr/>
          <p:nvPr/>
        </p:nvSpPr>
        <p:spPr>
          <a:xfrm>
            <a:off x="463550" y="214947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Полилиния 17"/>
          <p:cNvSpPr/>
          <p:nvPr/>
        </p:nvSpPr>
        <p:spPr>
          <a:xfrm>
            <a:off x="473075" y="16383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олилиния 18"/>
          <p:cNvSpPr/>
          <p:nvPr/>
        </p:nvSpPr>
        <p:spPr>
          <a:xfrm>
            <a:off x="473075" y="1166813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82388" y="346720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21" name="Полилиния 20"/>
          <p:cNvSpPr/>
          <p:nvPr/>
        </p:nvSpPr>
        <p:spPr>
          <a:xfrm>
            <a:off x="463550" y="26670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2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  <p:sp>
        <p:nvSpPr>
          <p:cNvPr id="27" name="Полилиния 26"/>
          <p:cNvSpPr/>
          <p:nvPr/>
        </p:nvSpPr>
        <p:spPr>
          <a:xfrm>
            <a:off x="460375" y="361632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 eaLnBrk="1" fontAlgn="auto" hangingPunct="1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Обоснование проблемы, постановка цели, задач, выбор методов и разработка плана исследования. </a:t>
            </a:r>
          </a:p>
          <a:p>
            <a:pPr marL="514350" indent="-514350" eaLnBrk="1" fontAlgn="auto" hangingPunct="1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Изучение содержания исторических и нормативно-правовых документов. Построение и изучение моделей исторического развития.</a:t>
            </a:r>
          </a:p>
          <a:p>
            <a:pPr marL="514350" indent="-514350" eaLnBrk="1" fontAlgn="auto" hangingPunct="1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 полученных результатов, формулирование выводов.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Этапы исследования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444147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7386" y="3926806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7386" y="4855500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87386" y="5427004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58824" y="5998508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73075" y="26416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олилиния 16"/>
          <p:cNvSpPr/>
          <p:nvPr/>
        </p:nvSpPr>
        <p:spPr>
          <a:xfrm>
            <a:off x="463550" y="2081213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Полилиния 17"/>
          <p:cNvSpPr/>
          <p:nvPr/>
        </p:nvSpPr>
        <p:spPr>
          <a:xfrm>
            <a:off x="473075" y="16383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олилиния 18"/>
          <p:cNvSpPr/>
          <p:nvPr/>
        </p:nvSpPr>
        <p:spPr>
          <a:xfrm>
            <a:off x="450850" y="1130300"/>
            <a:ext cx="242888" cy="223838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Полилиния 19"/>
          <p:cNvSpPr/>
          <p:nvPr/>
        </p:nvSpPr>
        <p:spPr>
          <a:xfrm>
            <a:off x="468313" y="3616325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682388" y="346720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22" name="Полилиния 21"/>
          <p:cNvSpPr/>
          <p:nvPr/>
        </p:nvSpPr>
        <p:spPr>
          <a:xfrm>
            <a:off x="471488" y="3041650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3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  <p:sp>
        <p:nvSpPr>
          <p:cNvPr id="28" name="Полилиния 27"/>
          <p:cNvSpPr/>
          <p:nvPr/>
        </p:nvSpPr>
        <p:spPr>
          <a:xfrm>
            <a:off x="463550" y="40767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C:\Users\USER\Desktop\Новая папка (3)\IMG_25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 descr="C:\Users\USER\Desktop\Новая папка (3)\IMG_25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431" y="1600671"/>
            <a:ext cx="3500438" cy="2625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C:\Users\USER\Desktop\Новая папка (3)\IMG_25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3356992"/>
            <a:ext cx="4224337" cy="3168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192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400" dirty="0" smtClean="0">
                <a:solidFill>
                  <a:srgbClr val="FFC000"/>
                </a:solidFill>
              </a:rPr>
              <a:t>Проведение исследовательской работы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192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400" dirty="0" smtClean="0">
                <a:solidFill>
                  <a:srgbClr val="FFC000"/>
                </a:solidFill>
              </a:rPr>
              <a:t>Проведение исследовательской работы</a:t>
            </a:r>
            <a:endParaRPr lang="ru-RU" dirty="0"/>
          </a:p>
        </p:txBody>
      </p:sp>
      <p:pic>
        <p:nvPicPr>
          <p:cNvPr id="24581" name="Picture 5" descr="C:\Users\USER\Desktop\Новая папка (3)\IMG_25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95" y="1484784"/>
            <a:ext cx="4828469" cy="3621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C:\Users\USER\Desktop\Новая папка (3)\IMG_25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741" y="2060848"/>
            <a:ext cx="4629150" cy="34718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 descr="C:\Users\USER\Desktop\Новая папка (3)\IMG_25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688" y="3571875"/>
            <a:ext cx="3867150" cy="29003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444147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82388" y="3883040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2388" y="4811734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>
            <a:hlinkClick r:id="rId2" action="ppaction://hlinksldjump"/>
          </p:cNvPr>
          <p:cNvSpPr/>
          <p:nvPr/>
        </p:nvSpPr>
        <p:spPr>
          <a:xfrm>
            <a:off x="682388" y="5383238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53826" y="5954742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61963" y="2703513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олилиния 16"/>
          <p:cNvSpPr/>
          <p:nvPr/>
        </p:nvSpPr>
        <p:spPr>
          <a:xfrm>
            <a:off x="471488" y="2149475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Полилиния 17"/>
          <p:cNvSpPr/>
          <p:nvPr/>
        </p:nvSpPr>
        <p:spPr>
          <a:xfrm>
            <a:off x="484188" y="1638300"/>
            <a:ext cx="244475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олилиния 18"/>
          <p:cNvSpPr/>
          <p:nvPr/>
        </p:nvSpPr>
        <p:spPr>
          <a:xfrm>
            <a:off x="479425" y="1130300"/>
            <a:ext cx="242888" cy="223838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Полилиния 19"/>
          <p:cNvSpPr/>
          <p:nvPr/>
        </p:nvSpPr>
        <p:spPr>
          <a:xfrm>
            <a:off x="460375" y="3078163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1" name="Полилиния 20"/>
          <p:cNvSpPr/>
          <p:nvPr/>
        </p:nvSpPr>
        <p:spPr>
          <a:xfrm>
            <a:off x="460375" y="361632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82388" y="346720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23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  <p:sp>
        <p:nvSpPr>
          <p:cNvPr id="28" name="Полилиния 27"/>
          <p:cNvSpPr/>
          <p:nvPr/>
        </p:nvSpPr>
        <p:spPr>
          <a:xfrm>
            <a:off x="449263" y="4960938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9" name="Полилиния 28"/>
          <p:cNvSpPr/>
          <p:nvPr/>
        </p:nvSpPr>
        <p:spPr>
          <a:xfrm>
            <a:off x="441325" y="40767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15498" y="1676400"/>
          <a:ext cx="7924800" cy="448056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1524000"/>
                <a:gridCol w="6400800"/>
              </a:tblGrid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32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«Русская правда» </a:t>
                      </a:r>
                    </a:p>
                    <a:p>
                      <a:pPr algn="l"/>
                      <a:r>
                        <a:rPr kumimoji="0" lang="ru-RU" sz="32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Павла Пестеля</a:t>
                      </a:r>
                    </a:p>
                    <a:p>
                      <a:pPr algn="l"/>
                      <a:endParaRPr lang="ru-RU" sz="32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32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«Конституция» </a:t>
                      </a:r>
                    </a:p>
                    <a:p>
                      <a:pPr algn="l"/>
                      <a:r>
                        <a:rPr kumimoji="0" lang="ru-RU" sz="32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Никиты Муравьева</a:t>
                      </a:r>
                    </a:p>
                    <a:p>
                      <a:pPr algn="l"/>
                      <a:endParaRPr lang="ru-RU" sz="32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Конституция РФ</a:t>
                      </a:r>
                    </a:p>
                    <a:p>
                      <a:pPr algn="l"/>
                      <a:endParaRPr lang="ru-RU" sz="3200" b="1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200" y="533400"/>
            <a:ext cx="9067800" cy="762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spc="300" smtClean="0">
                <a:ln w="11430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Форма правления государства</a:t>
            </a:r>
            <a:endParaRPr lang="ru-RU" b="1" spc="300">
              <a:ln w="11430" cmpd="sng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5" name="Picture 2" descr="http://upload.wikimedia.org/wikipedia/commons/thumb/5/5b/Pestel.jpg/220px-Pestel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 b="17194"/>
          <a:stretch>
            <a:fillRect/>
          </a:stretch>
        </p:blipFill>
        <p:spPr bwMode="auto">
          <a:xfrm>
            <a:off x="615498" y="1726047"/>
            <a:ext cx="1524000" cy="1411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vivovoco.rsl.ru/VV/LAW/NMUR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 l="12863" t="3902" r="11075" b="39941"/>
          <a:stretch>
            <a:fillRect/>
          </a:stretch>
        </p:blipFill>
        <p:spPr bwMode="auto">
          <a:xfrm>
            <a:off x="645715" y="3309610"/>
            <a:ext cx="1463566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4" name="Picture 2" descr="http://www.designcard.ru/cfoto.php?fname=content/clipart/1366.jpg&amp;mw=350&amp;max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1698" y="4800600"/>
            <a:ext cx="13716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486400" y="2578838"/>
            <a:ext cx="305389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Республика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09800" y="4157990"/>
            <a:ext cx="6328877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Конституционная монархия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09281" y="5218093"/>
            <a:ext cx="646830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Республиканская форма правления (ст. 1)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spc="300" smtClean="0">
                <a:ln w="11430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Форма государственного устройства</a:t>
            </a:r>
            <a:endParaRPr lang="ru-RU" b="1" spc="300">
              <a:ln w="11430" cmpd="sng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638783" y="1640731"/>
          <a:ext cx="8048017" cy="448056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1524000"/>
                <a:gridCol w="6524017"/>
              </a:tblGrid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32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«Русская правда» </a:t>
                      </a:r>
                    </a:p>
                    <a:p>
                      <a:pPr algn="l"/>
                      <a:r>
                        <a:rPr kumimoji="0" lang="ru-RU" sz="32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Павла Пестеля</a:t>
                      </a:r>
                    </a:p>
                    <a:p>
                      <a:pPr algn="l"/>
                      <a:endParaRPr lang="ru-RU" sz="32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32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«Конституция» </a:t>
                      </a:r>
                    </a:p>
                    <a:p>
                      <a:pPr algn="l"/>
                      <a:r>
                        <a:rPr kumimoji="0" lang="ru-RU" sz="32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Никиты Муравьева</a:t>
                      </a:r>
                    </a:p>
                    <a:p>
                      <a:pPr algn="l"/>
                      <a:endParaRPr lang="ru-RU" sz="32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Конституция РФ</a:t>
                      </a:r>
                    </a:p>
                    <a:p>
                      <a:pPr algn="l"/>
                      <a:endParaRPr lang="ru-RU" sz="3200" b="1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 descr="http://upload.wikimedia.org/wikipedia/commons/thumb/5/5b/Pestel.jpg/220px-Pestel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 b="17194"/>
          <a:stretch>
            <a:fillRect/>
          </a:stretch>
        </p:blipFill>
        <p:spPr bwMode="auto">
          <a:xfrm>
            <a:off x="674451" y="1676400"/>
            <a:ext cx="1524000" cy="1411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vivovoco.rsl.ru/VV/LAW/NMUR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 l="12863" t="3902" r="11075" b="39941"/>
          <a:stretch>
            <a:fillRect/>
          </a:stretch>
        </p:blipFill>
        <p:spPr bwMode="auto">
          <a:xfrm>
            <a:off x="667966" y="3321996"/>
            <a:ext cx="1463566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www.designcard.ru/cfoto.php?fname=content/clipart/1366.jpg&amp;mw=350&amp;ma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3634" y="4724400"/>
            <a:ext cx="13716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073940" y="2590799"/>
            <a:ext cx="5486400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Унитарное государство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104417" y="4201180"/>
            <a:ext cx="664074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Федерация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071670" y="5500702"/>
            <a:ext cx="656454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Федерация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spc="300" smtClean="0">
                <a:ln w="11430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Ветви государственной власти</a:t>
            </a:r>
            <a:endParaRPr lang="ru-RU" b="1" spc="300">
              <a:ln w="11430" cmpd="sng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609600" y="1676400"/>
          <a:ext cx="7924800" cy="411480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1524000"/>
                <a:gridCol w="6400800"/>
              </a:tblGrid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28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«Русская правда» Павла Пестеля</a:t>
                      </a:r>
                    </a:p>
                    <a:p>
                      <a:pPr algn="l"/>
                      <a:endParaRPr lang="ru-RU" sz="28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28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«Конституция» Никиты Муравьева</a:t>
                      </a:r>
                    </a:p>
                    <a:p>
                      <a:pPr algn="l"/>
                      <a:endParaRPr lang="ru-RU" sz="28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Конституция РФ</a:t>
                      </a:r>
                    </a:p>
                    <a:p>
                      <a:pPr algn="l"/>
                      <a:endParaRPr lang="ru-RU" sz="2800" b="1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 descr="http://upload.wikimedia.org/wikipedia/commons/thumb/5/5b/Pestel.jpg/220px-Pestel.jpg"/>
          <p:cNvPicPr>
            <a:picLocks noChangeAspect="1" noChangeArrowheads="1"/>
          </p:cNvPicPr>
          <p:nvPr/>
        </p:nvPicPr>
        <p:blipFill>
          <a:blip r:embed="rId2"/>
          <a:srcRect b="17194"/>
          <a:stretch>
            <a:fillRect/>
          </a:stretch>
        </p:blipFill>
        <p:spPr bwMode="auto">
          <a:xfrm>
            <a:off x="620949" y="1612037"/>
            <a:ext cx="1524000" cy="1411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http://vivovoco.rsl.ru/VV/LAW/NMUR.GIF"/>
          <p:cNvPicPr>
            <a:picLocks noChangeAspect="1" noChangeArrowheads="1"/>
          </p:cNvPicPr>
          <p:nvPr/>
        </p:nvPicPr>
        <p:blipFill>
          <a:blip r:embed="rId3"/>
          <a:srcRect l="12863" t="3902" r="11075" b="39941"/>
          <a:stretch>
            <a:fillRect/>
          </a:stretch>
        </p:blipFill>
        <p:spPr bwMode="auto">
          <a:xfrm>
            <a:off x="681383" y="3043773"/>
            <a:ext cx="1463566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http://www.designcard.ru/cfoto.php?fname=content/clipart/1366.jpg&amp;mw=350&amp;ma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7149" y="4447799"/>
            <a:ext cx="13716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144949" y="1868588"/>
            <a:ext cx="6410248" cy="113877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законодательная; </a:t>
            </a:r>
            <a:r>
              <a:rPr lang="ru-RU" sz="2800" b="1" i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верховно-исполнительная</a:t>
            </a: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; </a:t>
            </a:r>
            <a:r>
              <a:rPr lang="ru-RU" sz="2800" b="1" i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блюстительная</a:t>
            </a:r>
            <a:endParaRPr lang="ru-RU" sz="28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44949" y="3276600"/>
            <a:ext cx="6410248" cy="113877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законодательная; исполнительная; судебная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144949" y="4553818"/>
            <a:ext cx="6410248" cy="113877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законодательная; исполнительная; судебная (ст. 10)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11805" y="152400"/>
            <a:ext cx="8229600" cy="6858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spc="300" smtClean="0">
                <a:ln w="11430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Права и свободы человека</a:t>
            </a:r>
            <a:endParaRPr lang="ru-RU" b="1" spc="300">
              <a:ln w="11430" cmpd="sng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666345" y="914400"/>
          <a:ext cx="7924800" cy="545592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1524000"/>
                <a:gridCol w="6400800"/>
              </a:tblGrid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24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«Русская правда» Павла Пестеля</a:t>
                      </a:r>
                    </a:p>
                    <a:p>
                      <a:pPr algn="l"/>
                      <a:endParaRPr kumimoji="0" lang="ru-RU" sz="2400" b="1" kern="1200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kumimoji="0" lang="ru-RU" sz="2400" b="1" kern="1200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kumimoji="0" lang="ru-RU" sz="2400" b="1" kern="1200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24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24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«Конституция» Никиты Муравьева</a:t>
                      </a:r>
                    </a:p>
                    <a:p>
                      <a:pPr algn="l"/>
                      <a:endParaRPr kumimoji="0" lang="ru-RU" sz="2400" b="1" kern="1200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kumimoji="0" lang="ru-RU" sz="2400" b="1" kern="1200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24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Конституция РФ</a:t>
                      </a:r>
                    </a:p>
                    <a:p>
                      <a:pPr algn="l"/>
                      <a:endParaRPr lang="ru-RU" sz="2400" b="1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l"/>
                      <a:endParaRPr lang="ru-RU" sz="2400" b="1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l"/>
                      <a:endParaRPr lang="ru-RU" sz="2400" b="1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l"/>
                      <a:endParaRPr lang="ru-RU" sz="2400" b="1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 descr="http://upload.wikimedia.org/wikipedia/commons/thumb/5/5b/Pestel.jpg/220px-Pestel.jpg"/>
          <p:cNvPicPr>
            <a:picLocks noChangeAspect="1" noChangeArrowheads="1"/>
          </p:cNvPicPr>
          <p:nvPr/>
        </p:nvPicPr>
        <p:blipFill>
          <a:blip r:embed="rId2"/>
          <a:srcRect b="17194"/>
          <a:stretch>
            <a:fillRect/>
          </a:stretch>
        </p:blipFill>
        <p:spPr bwMode="auto">
          <a:xfrm>
            <a:off x="633919" y="1172051"/>
            <a:ext cx="1524000" cy="1411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vivovoco.rsl.ru/VV/LAW/NMUR.GIF"/>
          <p:cNvPicPr>
            <a:picLocks noChangeAspect="1" noChangeArrowheads="1"/>
          </p:cNvPicPr>
          <p:nvPr/>
        </p:nvPicPr>
        <p:blipFill>
          <a:blip r:embed="rId3"/>
          <a:srcRect l="12863" t="3902" r="11075" b="39941"/>
          <a:stretch>
            <a:fillRect/>
          </a:stretch>
        </p:blipFill>
        <p:spPr bwMode="auto">
          <a:xfrm>
            <a:off x="648510" y="2895600"/>
            <a:ext cx="1463566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www.designcard.ru/cfoto.php?fname=content/clipart/1366.jpg&amp;mw=350&amp;ma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0119" y="4724400"/>
            <a:ext cx="13716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206558" y="1196370"/>
            <a:ext cx="6400800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Равенство всех граждан. Ликвидация сословного строя. Гарантии права собственности. Неприкосновенность личности и жилища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16286" y="3217650"/>
            <a:ext cx="64008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Равенство всех граждан. Ликвидация сословий. Свобода собраний. Свобода слова и печати. Свобода совести.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33600" y="4419600"/>
            <a:ext cx="6473758" cy="186204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Все равны перед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3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законом и судом. Право на свободу, личную неприкосновенность и </a:t>
            </a:r>
            <a:r>
              <a:rPr lang="ru-RU" sz="2300" b="1" i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неприкоснов</a:t>
            </a:r>
            <a:r>
              <a:rPr lang="ru-RU" sz="23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. частной жизни. Свобода совести, вероисповедания, слова и т.д. (гл. 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382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spc="300" smtClean="0">
                <a:ln w="11430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Избирательное право</a:t>
            </a:r>
            <a:endParaRPr lang="ru-RU" b="1" spc="300">
              <a:ln w="11430" cmpd="sng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616084" y="1531708"/>
          <a:ext cx="7924800" cy="454152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1524000"/>
                <a:gridCol w="6400800"/>
              </a:tblGrid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28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«Русская правда» Павла Пестеля</a:t>
                      </a:r>
                      <a:endParaRPr lang="ru-RU" sz="28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2800" b="1" kern="1200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«Конституция» Никиты Муравьева</a:t>
                      </a:r>
                    </a:p>
                    <a:p>
                      <a:pPr algn="l"/>
                      <a:endParaRPr kumimoji="0" lang="ru-RU" sz="2800" b="1" kern="1200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kumimoji="0" lang="ru-RU" sz="2800" b="1" kern="1200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2800" b="1" cap="none" spc="0" dirty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cap="none" spc="0" dirty="0" smtClean="0">
                          <a:ln w="900" cmpd="sng">
                            <a:solidFill>
                              <a:schemeClr val="accent1">
                                <a:satMod val="190000"/>
                                <a:alpha val="55000"/>
                              </a:schemeClr>
                            </a:solidFill>
                            <a:prstDash val="solid"/>
                          </a:ln>
                          <a:solidFill>
                            <a:schemeClr val="accent1">
                              <a:satMod val="200000"/>
                              <a:tint val="3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Конституция РФ</a:t>
                      </a:r>
                    </a:p>
                    <a:p>
                      <a:pPr algn="l"/>
                      <a:endParaRPr lang="ru-RU" sz="2800" b="1" cap="none" spc="0" dirty="0" smtClean="0">
                        <a:ln w="900" cmpd="sng">
                          <a:solidFill>
                            <a:schemeClr val="accent1">
                              <a:satMod val="190000"/>
                              <a:alpha val="55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satMod val="200000"/>
                            <a:tint val="3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 descr="http://upload.wikimedia.org/wikipedia/commons/thumb/5/5b/Pestel.jpg/220px-Pestel.jpg"/>
          <p:cNvPicPr>
            <a:picLocks noChangeAspect="1" noChangeArrowheads="1"/>
          </p:cNvPicPr>
          <p:nvPr/>
        </p:nvPicPr>
        <p:blipFill>
          <a:blip r:embed="rId2"/>
          <a:srcRect b="17194"/>
          <a:stretch>
            <a:fillRect/>
          </a:stretch>
        </p:blipFill>
        <p:spPr bwMode="auto">
          <a:xfrm>
            <a:off x="616084" y="1531708"/>
            <a:ext cx="1524000" cy="1411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http://vivovoco.rsl.ru/VV/LAW/NMUR.GIF"/>
          <p:cNvPicPr>
            <a:picLocks noChangeAspect="1" noChangeArrowheads="1"/>
          </p:cNvPicPr>
          <p:nvPr/>
        </p:nvPicPr>
        <p:blipFill>
          <a:blip r:embed="rId3"/>
          <a:srcRect l="12863" t="3902" r="11075" b="39941"/>
          <a:stretch>
            <a:fillRect/>
          </a:stretch>
        </p:blipFill>
        <p:spPr bwMode="auto">
          <a:xfrm>
            <a:off x="600318" y="3055708"/>
            <a:ext cx="1463566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www.designcard.ru/cfoto.php?fname=content/clipart/1366.jpg&amp;mw=350&amp;ma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284" y="4732904"/>
            <a:ext cx="1371600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140083" y="1836508"/>
            <a:ext cx="6407285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для всего мужского населения, достигшего</a:t>
            </a:r>
            <a:r>
              <a:rPr lang="en-US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20-летнего возраста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33598" y="3329492"/>
            <a:ext cx="6407285" cy="163121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для мужского населения, достигшего</a:t>
            </a:r>
            <a:r>
              <a:rPr lang="en-US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ru-RU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2</a:t>
            </a:r>
            <a:r>
              <a:rPr lang="en-US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1</a:t>
            </a:r>
            <a:r>
              <a:rPr lang="ru-RU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-летнего возраста; ограничено высоким  имущественным цензом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46568" y="5113108"/>
            <a:ext cx="6400800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всеобщее избирательное право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(ст. 32)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 bwMode="auto">
          <a:xfrm>
            <a:off x="500063" y="0"/>
            <a:ext cx="8229600" cy="823913"/>
          </a:xfrm>
          <a:ln w="9525"/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z="400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России «по Пестелю»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5720" y="2857496"/>
            <a:ext cx="2071702" cy="207170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«Русская правда» Пестеля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857488" y="1142984"/>
            <a:ext cx="2714644" cy="10715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</a:rPr>
              <a:t>Установление республики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857488" y="2357430"/>
            <a:ext cx="2714644" cy="1357322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</a:rPr>
              <a:t>Единое и неделимое государство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57488" y="3857628"/>
            <a:ext cx="2714644" cy="128588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</a:rPr>
              <a:t>Ликвидация сословного строя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857488" y="5286388"/>
            <a:ext cx="2714644" cy="128590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</a:rPr>
              <a:t>Гарантии права собственности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143636" y="2786058"/>
            <a:ext cx="2714644" cy="242889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Буржуазное переустройство крепостной России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rot="5400000" flipH="1" flipV="1">
            <a:off x="1928813" y="1928813"/>
            <a:ext cx="928687" cy="642937"/>
          </a:xfrm>
          <a:prstGeom prst="straightConnector1">
            <a:avLst/>
          </a:prstGeom>
          <a:ln w="38100">
            <a:solidFill>
              <a:srgbClr val="66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357438" y="3286125"/>
            <a:ext cx="428625" cy="1588"/>
          </a:xfrm>
          <a:prstGeom prst="straightConnector1">
            <a:avLst/>
          </a:prstGeom>
          <a:ln w="38100">
            <a:solidFill>
              <a:srgbClr val="66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357438" y="4286250"/>
            <a:ext cx="500062" cy="1588"/>
          </a:xfrm>
          <a:prstGeom prst="straightConnector1">
            <a:avLst/>
          </a:prstGeom>
          <a:ln w="38100">
            <a:solidFill>
              <a:srgbClr val="66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6200000" flipH="1">
            <a:off x="2071688" y="5072063"/>
            <a:ext cx="642937" cy="642937"/>
          </a:xfrm>
          <a:prstGeom prst="straightConnector1">
            <a:avLst/>
          </a:prstGeom>
          <a:ln w="38100">
            <a:solidFill>
              <a:srgbClr val="66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16200000" flipH="1">
            <a:off x="5643563" y="1785937"/>
            <a:ext cx="857250" cy="714375"/>
          </a:xfrm>
          <a:prstGeom prst="straightConnector1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643563" y="3214688"/>
            <a:ext cx="428625" cy="1587"/>
          </a:xfrm>
          <a:prstGeom prst="straightConnector1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643563" y="4500563"/>
            <a:ext cx="428625" cy="1587"/>
          </a:xfrm>
          <a:prstGeom prst="straightConnector1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5786438" y="5286375"/>
            <a:ext cx="642937" cy="571500"/>
          </a:xfrm>
          <a:prstGeom prst="straightConnector1">
            <a:avLst/>
          </a:prstGeom>
          <a:ln w="38100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России «по </a:t>
            </a:r>
            <a:r>
              <a:rPr lang="ru-RU" sz="400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Муравьёву</a:t>
            </a:r>
            <a:r>
              <a:rPr lang="ru-RU" sz="400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400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0" y="3071810"/>
            <a:ext cx="2643174" cy="178595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0000CC"/>
                </a:solidFill>
              </a:rPr>
              <a:t>«Конституция» Муравьева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928926" y="1142984"/>
            <a:ext cx="3214710" cy="142876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</a:rPr>
              <a:t>Установление конституционной монархии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28926" y="2714620"/>
            <a:ext cx="3214710" cy="114300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</a:rPr>
              <a:t>Федеративное устройство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928926" y="5286388"/>
            <a:ext cx="3214710" cy="114300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</a:rPr>
              <a:t>Равенство всех граждан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928926" y="4000504"/>
            <a:ext cx="3214710" cy="114300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</a:rPr>
              <a:t>Ликвидация сословного строя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429388" y="2143116"/>
            <a:ext cx="2500330" cy="307183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Постепенная ликвидация </a:t>
            </a:r>
            <a:r>
              <a:rPr lang="ru-RU" sz="2400" b="1" dirty="0" err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феодально-абсолютист-ского</a:t>
            </a:r>
            <a:r>
              <a:rPr lang="ru-RU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строя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 rot="5400000" flipH="1" flipV="1">
            <a:off x="2143126" y="2286000"/>
            <a:ext cx="857250" cy="428625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2643188" y="3357563"/>
            <a:ext cx="357187" cy="1587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2643188" y="4357688"/>
            <a:ext cx="285750" cy="1587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6200000" flipH="1">
            <a:off x="2107407" y="5036344"/>
            <a:ext cx="785812" cy="57150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6200000" flipH="1">
            <a:off x="6179344" y="1750219"/>
            <a:ext cx="357188" cy="285750"/>
          </a:xfrm>
          <a:prstGeom prst="straightConnector1">
            <a:avLst/>
          </a:prstGeom>
          <a:ln w="38100">
            <a:solidFill>
              <a:srgbClr val="FF99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6143625" y="3214688"/>
            <a:ext cx="285750" cy="1587"/>
          </a:xfrm>
          <a:prstGeom prst="straightConnector1">
            <a:avLst/>
          </a:prstGeom>
          <a:ln w="38100">
            <a:solidFill>
              <a:srgbClr val="FF99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6143625" y="4429125"/>
            <a:ext cx="285750" cy="1588"/>
          </a:xfrm>
          <a:prstGeom prst="straightConnector1">
            <a:avLst/>
          </a:prstGeom>
          <a:ln w="38100">
            <a:solidFill>
              <a:srgbClr val="FF99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 flipH="1" flipV="1">
            <a:off x="6250781" y="5250657"/>
            <a:ext cx="357187" cy="285750"/>
          </a:xfrm>
          <a:prstGeom prst="straightConnector1">
            <a:avLst/>
          </a:prstGeom>
          <a:ln w="38100">
            <a:solidFill>
              <a:srgbClr val="FF99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Содержимое 1"/>
          <p:cNvSpPr>
            <a:spLocks noGrp="1"/>
          </p:cNvSpPr>
          <p:nvPr>
            <p:ph idx="1"/>
          </p:nvPr>
        </p:nvSpPr>
        <p:spPr>
          <a:xfrm>
            <a:off x="428625" y="1785938"/>
            <a:ext cx="8229600" cy="4572000"/>
          </a:xfrm>
        </p:spPr>
        <p:txBody>
          <a:bodyPr/>
          <a:lstStyle/>
          <a:p>
            <a:pPr>
              <a:buFont typeface="Wingdings 2" pitchFamily="18" charset="2"/>
              <a:buNone/>
              <a:defRPr/>
            </a:pP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Усиление эффективности отдельных норм конституционного законодательства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Дальнейшее развитие институтов демократии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Обеспечение согласованности и  непротиворечивости  принимаемых законов Конституции РФ</a:t>
            </a:r>
          </a:p>
          <a:p>
            <a:pPr>
              <a:buFont typeface="Wingdings 2" pitchFamily="18" charset="2"/>
              <a:buNone/>
              <a:defRPr/>
            </a:pP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Устранение пробелов законодательного регулирования определенных общественных отношений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60648"/>
            <a:ext cx="8229600" cy="123952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Пути совершенствования Конституции РФ</a:t>
            </a:r>
            <a:endParaRPr lang="ru-RU" b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4441472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6331" y="3926806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26331" y="4855500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26331" y="5427004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>
            <a:hlinkClick r:id="rId2" action="ppaction://hlinksldjump"/>
          </p:cNvPr>
          <p:cNvSpPr/>
          <p:nvPr/>
        </p:nvSpPr>
        <p:spPr>
          <a:xfrm>
            <a:off x="723812" y="6022538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82600" y="2684463"/>
            <a:ext cx="244475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471488" y="2149475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482600" y="1638300"/>
            <a:ext cx="244475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481013" y="1130300"/>
            <a:ext cx="242887" cy="223838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485775" y="4062413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485775" y="50038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515938" y="5575300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59391" y="341014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24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  <p:sp>
        <p:nvSpPr>
          <p:cNvPr id="29" name="Полилиния 28"/>
          <p:cNvSpPr/>
          <p:nvPr/>
        </p:nvSpPr>
        <p:spPr>
          <a:xfrm>
            <a:off x="485775" y="3068638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479425" y="361632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2141984"/>
          </a:xfrm>
          <a:ln>
            <a:miter lim="800000"/>
            <a:headEnd/>
            <a:tailEnd/>
          </a:ln>
          <a:extLst/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273600">
              <a:spcBef>
                <a:spcPts val="1200"/>
              </a:spcBef>
              <a:buFont typeface="Wingdings 2" pitchFamily="18" charset="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Анализ декабристских конституционных проектов и современной Конституции РФ выявил общую тенденцию демократизации общества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pPr algn="ctr">
              <a:defRPr/>
            </a:pPr>
            <a:r>
              <a:rPr lang="ru-RU" smtClean="0">
                <a:solidFill>
                  <a:srgbClr val="FFC000"/>
                </a:solidFill>
              </a:rPr>
              <a:t>Выводы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4374232"/>
          </a:xfrm>
          <a:ln>
            <a:miter lim="800000"/>
            <a:headEnd/>
            <a:tailEnd/>
          </a:ln>
          <a:extLst/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273600">
              <a:spcBef>
                <a:spcPts val="1200"/>
              </a:spcBef>
              <a:buFont typeface="Wingdings 2" pitchFamily="18" charset="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В результате моделирования возможных вариантов развития событий в случае победы восстания 14 декабря 1825 г. было установлено, что реализация конституционных проектов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П.Пестеля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Н.Муравьёва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привела бы к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переустройству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крепостной России. </a:t>
            </a:r>
          </a:p>
          <a:p>
            <a:pPr marL="273600">
              <a:spcBef>
                <a:spcPts val="1200"/>
              </a:spcBef>
              <a:buFont typeface="Wingdings 2" pitchFamily="18" charset="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Проект </a:t>
            </a:r>
            <a:r>
              <a:rPr lang="ru-RU" sz="2800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Н. Муравьёва был менее радикальным и предусматривал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постепенную ликвидацию феодально-абсолютистского строя.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pPr algn="ctr">
              <a:defRPr/>
            </a:pPr>
            <a:r>
              <a:rPr lang="ru-RU" smtClean="0">
                <a:solidFill>
                  <a:srgbClr val="FFC000"/>
                </a:solidFill>
              </a:rPr>
              <a:t>Выводы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4374232"/>
          </a:xfrm>
          <a:ln>
            <a:miter lim="800000"/>
            <a:headEnd/>
            <a:tailEnd/>
          </a:ln>
          <a:extLst/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spcBef>
                <a:spcPts val="1200"/>
              </a:spcBef>
              <a:buFont typeface="Wingdings 2" pitchFamily="18" charset="2"/>
              <a:buNone/>
              <a:defRPr/>
            </a:pP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Изучение современной Конституции РФ показало, что развитие российской конституционности  должно идти по пути</a:t>
            </a:r>
          </a:p>
          <a:p>
            <a:pPr marL="540000" indent="0">
              <a:spcBef>
                <a:spcPts val="1200"/>
              </a:spcBef>
              <a:buFont typeface="Wingdings 2" pitchFamily="18" charset="2"/>
              <a:buNone/>
              <a:defRPr/>
            </a:pP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обеспечения  непротиворечивости принимаемых законодательных актов Конституции РФ, </a:t>
            </a:r>
          </a:p>
          <a:p>
            <a:pPr marL="540000" indent="0">
              <a:spcBef>
                <a:spcPts val="1200"/>
              </a:spcBef>
              <a:buFont typeface="Wingdings 2" pitchFamily="18" charset="2"/>
              <a:buNone/>
              <a:defRPr/>
            </a:pPr>
            <a:r>
              <a:rPr lang="ru-RU" alt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устранения пробелов законодательного регулирования определенных общественных отношений.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pPr algn="ctr">
              <a:defRPr/>
            </a:pPr>
            <a:r>
              <a:rPr lang="ru-RU" smtClean="0">
                <a:solidFill>
                  <a:srgbClr val="FFC000"/>
                </a:solidFill>
              </a:rPr>
              <a:t>Выводы</a:t>
            </a:r>
            <a:endParaRPr lang="ru-RU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14348" y="2928934"/>
            <a:ext cx="4441472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цели, задач</a:t>
            </a:r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6331" y="3926806"/>
            <a:ext cx="8001056" cy="138499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Определение этапов, разработка плана исследования</a:t>
            </a:r>
            <a:endParaRPr lang="ru-RU" sz="2800" dirty="0"/>
          </a:p>
          <a:p>
            <a:pPr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26331" y="4855500"/>
            <a:ext cx="744883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Проведение исследовательской работы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26331" y="5427004"/>
            <a:ext cx="607621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Анализ полученных результатов</a:t>
            </a:r>
          </a:p>
        </p:txBody>
      </p:sp>
      <p:sp>
        <p:nvSpPr>
          <p:cNvPr id="16" name="Прямоугольник 15">
            <a:hlinkClick r:id="rId2" action="ppaction://hlinksldjump"/>
          </p:cNvPr>
          <p:cNvSpPr/>
          <p:nvPr/>
        </p:nvSpPr>
        <p:spPr>
          <a:xfrm>
            <a:off x="723812" y="6022538"/>
            <a:ext cx="50517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выводов</a:t>
            </a:r>
          </a:p>
        </p:txBody>
      </p:sp>
      <p:sp>
        <p:nvSpPr>
          <p:cNvPr id="15" name="Полилиния 14"/>
          <p:cNvSpPr/>
          <p:nvPr/>
        </p:nvSpPr>
        <p:spPr>
          <a:xfrm>
            <a:off x="482600" y="2684463"/>
            <a:ext cx="244475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471488" y="2149475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482600" y="1638300"/>
            <a:ext cx="244475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481013" y="1130300"/>
            <a:ext cx="242887" cy="223838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485775" y="4062413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485775" y="5003800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515938" y="5575300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59391" y="3410142"/>
            <a:ext cx="302698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Выбор методов</a:t>
            </a:r>
          </a:p>
        </p:txBody>
      </p:sp>
      <p:sp>
        <p:nvSpPr>
          <p:cNvPr id="24" name="Заголовок 2"/>
          <p:cNvSpPr>
            <a:spLocks noGrp="1"/>
          </p:cNvSpPr>
          <p:nvPr>
            <p:ph type="title"/>
          </p:nvPr>
        </p:nvSpPr>
        <p:spPr>
          <a:xfrm>
            <a:off x="527667" y="116632"/>
            <a:ext cx="8229600" cy="762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>
                <a:solidFill>
                  <a:srgbClr val="FFC000"/>
                </a:solidFill>
              </a:rPr>
              <a:t>Алгоритм научного исследования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21827" y="980728"/>
            <a:ext cx="7072362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Выявление противоречия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21827" y="1490027"/>
            <a:ext cx="4714908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Постановка проблемы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721827" y="2000359"/>
            <a:ext cx="5129481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Обоснование актуальности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714348" y="2517967"/>
            <a:ext cx="702512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Формулирование темы исследования</a:t>
            </a:r>
          </a:p>
        </p:txBody>
      </p:sp>
      <p:sp>
        <p:nvSpPr>
          <p:cNvPr id="29" name="Полилиния 28"/>
          <p:cNvSpPr/>
          <p:nvPr/>
        </p:nvSpPr>
        <p:spPr>
          <a:xfrm>
            <a:off x="485775" y="3068638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>
            <a:off x="479425" y="3616325"/>
            <a:ext cx="242888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Полилиния 30"/>
          <p:cNvSpPr/>
          <p:nvPr/>
        </p:nvSpPr>
        <p:spPr>
          <a:xfrm>
            <a:off x="500063" y="6143625"/>
            <a:ext cx="242887" cy="225425"/>
          </a:xfrm>
          <a:custGeom>
            <a:avLst/>
            <a:gdLst>
              <a:gd name="connsiteX0" fmla="*/ 0 w 243191"/>
              <a:gd name="connsiteY0" fmla="*/ 77821 h 225134"/>
              <a:gd name="connsiteX1" fmla="*/ 126459 w 243191"/>
              <a:gd name="connsiteY1" fmla="*/ 223736 h 225134"/>
              <a:gd name="connsiteX2" fmla="*/ 243191 w 243191"/>
              <a:gd name="connsiteY2" fmla="*/ 0 h 225134"/>
              <a:gd name="connsiteX3" fmla="*/ 243191 w 243191"/>
              <a:gd name="connsiteY3" fmla="*/ 0 h 225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191" h="225134">
                <a:moveTo>
                  <a:pt x="0" y="77821"/>
                </a:moveTo>
                <a:cubicBezTo>
                  <a:pt x="42963" y="157263"/>
                  <a:pt x="85927" y="236706"/>
                  <a:pt x="126459" y="223736"/>
                </a:cubicBezTo>
                <a:cubicBezTo>
                  <a:pt x="166991" y="210766"/>
                  <a:pt x="243191" y="0"/>
                  <a:pt x="243191" y="0"/>
                </a:cubicBezTo>
                <a:lnTo>
                  <a:pt x="243191" y="0"/>
                </a:ln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1247</TotalTime>
  <Words>1064</Words>
  <Application>Microsoft Office PowerPoint</Application>
  <PresentationFormat>Экран (4:3)</PresentationFormat>
  <Paragraphs>250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Constantia</vt:lpstr>
      <vt:lpstr>Wingdings 2</vt:lpstr>
      <vt:lpstr>Calibri</vt:lpstr>
      <vt:lpstr>Бумажная</vt:lpstr>
      <vt:lpstr>Конституция России: связь времен</vt:lpstr>
      <vt:lpstr>Алгоритм научного исследования</vt:lpstr>
      <vt:lpstr>Выявление противоречия </vt:lpstr>
      <vt:lpstr>Презентация PowerPoint</vt:lpstr>
      <vt:lpstr>Алгоритм научного исследования</vt:lpstr>
      <vt:lpstr>Постановка проблемы </vt:lpstr>
      <vt:lpstr>Алгоритм научного исследования</vt:lpstr>
      <vt:lpstr>Обоснование актуальности</vt:lpstr>
      <vt:lpstr>Алгоритм научного исследования</vt:lpstr>
      <vt:lpstr>Наличие проблемы и её актуальность обусловили выбор  темы исследования:</vt:lpstr>
      <vt:lpstr>Алгоритм научного исследования</vt:lpstr>
      <vt:lpstr>Цель </vt:lpstr>
      <vt:lpstr>Задачи</vt:lpstr>
      <vt:lpstr>Алгоритм научного исследования</vt:lpstr>
      <vt:lpstr>Методы исследования:</vt:lpstr>
      <vt:lpstr>Алгоритм научного исследования</vt:lpstr>
      <vt:lpstr>Этапы исследования</vt:lpstr>
      <vt:lpstr>Алгоритм научного исследования</vt:lpstr>
      <vt:lpstr>Проведение исследовательской работы</vt:lpstr>
      <vt:lpstr>Проведение исследовательской работы</vt:lpstr>
      <vt:lpstr>Алгоритм научного исследования</vt:lpstr>
      <vt:lpstr>Форма правления государства</vt:lpstr>
      <vt:lpstr>Форма государственного устройства</vt:lpstr>
      <vt:lpstr>Ветви государственной власти</vt:lpstr>
      <vt:lpstr>Права и свободы человека</vt:lpstr>
      <vt:lpstr>Избирательное право</vt:lpstr>
      <vt:lpstr>Развитие России «по Пестелю»</vt:lpstr>
      <vt:lpstr>Развитие России «по Муравьёву»</vt:lpstr>
      <vt:lpstr>Пути совершенствования Конституции РФ</vt:lpstr>
      <vt:lpstr>Алгоритм научного исследования</vt:lpstr>
      <vt:lpstr>Выводы</vt:lpstr>
      <vt:lpstr>Выводы</vt:lpstr>
      <vt:lpstr>Выводы</vt:lpstr>
      <vt:lpstr>Алгоритм научного исследования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Конституция России: связь времен</dc:title>
  <dc:creator>Alex</dc:creator>
  <cp:lastModifiedBy>Сергей</cp:lastModifiedBy>
  <cp:revision>107</cp:revision>
  <dcterms:created xsi:type="dcterms:W3CDTF">2013-10-21T15:54:43Z</dcterms:created>
  <dcterms:modified xsi:type="dcterms:W3CDTF">2013-10-25T17:00:49Z</dcterms:modified>
</cp:coreProperties>
</file>