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9"/>
  </p:notesMasterIdLst>
  <p:sldIdLst>
    <p:sldId id="259" r:id="rId2"/>
    <p:sldId id="260" r:id="rId3"/>
    <p:sldId id="258" r:id="rId4"/>
    <p:sldId id="264" r:id="rId5"/>
    <p:sldId id="267" r:id="rId6"/>
    <p:sldId id="265" r:id="rId7"/>
    <p:sldId id="263" r:id="rId8"/>
    <p:sldId id="257" r:id="rId9"/>
    <p:sldId id="256" r:id="rId10"/>
    <p:sldId id="268" r:id="rId11"/>
    <p:sldId id="270" r:id="rId12"/>
    <p:sldId id="272" r:id="rId13"/>
    <p:sldId id="273" r:id="rId14"/>
    <p:sldId id="274" r:id="rId15"/>
    <p:sldId id="261" r:id="rId16"/>
    <p:sldId id="262" r:id="rId17"/>
    <p:sldId id="269"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99"/>
    <a:srgbClr val="FFCCCC"/>
    <a:srgbClr val="DCA816"/>
    <a:srgbClr val="F2B800"/>
    <a:srgbClr val="70C442"/>
    <a:srgbClr val="CCFF99"/>
    <a:srgbClr val="78CE38"/>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14" autoAdjust="0"/>
    <p:restoredTop sz="94654" autoAdjust="0"/>
  </p:normalViewPr>
  <p:slideViewPr>
    <p:cSldViewPr>
      <p:cViewPr>
        <p:scale>
          <a:sx n="89" d="100"/>
          <a:sy n="89" d="100"/>
        </p:scale>
        <p:origin x="-642" y="-42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DFD7CA-C6FD-47CC-893D-7A450EBDA8C4}" type="datetimeFigureOut">
              <a:rPr lang="ru-RU" smtClean="0"/>
              <a:pPr/>
              <a:t>27.05.2013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5D7E69-2888-49DB-A2F5-38A62657B26F}"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FC581B2-01A7-470A-8C1C-77B62DD05352}" type="datetime1">
              <a:rPr lang="ru-RU" smtClean="0"/>
              <a:pPr/>
              <a:t>27.05.2013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8B2EFB8-9AC6-43D9-96EF-D21E1127686E}" type="datetime1">
              <a:rPr lang="ru-RU" smtClean="0"/>
              <a:pPr/>
              <a:t>27.05.2013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04511AD-D3B9-4E06-998B-8575BCB0377B}" type="datetime1">
              <a:rPr lang="ru-RU" smtClean="0"/>
              <a:pPr/>
              <a:t>27.05.2013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0D27E98-BF9D-4BE7-9A60-CA942709EBE0}" type="datetime1">
              <a:rPr lang="ru-RU" smtClean="0"/>
              <a:pPr/>
              <a:t>27.05.2013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38E4ADF-4FEA-46C0-8519-6C069523861B}" type="datetime1">
              <a:rPr lang="ru-RU" smtClean="0"/>
              <a:pPr/>
              <a:t>27.05.2013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F9EA14C-4C0C-41FB-B0D2-4BC2388CADEF}" type="datetime1">
              <a:rPr lang="ru-RU" smtClean="0"/>
              <a:pPr/>
              <a:t>27.05.2013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A729F0A-A789-4E3A-A6F7-E11B016D4B86}" type="datetime1">
              <a:rPr lang="ru-RU" smtClean="0"/>
              <a:pPr/>
              <a:t>27.05.2013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E11FF5FE-052B-43B0-AA16-610AF11AC4FA}" type="datetime1">
              <a:rPr lang="ru-RU" smtClean="0"/>
              <a:pPr/>
              <a:t>27.05.2013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CCDDC53-AF60-4E25-BB71-11D8172528B6}" type="datetime1">
              <a:rPr lang="ru-RU" smtClean="0"/>
              <a:pPr/>
              <a:t>27.05.2013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1330C0B-1840-4D80-94E8-97414F927FA7}" type="datetime1">
              <a:rPr lang="ru-RU" smtClean="0"/>
              <a:pPr/>
              <a:t>27.05.2013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1638F21-B414-4AF8-9CF1-0771C3E6FF31}" type="datetime1">
              <a:rPr lang="ru-RU" smtClean="0"/>
              <a:pPr/>
              <a:t>27.05.2013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F28ACA-075D-41FF-A585-3ECCE5471469}" type="datetime1">
              <a:rPr lang="ru-RU" smtClean="0"/>
              <a:pPr/>
              <a:t>27.05.2013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v-sidorov.ucoz.com/" TargetMode="External"/><Relationship Id="rId3" Type="http://schemas.openxmlformats.org/officeDocument/2006/relationships/slide" Target="slide4.xml"/><Relationship Id="rId7" Type="http://schemas.openxmlformats.org/officeDocument/2006/relationships/hyperlink" Target="http://sv-sidorov.ucoz.com/tests/5-33-0" TargetMode="External"/><Relationship Id="rId2" Type="http://schemas.openxmlformats.org/officeDocument/2006/relationships/slide" Target="slide2.xml"/><Relationship Id="rId1" Type="http://schemas.openxmlformats.org/officeDocument/2006/relationships/slideLayout" Target="../slideLayouts/slideLayout7.xml"/><Relationship Id="rId6" Type="http://schemas.openxmlformats.org/officeDocument/2006/relationships/slide" Target="slide15.xml"/><Relationship Id="rId5" Type="http://schemas.openxmlformats.org/officeDocument/2006/relationships/slide" Target="slide10.xml"/><Relationship Id="rId4" Type="http://schemas.openxmlformats.org/officeDocument/2006/relationships/slide" Target="slide7.xml"/></Relationships>
</file>

<file path=ppt/slides/_rels/slide2.xml.rels><?xml version="1.0" encoding="UTF-8" standalone="yes"?>
<Relationships xmlns="http://schemas.openxmlformats.org/package/2006/relationships"><Relationship Id="rId2" Type="http://schemas.openxmlformats.org/officeDocument/2006/relationships/hyperlink" Target="http://&#1084;&#1080;&#1085;&#1086;&#1073;&#1088;&#1085;&#1072;&#1091;&#1082;&#1080;.&#1088;&#1092;/&#1076;&#1086;&#1082;&#1091;&#1084;&#1077;&#1085;&#1090;&#1099;/2974"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hyperlink" Target="http://sv-sidorov.ucoz.com/tests/5-33-0"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51520" y="1772816"/>
            <a:ext cx="8640960" cy="3877985"/>
          </a:xfrm>
          <a:prstGeom prst="rect">
            <a:avLst/>
          </a:prstGeom>
        </p:spPr>
        <p:txBody>
          <a:bodyPr wrap="square">
            <a:spAutoFit/>
          </a:bodyPr>
          <a:lstStyle/>
          <a:p>
            <a:pPr algn="ctr">
              <a:spcAft>
                <a:spcPts val="1200"/>
              </a:spcAft>
            </a:pPr>
            <a:r>
              <a:rPr lang="ru-RU" sz="2800" b="1" dirty="0" smtClean="0"/>
              <a:t>План</a:t>
            </a:r>
          </a:p>
          <a:p>
            <a:pPr>
              <a:spcAft>
                <a:spcPts val="1200"/>
              </a:spcAft>
            </a:pPr>
            <a:r>
              <a:rPr lang="ru-RU" sz="2800" dirty="0" smtClean="0"/>
              <a:t>1. </a:t>
            </a:r>
            <a:r>
              <a:rPr lang="ru-RU" sz="2800" dirty="0" smtClean="0">
                <a:hlinkClick r:id="rId2" action="ppaction://hlinksldjump"/>
              </a:rPr>
              <a:t>Образование как ценность, процесс и результат</a:t>
            </a:r>
            <a:r>
              <a:rPr lang="ru-RU" sz="2800" dirty="0" smtClean="0"/>
              <a:t>.</a:t>
            </a:r>
          </a:p>
          <a:p>
            <a:pPr>
              <a:spcAft>
                <a:spcPts val="1200"/>
              </a:spcAft>
            </a:pPr>
            <a:r>
              <a:rPr lang="ru-RU" sz="2800" dirty="0" smtClean="0"/>
              <a:t>2. </a:t>
            </a:r>
            <a:r>
              <a:rPr lang="ru-RU" sz="2800" dirty="0" smtClean="0">
                <a:hlinkClick r:id="rId3" action="ppaction://hlinksldjump"/>
              </a:rPr>
              <a:t>Сущность педагогического процесса</a:t>
            </a:r>
            <a:r>
              <a:rPr lang="ru-RU" sz="2800" dirty="0" smtClean="0"/>
              <a:t>.</a:t>
            </a:r>
          </a:p>
          <a:p>
            <a:pPr>
              <a:spcAft>
                <a:spcPts val="1200"/>
              </a:spcAft>
            </a:pPr>
            <a:r>
              <a:rPr lang="ru-RU" sz="2800" dirty="0" smtClean="0"/>
              <a:t>3. </a:t>
            </a:r>
            <a:r>
              <a:rPr lang="ru-RU" sz="2800" dirty="0" smtClean="0">
                <a:hlinkClick r:id="rId4" action="ppaction://hlinksldjump"/>
              </a:rPr>
              <a:t>Целостность педагогического процесса</a:t>
            </a:r>
            <a:r>
              <a:rPr lang="ru-RU" sz="2800" dirty="0" smtClean="0"/>
              <a:t>.</a:t>
            </a:r>
          </a:p>
          <a:p>
            <a:pPr>
              <a:spcAft>
                <a:spcPts val="1200"/>
              </a:spcAft>
            </a:pPr>
            <a:r>
              <a:rPr lang="ru-RU" sz="2800" dirty="0" smtClean="0"/>
              <a:t>4. </a:t>
            </a:r>
            <a:r>
              <a:rPr lang="ru-RU" sz="2800" dirty="0" smtClean="0">
                <a:hlinkClick r:id="rId5" action="ppaction://hlinksldjump"/>
              </a:rPr>
              <a:t>Педагогическое взаимодействие как основа педагогического процесса</a:t>
            </a:r>
            <a:r>
              <a:rPr lang="ru-RU" sz="2800" dirty="0" smtClean="0"/>
              <a:t>.</a:t>
            </a:r>
          </a:p>
          <a:p>
            <a:pPr>
              <a:spcAft>
                <a:spcPts val="1200"/>
              </a:spcAft>
            </a:pPr>
            <a:r>
              <a:rPr lang="ru-RU" sz="2800" dirty="0" smtClean="0"/>
              <a:t>5. </a:t>
            </a:r>
            <a:r>
              <a:rPr lang="ru-RU" sz="2800" dirty="0" err="1" smtClean="0">
                <a:hlinkClick r:id="rId6" action="ppaction://hlinksldjump"/>
              </a:rPr>
              <a:t>Возрастосообразность</a:t>
            </a:r>
            <a:r>
              <a:rPr lang="ru-RU" sz="2800" dirty="0" smtClean="0">
                <a:hlinkClick r:id="rId6" action="ppaction://hlinksldjump"/>
              </a:rPr>
              <a:t> педагогического процесса</a:t>
            </a:r>
            <a:r>
              <a:rPr lang="ru-RU" sz="2800" dirty="0" smtClean="0"/>
              <a:t>.</a:t>
            </a:r>
          </a:p>
        </p:txBody>
      </p:sp>
      <p:sp>
        <p:nvSpPr>
          <p:cNvPr id="8" name="Прямоугольник 7"/>
          <p:cNvSpPr/>
          <p:nvPr/>
        </p:nvSpPr>
        <p:spPr>
          <a:xfrm>
            <a:off x="251520" y="0"/>
            <a:ext cx="8641254" cy="1446550"/>
          </a:xfrm>
          <a:prstGeom prst="rect">
            <a:avLst/>
          </a:prstGeom>
        </p:spPr>
        <p:txBody>
          <a:bodyPr wrap="square">
            <a:spAutoFit/>
          </a:bodyPr>
          <a:lstStyle/>
          <a:p>
            <a:pPr algn="ctr"/>
            <a:r>
              <a:rPr lang="ru-RU" sz="4400" b="1" dirty="0" smtClean="0">
                <a:solidFill>
                  <a:srgbClr val="FF0000"/>
                </a:solidFill>
                <a:effectLst>
                  <a:outerShdw blurRad="38100" dist="38100" dir="2700000" algn="tl">
                    <a:srgbClr val="000000">
                      <a:alpha val="43137"/>
                    </a:srgbClr>
                  </a:outerShdw>
                </a:effectLst>
              </a:rPr>
              <a:t>Теория целостного педагогического процесса </a:t>
            </a:r>
            <a:endParaRPr lang="ru-RU" sz="4400" dirty="0">
              <a:solidFill>
                <a:srgbClr val="FF0000"/>
              </a:solidFill>
              <a:effectLst>
                <a:outerShdw blurRad="38100" dist="38100" dir="2700000" algn="tl">
                  <a:srgbClr val="000000">
                    <a:alpha val="43137"/>
                  </a:srgbClr>
                </a:outerShdw>
              </a:effectLst>
            </a:endParaRPr>
          </a:p>
        </p:txBody>
      </p:sp>
      <p:sp>
        <p:nvSpPr>
          <p:cNvPr id="5" name="TextBox 6"/>
          <p:cNvSpPr txBox="1">
            <a:spLocks noChangeArrowheads="1"/>
          </p:cNvSpPr>
          <p:nvPr/>
        </p:nvSpPr>
        <p:spPr bwMode="auto">
          <a:xfrm>
            <a:off x="611560" y="5949280"/>
            <a:ext cx="3671887" cy="368300"/>
          </a:xfrm>
          <a:prstGeom prst="rect">
            <a:avLst/>
          </a:prstGeom>
          <a:noFill/>
          <a:ln w="9525">
            <a:noFill/>
            <a:miter lim="800000"/>
            <a:headEnd/>
            <a:tailEnd/>
          </a:ln>
        </p:spPr>
        <p:txBody>
          <a:bodyPr>
            <a:spAutoFit/>
          </a:bodyPr>
          <a:lstStyle/>
          <a:p>
            <a:r>
              <a:rPr lang="ru-RU" dirty="0">
                <a:latin typeface="Calibri" pitchFamily="34" charset="0"/>
                <a:hlinkClick r:id="rId7"/>
              </a:rPr>
              <a:t>Пройти тест по материалу лекции</a:t>
            </a:r>
            <a:endParaRPr lang="ru-RU" dirty="0">
              <a:latin typeface="Calibri" pitchFamily="34" charset="0"/>
            </a:endParaRPr>
          </a:p>
        </p:txBody>
      </p:sp>
      <p:sp>
        <p:nvSpPr>
          <p:cNvPr id="6" name="Номер слайда 5"/>
          <p:cNvSpPr>
            <a:spLocks noGrp="1"/>
          </p:cNvSpPr>
          <p:nvPr>
            <p:ph type="sldNum" sz="quarter" idx="12"/>
          </p:nvPr>
        </p:nvSpPr>
        <p:spPr/>
        <p:txBody>
          <a:bodyPr/>
          <a:lstStyle/>
          <a:p>
            <a:fld id="{725C68B6-61C2-468F-89AB-4B9F7531AA68}" type="slidenum">
              <a:rPr lang="ru-RU" smtClean="0"/>
              <a:pPr/>
              <a:t>1</a:t>
            </a:fld>
            <a:endParaRPr lang="ru-RU" dirty="0"/>
          </a:p>
        </p:txBody>
      </p:sp>
      <p:sp>
        <p:nvSpPr>
          <p:cNvPr id="4" name="Прямоугольник 4"/>
          <p:cNvSpPr>
            <a:spLocks noChangeArrowheads="1"/>
          </p:cNvSpPr>
          <p:nvPr/>
        </p:nvSpPr>
        <p:spPr bwMode="auto">
          <a:xfrm>
            <a:off x="6011863" y="6381750"/>
            <a:ext cx="3011487" cy="307975"/>
          </a:xfrm>
          <a:prstGeom prst="rect">
            <a:avLst/>
          </a:prstGeom>
          <a:solidFill>
            <a:schemeClr val="bg1"/>
          </a:solidFill>
          <a:ln w="9525">
            <a:noFill/>
            <a:miter lim="800000"/>
            <a:headEnd/>
            <a:tailEnd/>
          </a:ln>
        </p:spPr>
        <p:txBody>
          <a:bodyPr wrap="none">
            <a:spAutoFit/>
          </a:bodyPr>
          <a:lstStyle/>
          <a:p>
            <a:r>
              <a:rPr lang="ru-RU" sz="1400" dirty="0">
                <a:latin typeface="Calibri" pitchFamily="34" charset="0"/>
                <a:cs typeface="Arial" charset="0"/>
              </a:rPr>
              <a:t>Разработал  к.п.н., доц. </a:t>
            </a:r>
            <a:r>
              <a:rPr lang="ru-RU" sz="1400" b="1" dirty="0">
                <a:latin typeface="Calibri" pitchFamily="34" charset="0"/>
                <a:cs typeface="Arial" charset="0"/>
                <a:hlinkClick r:id="rId8" tooltip="Личный сайт"/>
              </a:rPr>
              <a:t>Сидоров С.В.</a:t>
            </a:r>
            <a:endParaRPr lang="ru-RU" sz="1400" b="1" dirty="0">
              <a:latin typeface="Calibri" pitchFamily="34" charset="0"/>
              <a:cs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0" y="3645024"/>
            <a:ext cx="6372200" cy="280831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p:cNvSpPr/>
          <p:nvPr/>
        </p:nvSpPr>
        <p:spPr>
          <a:xfrm>
            <a:off x="0" y="2492896"/>
            <a:ext cx="6372200" cy="1152128"/>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0" y="1700808"/>
            <a:ext cx="6372200" cy="792088"/>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p:cNvSpPr/>
          <p:nvPr/>
        </p:nvSpPr>
        <p:spPr>
          <a:xfrm>
            <a:off x="107504" y="1196752"/>
            <a:ext cx="6192688" cy="5293757"/>
          </a:xfrm>
          <a:prstGeom prst="rect">
            <a:avLst/>
          </a:prstGeom>
        </p:spPr>
        <p:txBody>
          <a:bodyPr wrap="square">
            <a:spAutoFit/>
          </a:bodyPr>
          <a:lstStyle/>
          <a:p>
            <a:pPr algn="r">
              <a:spcAft>
                <a:spcPts val="1200"/>
              </a:spcAft>
            </a:pPr>
            <a:r>
              <a:rPr lang="ru-RU" sz="2200" b="1" dirty="0" smtClean="0">
                <a:solidFill>
                  <a:srgbClr val="00B0F0"/>
                </a:solidFill>
              </a:rPr>
              <a:t>«Образование – </a:t>
            </a:r>
          </a:p>
          <a:p>
            <a:pPr algn="r">
              <a:spcAft>
                <a:spcPts val="1200"/>
              </a:spcAft>
            </a:pPr>
            <a:r>
              <a:rPr lang="ru-RU" sz="2200" dirty="0" smtClean="0"/>
              <a:t>единый целенаправленный </a:t>
            </a:r>
            <a:r>
              <a:rPr lang="ru-RU" sz="2200" b="1" dirty="0" smtClean="0"/>
              <a:t>процесс воспитания и обучения</a:t>
            </a:r>
            <a:r>
              <a:rPr lang="ru-RU" sz="2200" dirty="0" smtClean="0"/>
              <a:t>, </a:t>
            </a:r>
          </a:p>
          <a:p>
            <a:pPr algn="r">
              <a:spcAft>
                <a:spcPts val="1200"/>
              </a:spcAft>
            </a:pPr>
            <a:r>
              <a:rPr lang="ru-RU" sz="2200" dirty="0" smtClean="0"/>
              <a:t>являющийся </a:t>
            </a:r>
            <a:r>
              <a:rPr lang="ru-RU" sz="2200" b="1" dirty="0" smtClean="0"/>
              <a:t>общественно значимым благом</a:t>
            </a:r>
            <a:r>
              <a:rPr lang="ru-RU" sz="2200" dirty="0" smtClean="0"/>
              <a:t> и осуществляемый </a:t>
            </a:r>
            <a:r>
              <a:rPr lang="ru-RU" sz="2200" b="1" dirty="0" smtClean="0"/>
              <a:t>в интересах человека, семьи, общества и государства</a:t>
            </a:r>
            <a:r>
              <a:rPr lang="ru-RU" sz="2200" dirty="0" smtClean="0"/>
              <a:t>, </a:t>
            </a:r>
          </a:p>
          <a:p>
            <a:pPr algn="r">
              <a:spcAft>
                <a:spcPts val="1200"/>
              </a:spcAft>
            </a:pPr>
            <a:r>
              <a:rPr lang="ru-RU" sz="2200" dirty="0" smtClean="0"/>
              <a:t>а также совокупность </a:t>
            </a:r>
            <a:r>
              <a:rPr lang="ru-RU" sz="2200" b="1" dirty="0" smtClean="0"/>
              <a:t>приобретаемых</a:t>
            </a:r>
            <a:r>
              <a:rPr lang="ru-RU" sz="2200" dirty="0" smtClean="0"/>
              <a:t> знаний, умений, навыков, ценностных установок, опыта деятельности и компетенции определенных объема и сложности в целях интеллектуального, духовно-нравственного, творческого, физического и (или) профессионального развития человека, удовлетворения его образовательных потребностей и интересов».</a:t>
            </a:r>
            <a:endParaRPr lang="ru-RU" sz="2200" dirty="0"/>
          </a:p>
        </p:txBody>
      </p:sp>
      <p:sp>
        <p:nvSpPr>
          <p:cNvPr id="3" name="TextBox 2"/>
          <p:cNvSpPr txBox="1"/>
          <p:nvPr/>
        </p:nvSpPr>
        <p:spPr>
          <a:xfrm>
            <a:off x="6516216" y="1844824"/>
            <a:ext cx="2448272" cy="461665"/>
          </a:xfrm>
          <a:prstGeom prst="rect">
            <a:avLst/>
          </a:prstGeom>
          <a:noFill/>
        </p:spPr>
        <p:txBody>
          <a:bodyPr wrap="square" rtlCol="0">
            <a:spAutoFit/>
          </a:bodyPr>
          <a:lstStyle/>
          <a:p>
            <a:r>
              <a:rPr lang="ru-RU" sz="2400" b="1" dirty="0" smtClean="0">
                <a:solidFill>
                  <a:srgbClr val="FF0000"/>
                </a:solidFill>
              </a:rPr>
              <a:t>Процесс</a:t>
            </a:r>
            <a:endParaRPr lang="ru-RU" sz="2400" b="1" dirty="0">
              <a:solidFill>
                <a:srgbClr val="FF0000"/>
              </a:solidFill>
            </a:endParaRPr>
          </a:p>
        </p:txBody>
      </p:sp>
      <p:sp>
        <p:nvSpPr>
          <p:cNvPr id="4" name="TextBox 3"/>
          <p:cNvSpPr txBox="1"/>
          <p:nvPr/>
        </p:nvSpPr>
        <p:spPr>
          <a:xfrm>
            <a:off x="6516216" y="2852936"/>
            <a:ext cx="2448272" cy="461665"/>
          </a:xfrm>
          <a:prstGeom prst="rect">
            <a:avLst/>
          </a:prstGeom>
          <a:noFill/>
        </p:spPr>
        <p:txBody>
          <a:bodyPr wrap="square" rtlCol="0">
            <a:spAutoFit/>
          </a:bodyPr>
          <a:lstStyle/>
          <a:p>
            <a:r>
              <a:rPr lang="ru-RU" sz="2400" b="1" dirty="0" smtClean="0">
                <a:solidFill>
                  <a:srgbClr val="FF0000"/>
                </a:solidFill>
              </a:rPr>
              <a:t>Ценность</a:t>
            </a:r>
            <a:endParaRPr lang="ru-RU" sz="2400" b="1" dirty="0">
              <a:solidFill>
                <a:srgbClr val="FF0000"/>
              </a:solidFill>
            </a:endParaRPr>
          </a:p>
        </p:txBody>
      </p:sp>
      <p:sp>
        <p:nvSpPr>
          <p:cNvPr id="5" name="TextBox 4"/>
          <p:cNvSpPr txBox="1"/>
          <p:nvPr/>
        </p:nvSpPr>
        <p:spPr>
          <a:xfrm>
            <a:off x="6444208" y="4941168"/>
            <a:ext cx="2448272" cy="461665"/>
          </a:xfrm>
          <a:prstGeom prst="rect">
            <a:avLst/>
          </a:prstGeom>
          <a:noFill/>
        </p:spPr>
        <p:txBody>
          <a:bodyPr wrap="square" rtlCol="0">
            <a:spAutoFit/>
          </a:bodyPr>
          <a:lstStyle/>
          <a:p>
            <a:r>
              <a:rPr lang="ru-RU" sz="2400" b="1" dirty="0" smtClean="0">
                <a:solidFill>
                  <a:srgbClr val="FF0000"/>
                </a:solidFill>
              </a:rPr>
              <a:t>Результат</a:t>
            </a:r>
            <a:endParaRPr lang="ru-RU" sz="2400" b="1" dirty="0">
              <a:solidFill>
                <a:srgbClr val="FF0000"/>
              </a:solidFill>
            </a:endParaRPr>
          </a:p>
        </p:txBody>
      </p:sp>
      <p:sp>
        <p:nvSpPr>
          <p:cNvPr id="9" name="Прямоугольник 8"/>
          <p:cNvSpPr/>
          <p:nvPr/>
        </p:nvSpPr>
        <p:spPr>
          <a:xfrm>
            <a:off x="1979712" y="6453336"/>
            <a:ext cx="4353692" cy="307777"/>
          </a:xfrm>
          <a:prstGeom prst="rect">
            <a:avLst/>
          </a:prstGeom>
        </p:spPr>
        <p:txBody>
          <a:bodyPr wrap="none">
            <a:spAutoFit/>
          </a:bodyPr>
          <a:lstStyle/>
          <a:p>
            <a:r>
              <a:rPr lang="ru-RU" sz="1400" dirty="0" smtClean="0">
                <a:hlinkClick r:id="rId2" tooltip="Текст закона на официальном сайте Минобрнауки"/>
              </a:rPr>
              <a:t>ФЗ «Об образовании в Российской Федерации» (2012)</a:t>
            </a:r>
            <a:endParaRPr lang="ru-RU" sz="1400" dirty="0"/>
          </a:p>
        </p:txBody>
      </p:sp>
      <p:sp>
        <p:nvSpPr>
          <p:cNvPr id="11" name="Прямоугольник 10"/>
          <p:cNvSpPr/>
          <p:nvPr/>
        </p:nvSpPr>
        <p:spPr>
          <a:xfrm>
            <a:off x="971600" y="0"/>
            <a:ext cx="7128792" cy="1077218"/>
          </a:xfrm>
          <a:prstGeom prst="rect">
            <a:avLst/>
          </a:prstGeom>
        </p:spPr>
        <p:txBody>
          <a:bodyPr wrap="square">
            <a:spAutoFit/>
          </a:bodyPr>
          <a:lstStyle/>
          <a:p>
            <a:pPr algn="ctr"/>
            <a:r>
              <a:rPr lang="ru-RU" sz="3200" b="1" dirty="0" smtClean="0">
                <a:solidFill>
                  <a:srgbClr val="FF0000"/>
                </a:solidFill>
                <a:effectLst>
                  <a:outerShdw blurRad="38100" dist="38100" dir="2700000" algn="tl">
                    <a:srgbClr val="000000">
                      <a:alpha val="43137"/>
                    </a:srgbClr>
                  </a:outerShdw>
                </a:effectLst>
              </a:rPr>
              <a:t>1. Образование как ценность, процесс и результат</a:t>
            </a:r>
            <a:endParaRPr lang="ru-RU" sz="3200" b="1" dirty="0">
              <a:solidFill>
                <a:srgbClr val="FF0000"/>
              </a:solidFill>
              <a:effectLst>
                <a:outerShdw blurRad="38100" dist="38100" dir="2700000" algn="tl">
                  <a:srgbClr val="000000">
                    <a:alpha val="43137"/>
                  </a:srgbClr>
                </a:outerShdw>
              </a:effectLst>
            </a:endParaRPr>
          </a:p>
        </p:txBody>
      </p:sp>
      <p:sp>
        <p:nvSpPr>
          <p:cNvPr id="13" name="Номер слайда 12"/>
          <p:cNvSpPr>
            <a:spLocks noGrp="1"/>
          </p:cNvSpPr>
          <p:nvPr>
            <p:ph type="sldNum" sz="quarter" idx="12"/>
          </p:nvPr>
        </p:nvSpPr>
        <p:spPr/>
        <p:txBody>
          <a:bodyPr/>
          <a:lstStyle/>
          <a:p>
            <a:fld id="{725C68B6-61C2-468F-89AB-4B9F7531AA68}" type="slidenum">
              <a:rPr lang="ru-RU" smtClean="0"/>
              <a:pPr/>
              <a:t>2</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6" grpId="0" animBg="1"/>
      <p:bldP spid="2" grpId="0"/>
      <p:bldP spid="3" grpId="0"/>
      <p:bldP spid="4" grpId="0"/>
      <p:bldP spid="5"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олилиния 12"/>
          <p:cNvSpPr/>
          <p:nvPr/>
        </p:nvSpPr>
        <p:spPr>
          <a:xfrm flipV="1">
            <a:off x="2627784" y="3212976"/>
            <a:ext cx="1440160" cy="864096"/>
          </a:xfrm>
          <a:custGeom>
            <a:avLst/>
            <a:gdLst>
              <a:gd name="connsiteX0" fmla="*/ 1472184 w 1472184"/>
              <a:gd name="connsiteY0" fmla="*/ 1161288 h 1161288"/>
              <a:gd name="connsiteX1" fmla="*/ 1408176 w 1472184"/>
              <a:gd name="connsiteY1" fmla="*/ 886968 h 1161288"/>
              <a:gd name="connsiteX2" fmla="*/ 1225296 w 1472184"/>
              <a:gd name="connsiteY2" fmla="*/ 704088 h 1161288"/>
              <a:gd name="connsiteX3" fmla="*/ 996696 w 1472184"/>
              <a:gd name="connsiteY3" fmla="*/ 566928 h 1161288"/>
              <a:gd name="connsiteX4" fmla="*/ 256032 w 1472184"/>
              <a:gd name="connsiteY4" fmla="*/ 210312 h 1161288"/>
              <a:gd name="connsiteX5" fmla="*/ 0 w 1472184"/>
              <a:gd name="connsiteY5" fmla="*/ 0 h 1161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2184" h="1161288">
                <a:moveTo>
                  <a:pt x="1472184" y="1161288"/>
                </a:moveTo>
                <a:cubicBezTo>
                  <a:pt x="1460754" y="1062228"/>
                  <a:pt x="1449324" y="963168"/>
                  <a:pt x="1408176" y="886968"/>
                </a:cubicBezTo>
                <a:cubicBezTo>
                  <a:pt x="1367028" y="810768"/>
                  <a:pt x="1293876" y="757428"/>
                  <a:pt x="1225296" y="704088"/>
                </a:cubicBezTo>
                <a:cubicBezTo>
                  <a:pt x="1156716" y="650748"/>
                  <a:pt x="1158240" y="649224"/>
                  <a:pt x="996696" y="566928"/>
                </a:cubicBezTo>
                <a:cubicBezTo>
                  <a:pt x="835152" y="484632"/>
                  <a:pt x="422148" y="304800"/>
                  <a:pt x="256032" y="210312"/>
                </a:cubicBezTo>
                <a:cubicBezTo>
                  <a:pt x="89916" y="115824"/>
                  <a:pt x="44958" y="57912"/>
                  <a:pt x="0" y="0"/>
                </a:cubicBezTo>
              </a:path>
            </a:pathLst>
          </a:custGeom>
          <a:ln w="5715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14" name="Полилиния 13"/>
          <p:cNvSpPr/>
          <p:nvPr/>
        </p:nvSpPr>
        <p:spPr>
          <a:xfrm flipH="1" flipV="1">
            <a:off x="5436096" y="3212976"/>
            <a:ext cx="1728192" cy="648072"/>
          </a:xfrm>
          <a:custGeom>
            <a:avLst/>
            <a:gdLst>
              <a:gd name="connsiteX0" fmla="*/ 1472184 w 1472184"/>
              <a:gd name="connsiteY0" fmla="*/ 1161288 h 1161288"/>
              <a:gd name="connsiteX1" fmla="*/ 1408176 w 1472184"/>
              <a:gd name="connsiteY1" fmla="*/ 886968 h 1161288"/>
              <a:gd name="connsiteX2" fmla="*/ 1225296 w 1472184"/>
              <a:gd name="connsiteY2" fmla="*/ 704088 h 1161288"/>
              <a:gd name="connsiteX3" fmla="*/ 996696 w 1472184"/>
              <a:gd name="connsiteY3" fmla="*/ 566928 h 1161288"/>
              <a:gd name="connsiteX4" fmla="*/ 256032 w 1472184"/>
              <a:gd name="connsiteY4" fmla="*/ 210312 h 1161288"/>
              <a:gd name="connsiteX5" fmla="*/ 0 w 1472184"/>
              <a:gd name="connsiteY5" fmla="*/ 0 h 1161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2184" h="1161288">
                <a:moveTo>
                  <a:pt x="1472184" y="1161288"/>
                </a:moveTo>
                <a:cubicBezTo>
                  <a:pt x="1460754" y="1062228"/>
                  <a:pt x="1449324" y="963168"/>
                  <a:pt x="1408176" y="886968"/>
                </a:cubicBezTo>
                <a:cubicBezTo>
                  <a:pt x="1367028" y="810768"/>
                  <a:pt x="1293876" y="757428"/>
                  <a:pt x="1225296" y="704088"/>
                </a:cubicBezTo>
                <a:cubicBezTo>
                  <a:pt x="1156716" y="650748"/>
                  <a:pt x="1158240" y="649224"/>
                  <a:pt x="996696" y="566928"/>
                </a:cubicBezTo>
                <a:cubicBezTo>
                  <a:pt x="835152" y="484632"/>
                  <a:pt x="422148" y="304800"/>
                  <a:pt x="256032" y="210312"/>
                </a:cubicBezTo>
                <a:cubicBezTo>
                  <a:pt x="89916" y="115824"/>
                  <a:pt x="44958" y="57912"/>
                  <a:pt x="0" y="0"/>
                </a:cubicBezTo>
              </a:path>
            </a:pathLst>
          </a:custGeom>
          <a:ln w="57150">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15" name="Полилиния 14"/>
          <p:cNvSpPr/>
          <p:nvPr/>
        </p:nvSpPr>
        <p:spPr>
          <a:xfrm>
            <a:off x="2123728" y="1844824"/>
            <a:ext cx="1944216" cy="576064"/>
          </a:xfrm>
          <a:custGeom>
            <a:avLst/>
            <a:gdLst>
              <a:gd name="connsiteX0" fmla="*/ 1472184 w 1472184"/>
              <a:gd name="connsiteY0" fmla="*/ 1161288 h 1161288"/>
              <a:gd name="connsiteX1" fmla="*/ 1408176 w 1472184"/>
              <a:gd name="connsiteY1" fmla="*/ 886968 h 1161288"/>
              <a:gd name="connsiteX2" fmla="*/ 1225296 w 1472184"/>
              <a:gd name="connsiteY2" fmla="*/ 704088 h 1161288"/>
              <a:gd name="connsiteX3" fmla="*/ 996696 w 1472184"/>
              <a:gd name="connsiteY3" fmla="*/ 566928 h 1161288"/>
              <a:gd name="connsiteX4" fmla="*/ 256032 w 1472184"/>
              <a:gd name="connsiteY4" fmla="*/ 210312 h 1161288"/>
              <a:gd name="connsiteX5" fmla="*/ 0 w 1472184"/>
              <a:gd name="connsiteY5" fmla="*/ 0 h 1161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2184" h="1161288">
                <a:moveTo>
                  <a:pt x="1472184" y="1161288"/>
                </a:moveTo>
                <a:cubicBezTo>
                  <a:pt x="1460754" y="1062228"/>
                  <a:pt x="1449324" y="963168"/>
                  <a:pt x="1408176" y="886968"/>
                </a:cubicBezTo>
                <a:cubicBezTo>
                  <a:pt x="1367028" y="810768"/>
                  <a:pt x="1293876" y="757428"/>
                  <a:pt x="1225296" y="704088"/>
                </a:cubicBezTo>
                <a:cubicBezTo>
                  <a:pt x="1156716" y="650748"/>
                  <a:pt x="1158240" y="649224"/>
                  <a:pt x="996696" y="566928"/>
                </a:cubicBezTo>
                <a:cubicBezTo>
                  <a:pt x="835152" y="484632"/>
                  <a:pt x="422148" y="304800"/>
                  <a:pt x="256032" y="210312"/>
                </a:cubicBezTo>
                <a:cubicBezTo>
                  <a:pt x="89916" y="115824"/>
                  <a:pt x="44958" y="57912"/>
                  <a:pt x="0" y="0"/>
                </a:cubicBezTo>
              </a:path>
            </a:pathLst>
          </a:custGeom>
          <a:ln w="571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16" name="Полилиния 15"/>
          <p:cNvSpPr/>
          <p:nvPr/>
        </p:nvSpPr>
        <p:spPr>
          <a:xfrm flipH="1">
            <a:off x="5436096" y="1916832"/>
            <a:ext cx="1872208" cy="520080"/>
          </a:xfrm>
          <a:custGeom>
            <a:avLst/>
            <a:gdLst>
              <a:gd name="connsiteX0" fmla="*/ 1472184 w 1472184"/>
              <a:gd name="connsiteY0" fmla="*/ 1161288 h 1161288"/>
              <a:gd name="connsiteX1" fmla="*/ 1408176 w 1472184"/>
              <a:gd name="connsiteY1" fmla="*/ 886968 h 1161288"/>
              <a:gd name="connsiteX2" fmla="*/ 1225296 w 1472184"/>
              <a:gd name="connsiteY2" fmla="*/ 704088 h 1161288"/>
              <a:gd name="connsiteX3" fmla="*/ 996696 w 1472184"/>
              <a:gd name="connsiteY3" fmla="*/ 566928 h 1161288"/>
              <a:gd name="connsiteX4" fmla="*/ 256032 w 1472184"/>
              <a:gd name="connsiteY4" fmla="*/ 210312 h 1161288"/>
              <a:gd name="connsiteX5" fmla="*/ 0 w 1472184"/>
              <a:gd name="connsiteY5" fmla="*/ 0 h 1161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2184" h="1161288">
                <a:moveTo>
                  <a:pt x="1472184" y="1161288"/>
                </a:moveTo>
                <a:cubicBezTo>
                  <a:pt x="1460754" y="1062228"/>
                  <a:pt x="1449324" y="963168"/>
                  <a:pt x="1408176" y="886968"/>
                </a:cubicBezTo>
                <a:cubicBezTo>
                  <a:pt x="1367028" y="810768"/>
                  <a:pt x="1293876" y="757428"/>
                  <a:pt x="1225296" y="704088"/>
                </a:cubicBezTo>
                <a:cubicBezTo>
                  <a:pt x="1156716" y="650748"/>
                  <a:pt x="1158240" y="649224"/>
                  <a:pt x="996696" y="566928"/>
                </a:cubicBezTo>
                <a:cubicBezTo>
                  <a:pt x="835152" y="484632"/>
                  <a:pt x="422148" y="304800"/>
                  <a:pt x="256032" y="210312"/>
                </a:cubicBezTo>
                <a:cubicBezTo>
                  <a:pt x="89916" y="115824"/>
                  <a:pt x="44958" y="57912"/>
                  <a:pt x="0" y="0"/>
                </a:cubicBezTo>
              </a:path>
            </a:pathLst>
          </a:custGeom>
          <a:ln w="57150">
            <a:solidFill>
              <a:srgbClr val="F2B8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17" name="Скругленный прямоугольник 16"/>
          <p:cNvSpPr/>
          <p:nvPr/>
        </p:nvSpPr>
        <p:spPr>
          <a:xfrm>
            <a:off x="3419872" y="2420888"/>
            <a:ext cx="2664296" cy="792088"/>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800" b="1" dirty="0" smtClean="0">
                <a:effectLst>
                  <a:outerShdw blurRad="38100" dist="38100" dir="2700000" algn="tl">
                    <a:srgbClr val="000000">
                      <a:alpha val="43137"/>
                    </a:srgbClr>
                  </a:outerShdw>
                </a:effectLst>
              </a:rPr>
              <a:t>Образование</a:t>
            </a:r>
            <a:endParaRPr lang="ru-RU" sz="2800" b="1" dirty="0">
              <a:effectLst>
                <a:outerShdw blurRad="38100" dist="38100" dir="2700000" algn="tl">
                  <a:srgbClr val="000000">
                    <a:alpha val="43137"/>
                  </a:srgbClr>
                </a:outerShdw>
              </a:effectLst>
            </a:endParaRPr>
          </a:p>
        </p:txBody>
      </p:sp>
      <p:sp>
        <p:nvSpPr>
          <p:cNvPr id="18" name="Прямоугольник 17"/>
          <p:cNvSpPr/>
          <p:nvPr/>
        </p:nvSpPr>
        <p:spPr>
          <a:xfrm>
            <a:off x="5724128" y="980728"/>
            <a:ext cx="2808312" cy="92333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ru-RU" dirty="0" smtClean="0">
                <a:solidFill>
                  <a:schemeClr val="dk1"/>
                </a:solidFill>
              </a:rPr>
              <a:t>единый процесс </a:t>
            </a:r>
            <a:r>
              <a:rPr lang="ru-RU" dirty="0" smtClean="0"/>
              <a:t>воспитания и обучения человека</a:t>
            </a:r>
            <a:endParaRPr lang="ru-RU" dirty="0"/>
          </a:p>
        </p:txBody>
      </p:sp>
      <p:sp>
        <p:nvSpPr>
          <p:cNvPr id="19" name="Прямоугольник 18"/>
          <p:cNvSpPr/>
          <p:nvPr/>
        </p:nvSpPr>
        <p:spPr>
          <a:xfrm>
            <a:off x="5724128" y="3789040"/>
            <a:ext cx="2952328" cy="1477328"/>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ru-RU" dirty="0" smtClean="0"/>
              <a:t>результат воспитания, обучения, развития человека, удовлетворения его образовательных потребностей и интересов</a:t>
            </a:r>
            <a:endParaRPr lang="ru-RU" dirty="0"/>
          </a:p>
        </p:txBody>
      </p:sp>
      <p:sp>
        <p:nvSpPr>
          <p:cNvPr id="20" name="Прямоугольник 19"/>
          <p:cNvSpPr/>
          <p:nvPr/>
        </p:nvSpPr>
        <p:spPr>
          <a:xfrm>
            <a:off x="323528" y="4005064"/>
            <a:ext cx="4752528" cy="92333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ru-RU" dirty="0" smtClean="0"/>
              <a:t>сложная система взаимодействий субъектов и материальных средств, обеспечивающая обучение, воспитание и развитие личности</a:t>
            </a:r>
            <a:endParaRPr lang="ru-RU" dirty="0"/>
          </a:p>
        </p:txBody>
      </p:sp>
      <p:sp>
        <p:nvSpPr>
          <p:cNvPr id="21" name="Прямоугольник 20"/>
          <p:cNvSpPr/>
          <p:nvPr/>
        </p:nvSpPr>
        <p:spPr>
          <a:xfrm>
            <a:off x="323528" y="908720"/>
            <a:ext cx="3528392" cy="92333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ru-RU" dirty="0" smtClean="0"/>
              <a:t>общественно благо, ценность, созданная в интересах человека, семьи, общества и государства</a:t>
            </a:r>
            <a:endParaRPr lang="ru-RU" dirty="0"/>
          </a:p>
        </p:txBody>
      </p:sp>
      <p:sp>
        <p:nvSpPr>
          <p:cNvPr id="22" name="Скругленный прямоугольник 21"/>
          <p:cNvSpPr/>
          <p:nvPr/>
        </p:nvSpPr>
        <p:spPr>
          <a:xfrm>
            <a:off x="539552" y="5517232"/>
            <a:ext cx="4320480" cy="648072"/>
          </a:xfrm>
          <a:prstGeom prst="roundRect">
            <a:avLst>
              <a:gd name="adj" fmla="val 50000"/>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ru-RU" sz="2800" b="1" dirty="0" smtClean="0">
                <a:effectLst>
                  <a:outerShdw blurRad="38100" dist="38100" dir="2700000" algn="tl">
                    <a:srgbClr val="000000">
                      <a:alpha val="43137"/>
                    </a:srgbClr>
                  </a:outerShdw>
                </a:effectLst>
              </a:rPr>
              <a:t>Система образования</a:t>
            </a:r>
          </a:p>
        </p:txBody>
      </p:sp>
      <p:cxnSp>
        <p:nvCxnSpPr>
          <p:cNvPr id="24" name="Прямая соединительная линия 23"/>
          <p:cNvCxnSpPr>
            <a:stCxn id="20" idx="2"/>
            <a:endCxn id="22" idx="0"/>
          </p:cNvCxnSpPr>
          <p:nvPr/>
        </p:nvCxnSpPr>
        <p:spPr>
          <a:xfrm>
            <a:off x="2699792" y="4928394"/>
            <a:ext cx="0" cy="58883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3" name="Номер слайда 22"/>
          <p:cNvSpPr>
            <a:spLocks noGrp="1"/>
          </p:cNvSpPr>
          <p:nvPr>
            <p:ph type="sldNum" sz="quarter" idx="12"/>
          </p:nvPr>
        </p:nvSpPr>
        <p:spPr/>
        <p:txBody>
          <a:bodyPr/>
          <a:lstStyle/>
          <a:p>
            <a:fld id="{725C68B6-61C2-468F-89AB-4B9F7531AA68}" type="slidenum">
              <a:rPr lang="ru-RU" smtClean="0"/>
              <a:pPr/>
              <a:t>3</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down)">
                                      <p:cBhvr>
                                        <p:cTn id="11" dur="500"/>
                                        <p:tgtEl>
                                          <p:spTgt spid="21"/>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down)">
                                      <p:cBhvr>
                                        <p:cTn id="16" dur="500"/>
                                        <p:tgtEl>
                                          <p:spTgt spid="16"/>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down)">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500"/>
                            </p:stCondLst>
                            <p:childTnLst>
                              <p:par>
                                <p:cTn id="27" presetID="22" presetClass="entr" presetSubtype="1"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up)">
                                      <p:cBhvr>
                                        <p:cTn id="34" dur="500"/>
                                        <p:tgtEl>
                                          <p:spTgt spid="13"/>
                                        </p:tgtEl>
                                      </p:cBhvr>
                                    </p:animEffect>
                                  </p:childTnLst>
                                </p:cTn>
                              </p:par>
                            </p:childTnLst>
                          </p:cTn>
                        </p:par>
                        <p:par>
                          <p:cTn id="35" fill="hold">
                            <p:stCondLst>
                              <p:cond delay="500"/>
                            </p:stCondLst>
                            <p:childTnLst>
                              <p:par>
                                <p:cTn id="36" presetID="22" presetClass="entr" presetSubtype="1"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up)">
                                      <p:cBhvr>
                                        <p:cTn id="38" dur="500"/>
                                        <p:tgtEl>
                                          <p:spTgt spid="20"/>
                                        </p:tgtEl>
                                      </p:cBhvr>
                                    </p:animEffect>
                                  </p:childTnLst>
                                </p:cTn>
                              </p:par>
                            </p:childTnLst>
                          </p:cTn>
                        </p:par>
                        <p:par>
                          <p:cTn id="39" fill="hold">
                            <p:stCondLst>
                              <p:cond delay="1000"/>
                            </p:stCondLst>
                            <p:childTnLst>
                              <p:par>
                                <p:cTn id="40" presetID="22" presetClass="entr" presetSubtype="1" fill="hold"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wipe(up)">
                                      <p:cBhvr>
                                        <p:cTn id="42" dur="500"/>
                                        <p:tgtEl>
                                          <p:spTgt spid="24"/>
                                        </p:tgtEl>
                                      </p:cBhvr>
                                    </p:animEffect>
                                  </p:childTnLst>
                                </p:cTn>
                              </p:par>
                            </p:childTnLst>
                          </p:cTn>
                        </p:par>
                        <p:par>
                          <p:cTn id="43" fill="hold">
                            <p:stCondLst>
                              <p:cond delay="1500"/>
                            </p:stCondLst>
                            <p:childTnLst>
                              <p:par>
                                <p:cTn id="44" presetID="2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up)">
                                      <p:cBhvr>
                                        <p:cTn id="4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8" grpId="0" animBg="1"/>
      <p:bldP spid="19" grpId="0" animBg="1"/>
      <p:bldP spid="20" grpId="0" animBg="1"/>
      <p:bldP spid="21" grpId="0" animBg="1"/>
      <p:bldP spid="2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5616" y="116632"/>
            <a:ext cx="7095019" cy="584775"/>
          </a:xfrm>
          <a:prstGeom prst="rect">
            <a:avLst/>
          </a:prstGeom>
        </p:spPr>
        <p:txBody>
          <a:bodyPr wrap="none">
            <a:spAutoFit/>
          </a:bodyPr>
          <a:lstStyle/>
          <a:p>
            <a:pPr algn="ctr"/>
            <a:r>
              <a:rPr lang="ru-RU" sz="3200" b="1" dirty="0" smtClean="0">
                <a:solidFill>
                  <a:srgbClr val="FF0000"/>
                </a:solidFill>
                <a:effectLst>
                  <a:outerShdw blurRad="38100" dist="38100" dir="2700000" algn="tl">
                    <a:srgbClr val="000000">
                      <a:alpha val="43137"/>
                    </a:srgbClr>
                  </a:outerShdw>
                </a:effectLst>
              </a:rPr>
              <a:t>2. Сущность педагогического процесса</a:t>
            </a:r>
            <a:endParaRPr lang="ru-RU" sz="3200" b="1" dirty="0">
              <a:solidFill>
                <a:srgbClr val="FF0000"/>
              </a:solidFill>
              <a:effectLst>
                <a:outerShdw blurRad="38100" dist="38100" dir="2700000" algn="tl">
                  <a:srgbClr val="000000">
                    <a:alpha val="43137"/>
                  </a:srgbClr>
                </a:outerShdw>
              </a:effectLst>
            </a:endParaRPr>
          </a:p>
        </p:txBody>
      </p:sp>
      <p:sp>
        <p:nvSpPr>
          <p:cNvPr id="5" name="Прямоугольник 4"/>
          <p:cNvSpPr/>
          <p:nvPr/>
        </p:nvSpPr>
        <p:spPr>
          <a:xfrm>
            <a:off x="0" y="836712"/>
            <a:ext cx="9144000" cy="6021288"/>
          </a:xfrm>
          <a:prstGeom prst="rect">
            <a:avLst/>
          </a:prstGeom>
          <a:solidFill>
            <a:schemeClr val="bg1">
              <a:lumMod val="85000"/>
            </a:schemeClr>
          </a:solidFill>
          <a:ln>
            <a:noFill/>
          </a:ln>
        </p:spPr>
        <p:style>
          <a:lnRef idx="1">
            <a:schemeClr val="dk1"/>
          </a:lnRef>
          <a:fillRef idx="2">
            <a:schemeClr val="dk1"/>
          </a:fillRef>
          <a:effectRef idx="1">
            <a:schemeClr val="dk1"/>
          </a:effectRef>
          <a:fontRef idx="minor">
            <a:schemeClr val="dk1"/>
          </a:fontRef>
        </p:style>
        <p:txBody>
          <a:bodyPr rtlCol="0" anchor="ctr"/>
          <a:lstStyle/>
          <a:p>
            <a:pPr algn="r"/>
            <a:r>
              <a:rPr lang="ru-RU" sz="2400" dirty="0" smtClean="0">
                <a:solidFill>
                  <a:schemeClr val="bg1">
                    <a:lumMod val="65000"/>
                  </a:schemeClr>
                </a:solidFill>
              </a:rPr>
              <a:t>Разнообразный опыт, накопленный человечеством</a:t>
            </a: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smtClean="0">
              <a:solidFill>
                <a:schemeClr val="bg1">
                  <a:lumMod val="65000"/>
                </a:schemeClr>
              </a:solidFill>
            </a:endParaRPr>
          </a:p>
          <a:p>
            <a:pPr algn="r"/>
            <a:endParaRPr lang="ru-RU" sz="2400" dirty="0">
              <a:solidFill>
                <a:schemeClr val="bg1">
                  <a:lumMod val="65000"/>
                </a:schemeClr>
              </a:solidFill>
            </a:endParaRPr>
          </a:p>
        </p:txBody>
      </p:sp>
      <p:sp>
        <p:nvSpPr>
          <p:cNvPr id="6" name="Овал 5"/>
          <p:cNvSpPr/>
          <p:nvPr/>
        </p:nvSpPr>
        <p:spPr>
          <a:xfrm>
            <a:off x="1187624" y="1340768"/>
            <a:ext cx="504056" cy="504056"/>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7" name="Овал 6"/>
          <p:cNvSpPr/>
          <p:nvPr/>
        </p:nvSpPr>
        <p:spPr>
          <a:xfrm>
            <a:off x="7956376" y="6237312"/>
            <a:ext cx="360040" cy="36004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8" name="Овал 7"/>
          <p:cNvSpPr/>
          <p:nvPr/>
        </p:nvSpPr>
        <p:spPr>
          <a:xfrm>
            <a:off x="2123728" y="1340768"/>
            <a:ext cx="360040" cy="36004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9" name="Овал 8"/>
          <p:cNvSpPr/>
          <p:nvPr/>
        </p:nvSpPr>
        <p:spPr>
          <a:xfrm>
            <a:off x="4788024" y="6093296"/>
            <a:ext cx="504056" cy="504056"/>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10" name="Овал 9"/>
          <p:cNvSpPr/>
          <p:nvPr/>
        </p:nvSpPr>
        <p:spPr>
          <a:xfrm>
            <a:off x="7092280" y="1700808"/>
            <a:ext cx="648072" cy="648072"/>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11" name="Овал 10"/>
          <p:cNvSpPr/>
          <p:nvPr/>
        </p:nvSpPr>
        <p:spPr>
          <a:xfrm>
            <a:off x="6804248" y="1412776"/>
            <a:ext cx="360040" cy="36004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12" name="Овал 11"/>
          <p:cNvSpPr/>
          <p:nvPr/>
        </p:nvSpPr>
        <p:spPr>
          <a:xfrm>
            <a:off x="6084168" y="1340768"/>
            <a:ext cx="504056" cy="504056"/>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cxnSp>
        <p:nvCxnSpPr>
          <p:cNvPr id="13" name="Прямая соединительная линия 12"/>
          <p:cNvCxnSpPr>
            <a:stCxn id="11" idx="2"/>
            <a:endCxn id="12" idx="6"/>
          </p:cNvCxnSpPr>
          <p:nvPr/>
        </p:nvCxnSpPr>
        <p:spPr>
          <a:xfrm flipH="1">
            <a:off x="6588224" y="1592796"/>
            <a:ext cx="216024" cy="0"/>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a:stCxn id="7" idx="7"/>
            <a:endCxn id="15" idx="3"/>
          </p:cNvCxnSpPr>
          <p:nvPr/>
        </p:nvCxnSpPr>
        <p:spPr>
          <a:xfrm flipV="1">
            <a:off x="8263689" y="6235503"/>
            <a:ext cx="54536" cy="54536"/>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 name="Овал 14"/>
          <p:cNvSpPr/>
          <p:nvPr/>
        </p:nvSpPr>
        <p:spPr>
          <a:xfrm>
            <a:off x="8244408" y="5805264"/>
            <a:ext cx="504056" cy="504056"/>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16" name="Овал 15"/>
          <p:cNvSpPr/>
          <p:nvPr/>
        </p:nvSpPr>
        <p:spPr>
          <a:xfrm>
            <a:off x="2267744" y="2060848"/>
            <a:ext cx="360040" cy="36004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17" name="Овал 16"/>
          <p:cNvSpPr/>
          <p:nvPr/>
        </p:nvSpPr>
        <p:spPr>
          <a:xfrm>
            <a:off x="1043608" y="5949280"/>
            <a:ext cx="360040" cy="36004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18" name="Овал 17"/>
          <p:cNvSpPr/>
          <p:nvPr/>
        </p:nvSpPr>
        <p:spPr>
          <a:xfrm>
            <a:off x="4572000" y="4869160"/>
            <a:ext cx="360040" cy="36004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sp>
        <p:nvSpPr>
          <p:cNvPr id="19" name="Овал 18"/>
          <p:cNvSpPr/>
          <p:nvPr/>
        </p:nvSpPr>
        <p:spPr>
          <a:xfrm>
            <a:off x="2555776" y="5373216"/>
            <a:ext cx="360040" cy="36004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ru-RU"/>
          </a:p>
        </p:txBody>
      </p:sp>
      <p:cxnSp>
        <p:nvCxnSpPr>
          <p:cNvPr id="20" name="Прямая соединительная линия 19"/>
          <p:cNvCxnSpPr>
            <a:stCxn id="10" idx="1"/>
            <a:endCxn id="11" idx="5"/>
          </p:cNvCxnSpPr>
          <p:nvPr/>
        </p:nvCxnSpPr>
        <p:spPr>
          <a:xfrm flipH="1" flipV="1">
            <a:off x="7111561" y="1720089"/>
            <a:ext cx="75627" cy="75627"/>
          </a:xfrm>
          <a:prstGeom prst="line">
            <a:avLst/>
          </a:prstGeom>
          <a:ln w="190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1" name="Скругленный прямоугольник 20"/>
          <p:cNvSpPr/>
          <p:nvPr/>
        </p:nvSpPr>
        <p:spPr>
          <a:xfrm>
            <a:off x="0" y="1412776"/>
            <a:ext cx="9144000" cy="4176464"/>
          </a:xfrm>
          <a:prstGeom prst="roundRect">
            <a:avLst>
              <a:gd name="adj" fmla="val 0"/>
            </a:avLst>
          </a:prstGeom>
          <a:solidFill>
            <a:srgbClr val="CCFF99">
              <a:alpha val="90000"/>
            </a:srgbClr>
          </a:solidFill>
          <a:ln>
            <a:noFill/>
          </a:ln>
          <a:effectLst/>
        </p:spPr>
        <p:style>
          <a:lnRef idx="1">
            <a:schemeClr val="accent3"/>
          </a:lnRef>
          <a:fillRef idx="2">
            <a:schemeClr val="accent3"/>
          </a:fillRef>
          <a:effectRef idx="1">
            <a:schemeClr val="accent3"/>
          </a:effectRef>
          <a:fontRef idx="minor">
            <a:schemeClr val="dk1"/>
          </a:fontRef>
        </p:style>
        <p:txBody>
          <a:bodyPr rtlCol="0" anchor="ctr"/>
          <a:lstStyle/>
          <a:p>
            <a:r>
              <a:rPr lang="ru-RU" sz="2400" b="1" dirty="0" smtClean="0">
                <a:solidFill>
                  <a:srgbClr val="70C442"/>
                </a:solidFill>
              </a:rPr>
              <a:t>Педагогический процесс</a:t>
            </a:r>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a:p>
        </p:txBody>
      </p:sp>
      <p:sp>
        <p:nvSpPr>
          <p:cNvPr id="22" name="Стрелка вправо 21"/>
          <p:cNvSpPr/>
          <p:nvPr/>
        </p:nvSpPr>
        <p:spPr>
          <a:xfrm>
            <a:off x="2483768" y="4149080"/>
            <a:ext cx="3672408" cy="504056"/>
          </a:xfrm>
          <a:prstGeom prst="rightArrow">
            <a:avLst>
              <a:gd name="adj1" fmla="val 36576"/>
              <a:gd name="adj2" fmla="val 81746"/>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sp>
        <p:nvSpPr>
          <p:cNvPr id="23" name="Скругленный прямоугольник 22"/>
          <p:cNvSpPr/>
          <p:nvPr/>
        </p:nvSpPr>
        <p:spPr>
          <a:xfrm>
            <a:off x="6156176" y="3284984"/>
            <a:ext cx="2808312" cy="2160240"/>
          </a:xfrm>
          <a:prstGeom prst="roundRect">
            <a:avLst>
              <a:gd name="adj" fmla="val 50000"/>
            </a:avLst>
          </a:prstGeom>
        </p:spPr>
        <p:style>
          <a:lnRef idx="1">
            <a:schemeClr val="dk1"/>
          </a:lnRef>
          <a:fillRef idx="2">
            <a:schemeClr val="dk1"/>
          </a:fillRef>
          <a:effectRef idx="1">
            <a:schemeClr val="dk1"/>
          </a:effectRef>
          <a:fontRef idx="minor">
            <a:schemeClr val="dk1"/>
          </a:fontRef>
        </p:style>
        <p:txBody>
          <a:bodyPr rtlCol="0" anchor="ctr"/>
          <a:lstStyle/>
          <a:p>
            <a:pPr algn="ctr"/>
            <a:r>
              <a:rPr lang="ru-RU" dirty="0" smtClean="0"/>
              <a:t>Опыт человечества, подлежащий освоению воспитанником</a:t>
            </a:r>
            <a:endParaRPr lang="ru-RU" dirty="0"/>
          </a:p>
        </p:txBody>
      </p:sp>
      <p:sp>
        <p:nvSpPr>
          <p:cNvPr id="24" name="Овал 23"/>
          <p:cNvSpPr/>
          <p:nvPr/>
        </p:nvSpPr>
        <p:spPr>
          <a:xfrm>
            <a:off x="179512" y="3212976"/>
            <a:ext cx="2349749" cy="2304256"/>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000" b="1" dirty="0" smtClean="0"/>
              <a:t>Воспитанник</a:t>
            </a:r>
            <a:endParaRPr lang="ru-RU" sz="2000" b="1" dirty="0"/>
          </a:p>
        </p:txBody>
      </p:sp>
      <p:cxnSp>
        <p:nvCxnSpPr>
          <p:cNvPr id="25" name="Прямая со стрелкой 24"/>
          <p:cNvCxnSpPr/>
          <p:nvPr/>
        </p:nvCxnSpPr>
        <p:spPr>
          <a:xfrm>
            <a:off x="5436096" y="3356992"/>
            <a:ext cx="864096" cy="504056"/>
          </a:xfrm>
          <a:prstGeom prst="straightConnector1">
            <a:avLst/>
          </a:prstGeom>
          <a:ln w="76200">
            <a:solidFill>
              <a:srgbClr val="70C442"/>
            </a:solidFill>
            <a:tailEnd type="arrow"/>
          </a:ln>
        </p:spPr>
        <p:style>
          <a:lnRef idx="1">
            <a:schemeClr val="accent1"/>
          </a:lnRef>
          <a:fillRef idx="0">
            <a:schemeClr val="accent1"/>
          </a:fillRef>
          <a:effectRef idx="0">
            <a:schemeClr val="accent1"/>
          </a:effectRef>
          <a:fontRef idx="minor">
            <a:schemeClr val="tx1"/>
          </a:fontRef>
        </p:style>
      </p:cxnSp>
      <p:cxnSp>
        <p:nvCxnSpPr>
          <p:cNvPr id="26" name="Прямая со стрелкой 25"/>
          <p:cNvCxnSpPr/>
          <p:nvPr/>
        </p:nvCxnSpPr>
        <p:spPr>
          <a:xfrm flipH="1">
            <a:off x="2339752" y="3284984"/>
            <a:ext cx="792088" cy="504056"/>
          </a:xfrm>
          <a:prstGeom prst="straightConnector1">
            <a:avLst/>
          </a:prstGeom>
          <a:ln w="76200">
            <a:solidFill>
              <a:srgbClr val="70C442"/>
            </a:solidFill>
            <a:tailEnd type="arrow"/>
          </a:ln>
        </p:spPr>
        <p:style>
          <a:lnRef idx="1">
            <a:schemeClr val="accent1"/>
          </a:lnRef>
          <a:fillRef idx="0">
            <a:schemeClr val="accent1"/>
          </a:fillRef>
          <a:effectRef idx="0">
            <a:schemeClr val="accent1"/>
          </a:effectRef>
          <a:fontRef idx="minor">
            <a:schemeClr val="tx1"/>
          </a:fontRef>
        </p:style>
      </p:cxnSp>
      <p:sp>
        <p:nvSpPr>
          <p:cNvPr id="27" name="Овал 26"/>
          <p:cNvSpPr/>
          <p:nvPr/>
        </p:nvSpPr>
        <p:spPr>
          <a:xfrm>
            <a:off x="3059832" y="1628800"/>
            <a:ext cx="2520280" cy="2448272"/>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ru-RU" sz="2400" b="1" dirty="0" smtClean="0">
                <a:effectLst>
                  <a:outerShdw blurRad="38100" dist="38100" dir="2700000" algn="tl">
                    <a:srgbClr val="000000">
                      <a:alpha val="43137"/>
                    </a:srgbClr>
                  </a:outerShdw>
                </a:effectLst>
              </a:rPr>
              <a:t>Педагог</a:t>
            </a:r>
            <a:endParaRPr lang="ru-RU" sz="2400" b="1" dirty="0">
              <a:effectLst>
                <a:outerShdw blurRad="38100" dist="38100" dir="2700000" algn="tl">
                  <a:srgbClr val="000000">
                    <a:alpha val="43137"/>
                  </a:srgbClr>
                </a:outerShdw>
              </a:effectLst>
            </a:endParaRPr>
          </a:p>
        </p:txBody>
      </p:sp>
      <p:sp>
        <p:nvSpPr>
          <p:cNvPr id="28" name="TextBox 27"/>
          <p:cNvSpPr txBox="1"/>
          <p:nvPr/>
        </p:nvSpPr>
        <p:spPr>
          <a:xfrm>
            <a:off x="179512" y="5589240"/>
            <a:ext cx="8964488" cy="1015663"/>
          </a:xfrm>
          <a:prstGeom prst="rect">
            <a:avLst/>
          </a:prstGeom>
          <a:solidFill>
            <a:schemeClr val="bg1">
              <a:lumMod val="85000"/>
              <a:alpha val="87000"/>
            </a:schemeClr>
          </a:solidFill>
        </p:spPr>
        <p:txBody>
          <a:bodyPr wrap="square" rtlCol="0">
            <a:spAutoFit/>
          </a:bodyPr>
          <a:lstStyle/>
          <a:p>
            <a:r>
              <a:rPr lang="ru-RU" sz="2000" b="1" dirty="0" smtClean="0"/>
              <a:t>В педагогическом процессе деятельность воспитанника по освоению накопленного человечеством опыта специально организуется и направляется педагогом</a:t>
            </a:r>
            <a:endParaRPr lang="ru-RU" sz="2000" b="1" dirty="0"/>
          </a:p>
        </p:txBody>
      </p:sp>
      <p:sp>
        <p:nvSpPr>
          <p:cNvPr id="31" name="Номер слайда 30"/>
          <p:cNvSpPr>
            <a:spLocks noGrp="1"/>
          </p:cNvSpPr>
          <p:nvPr>
            <p:ph type="sldNum" sz="quarter" idx="12"/>
          </p:nvPr>
        </p:nvSpPr>
        <p:spPr/>
        <p:txBody>
          <a:bodyPr/>
          <a:lstStyle/>
          <a:p>
            <a:fld id="{725C68B6-61C2-468F-89AB-4B9F7531AA68}" type="slidenum">
              <a:rPr lang="ru-RU" smtClean="0"/>
              <a:pPr/>
              <a:t>4</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1.11111E-6 1.85185E-6 C 0.00486 -0.05 -0.08524 -0.0419 -0.11441 -0.09236 C -0.14358 -0.14283 -0.1809 -0.24792 -0.17413 -0.30255 C -0.16753 -0.35718 -0.12726 -0.40463 -0.07378 -0.42037 C -0.02031 -0.43588 0.08438 -0.42894 0.14618 -0.39653 C 0.20799 -0.36412 0.25174 -0.27871 0.29636 -0.22639 C 0.34115 -0.17431 0.37118 -0.12014 0.41458 -0.08334 C 0.45799 -0.04676 0.50886 -0.01806 0.55695 -0.00579 C 0.60504 0.00648 0.66354 0.00717 0.7033 -0.01042 C 0.74306 -0.02801 0.78472 -0.06759 0.79497 -0.11158 C 0.80521 -0.15579 0.8033 -0.2375 0.76424 -0.27546 C 0.72535 -0.31366 0.64583 -0.35023 0.56094 -0.33959 C 0.47587 -0.32917 0.31962 -0.26736 0.25434 -0.21296 C 0.18906 -0.15857 0.16511 -0.09537 0.1691 -0.01343 C 0.17327 0.06852 0.20434 0.21296 0.27865 0.2787 C 0.35278 0.34467 0.53333 0.38125 0.61424 0.38171 C 0.69514 0.38217 0.74618 0.32176 0.76424 0.28171 C 0.78247 0.2419 0.76892 0.17616 0.72379 0.1419 C 0.67847 0.10741 0.58281 0.04722 0.49219 0.07616 C 0.40174 0.10509 0.2757 0.26481 0.18073 0.31458 C 0.08577 0.36435 -0.02361 0.39213 -0.07743 0.37407 C -0.13142 0.35625 -0.15573 0.26944 -0.14375 0.20717 C -0.1316 0.14514 -0.00486 0.05 -1.11111E-6 1.85185E-6 Z " pathEditMode="relative" rAng="0" ptsTypes="aaaaaaaaaaaaaaaaaaaaaaa">
                                      <p:cBhvr>
                                        <p:cTn id="6" dur="5000" fill="hold"/>
                                        <p:tgtEl>
                                          <p:spTgt spid="24"/>
                                        </p:tgtEl>
                                        <p:attrNameLst>
                                          <p:attrName>ppt_x</p:attrName>
                                          <p:attrName>ppt_y</p:attrName>
                                        </p:attrNameLst>
                                      </p:cBhvr>
                                      <p:rCtr x="312" y="-22"/>
                                    </p:animMotion>
                                  </p:childTnLst>
                                </p:cTn>
                              </p:par>
                              <p:par>
                                <p:cTn id="7" presetID="10" presetClass="entr" presetSubtype="0" fill="hold" grpId="0" nodeType="withEffect">
                                  <p:stCondLst>
                                    <p:cond delay="0"/>
                                  </p:stCondLst>
                                  <p:childTnLst>
                                    <p:set>
                                      <p:cBhvr>
                                        <p:cTn id="8" dur="1" fill="hold">
                                          <p:stCondLst>
                                            <p:cond delay="0"/>
                                          </p:stCondLst>
                                        </p:cTn>
                                        <p:tgtEl>
                                          <p:spTgt spid="23"/>
                                        </p:tgtEl>
                                        <p:attrNameLst>
                                          <p:attrName>style.visibility</p:attrName>
                                        </p:attrNameLst>
                                      </p:cBhvr>
                                      <p:to>
                                        <p:strVal val="visible"/>
                                      </p:to>
                                    </p:set>
                                    <p:animEffect transition="in" filter="fade">
                                      <p:cBhvr>
                                        <p:cTn id="9" dur="5000"/>
                                        <p:tgtEl>
                                          <p:spTgt spid="23"/>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0" fill="hold"/>
                                        <p:tgtEl>
                                          <p:spTgt spid="27"/>
                                        </p:tgtEl>
                                        <p:attrNameLst>
                                          <p:attrName>ppt_w</p:attrName>
                                        </p:attrNameLst>
                                      </p:cBhvr>
                                      <p:tavLst>
                                        <p:tav tm="0">
                                          <p:val>
                                            <p:fltVal val="0"/>
                                          </p:val>
                                        </p:tav>
                                        <p:tav tm="100000">
                                          <p:val>
                                            <p:strVal val="#ppt_w"/>
                                          </p:val>
                                        </p:tav>
                                      </p:tavLst>
                                    </p:anim>
                                    <p:anim calcmode="lin" valueType="num">
                                      <p:cBhvr>
                                        <p:cTn id="13" dur="5000" fill="hold"/>
                                        <p:tgtEl>
                                          <p:spTgt spid="27"/>
                                        </p:tgtEl>
                                        <p:attrNameLst>
                                          <p:attrName>ppt_h</p:attrName>
                                        </p:attrNameLst>
                                      </p:cBhvr>
                                      <p:tavLst>
                                        <p:tav tm="0">
                                          <p:val>
                                            <p:fltVal val="0"/>
                                          </p:val>
                                        </p:tav>
                                        <p:tav tm="100000">
                                          <p:val>
                                            <p:strVal val="#ppt_h"/>
                                          </p:val>
                                        </p:tav>
                                      </p:tavLst>
                                    </p:anim>
                                    <p:animEffect transition="in" filter="fade">
                                      <p:cBhvr>
                                        <p:cTn id="14" dur="5000"/>
                                        <p:tgtEl>
                                          <p:spTgt spid="27"/>
                                        </p:tgtEl>
                                      </p:cBhvr>
                                    </p:animEffect>
                                  </p:childTnLst>
                                </p:cTn>
                              </p:par>
                            </p:childTnLst>
                          </p:cTn>
                        </p:par>
                        <p:par>
                          <p:cTn id="15" fill="hold">
                            <p:stCondLst>
                              <p:cond delay="5000"/>
                            </p:stCondLst>
                            <p:childTnLst>
                              <p:par>
                                <p:cTn id="16" presetID="22" presetClass="entr" presetSubtype="2"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right)">
                                      <p:cBhvr>
                                        <p:cTn id="18" dur="500"/>
                                        <p:tgtEl>
                                          <p:spTgt spid="26"/>
                                        </p:tgtEl>
                                      </p:cBhvr>
                                    </p:animEffect>
                                  </p:childTnLst>
                                </p:cTn>
                              </p:par>
                              <p:par>
                                <p:cTn id="19" presetID="22" presetClass="entr" presetSubtype="8"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left)">
                                      <p:cBhvr>
                                        <p:cTn id="21" dur="500"/>
                                        <p:tgtEl>
                                          <p:spTgt spid="25"/>
                                        </p:tgtEl>
                                      </p:cBhvr>
                                    </p:animEffect>
                                  </p:childTnLst>
                                </p:cTn>
                              </p:par>
                            </p:childTnLst>
                          </p:cTn>
                        </p:par>
                        <p:par>
                          <p:cTn id="22" fill="hold">
                            <p:stCondLst>
                              <p:cond delay="5500"/>
                            </p:stCondLst>
                            <p:childTnLst>
                              <p:par>
                                <p:cTn id="23" presetID="10"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2000"/>
                                        <p:tgtEl>
                                          <p:spTgt spid="21"/>
                                        </p:tgtEl>
                                      </p:cBhvr>
                                    </p:animEffect>
                                  </p:childTnLst>
                                </p:cTn>
                              </p:par>
                            </p:childTnLst>
                          </p:cTn>
                        </p:par>
                        <p:par>
                          <p:cTn id="26" fill="hold">
                            <p:stCondLst>
                              <p:cond delay="7500"/>
                            </p:stCondLst>
                            <p:childTnLst>
                              <p:par>
                                <p:cTn id="27" presetID="22" presetClass="entr" presetSubtype="8"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wipe(left)">
                                      <p:cBhvr>
                                        <p:cTn id="29" dur="2000"/>
                                        <p:tgtEl>
                                          <p:spTgt spid="22"/>
                                        </p:tgtEl>
                                      </p:cBhvr>
                                    </p:animEffect>
                                  </p:childTnLst>
                                </p:cTn>
                              </p:par>
                            </p:childTnLst>
                          </p:cTn>
                        </p:par>
                        <p:par>
                          <p:cTn id="30" fill="hold">
                            <p:stCondLst>
                              <p:cond delay="9500"/>
                            </p:stCondLst>
                            <p:childTnLst>
                              <p:par>
                                <p:cTn id="31" presetID="10" presetClass="entr" presetSubtype="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7" grpId="0" animBg="1"/>
      <p:bldP spid="2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Прямоугольник 77"/>
          <p:cNvSpPr/>
          <p:nvPr/>
        </p:nvSpPr>
        <p:spPr>
          <a:xfrm>
            <a:off x="251520" y="908720"/>
            <a:ext cx="8568952" cy="1569660"/>
          </a:xfrm>
          <a:prstGeom prst="rect">
            <a:avLst/>
          </a:prstGeom>
        </p:spPr>
        <p:txBody>
          <a:bodyPr wrap="square">
            <a:spAutoFit/>
          </a:bodyPr>
          <a:lstStyle/>
          <a:p>
            <a:r>
              <a:rPr lang="ru-RU" sz="2400" b="1" dirty="0" smtClean="0">
                <a:solidFill>
                  <a:srgbClr val="00B0F0"/>
                </a:solidFill>
              </a:rPr>
              <a:t>Педагогический процесс</a:t>
            </a:r>
            <a:r>
              <a:rPr lang="ru-RU" sz="2400" dirty="0" smtClean="0">
                <a:solidFill>
                  <a:srgbClr val="00B0F0"/>
                </a:solidFill>
              </a:rPr>
              <a:t> </a:t>
            </a:r>
            <a:r>
              <a:rPr lang="ru-RU" sz="2400" dirty="0" smtClean="0"/>
              <a:t>– это специально организованное взаимодействие педагогов и воспитанников,  направленное на решение образовательных, воспитательных и развивающих задач.</a:t>
            </a:r>
            <a:endParaRPr lang="ru-RU" sz="2400" dirty="0"/>
          </a:p>
        </p:txBody>
      </p:sp>
      <p:sp>
        <p:nvSpPr>
          <p:cNvPr id="79" name="Прямоугольник 78"/>
          <p:cNvSpPr/>
          <p:nvPr/>
        </p:nvSpPr>
        <p:spPr>
          <a:xfrm>
            <a:off x="1115616" y="3284984"/>
            <a:ext cx="8028384" cy="2308324"/>
          </a:xfrm>
          <a:prstGeom prst="rect">
            <a:avLst/>
          </a:prstGeom>
        </p:spPr>
        <p:txBody>
          <a:bodyPr wrap="square">
            <a:spAutoFit/>
          </a:bodyPr>
          <a:lstStyle/>
          <a:p>
            <a:r>
              <a:rPr lang="ru-RU" sz="2400" b="1" dirty="0" smtClean="0"/>
              <a:t>Педагог</a:t>
            </a:r>
            <a:r>
              <a:rPr lang="ru-RU" sz="2400" dirty="0" smtClean="0"/>
              <a:t> – субъект, организующий и направляющий педагогический процесс. </a:t>
            </a:r>
          </a:p>
          <a:p>
            <a:endParaRPr lang="ru-RU" sz="2400" dirty="0" smtClean="0"/>
          </a:p>
          <a:p>
            <a:r>
              <a:rPr lang="ru-RU" sz="2400" b="1" dirty="0" smtClean="0"/>
              <a:t>Воспитанник</a:t>
            </a:r>
            <a:r>
              <a:rPr lang="ru-RU" sz="2400" dirty="0" smtClean="0"/>
              <a:t> – субъект, чья деятельность является необходимым условием освоения им опыта, накопленного человечеством. </a:t>
            </a:r>
          </a:p>
        </p:txBody>
      </p:sp>
      <p:sp>
        <p:nvSpPr>
          <p:cNvPr id="4" name="Номер слайда 3"/>
          <p:cNvSpPr>
            <a:spLocks noGrp="1"/>
          </p:cNvSpPr>
          <p:nvPr>
            <p:ph type="sldNum" sz="quarter" idx="12"/>
          </p:nvPr>
        </p:nvSpPr>
        <p:spPr/>
        <p:txBody>
          <a:bodyPr/>
          <a:lstStyle/>
          <a:p>
            <a:fld id="{725C68B6-61C2-468F-89AB-4B9F7531AA68}" type="slidenum">
              <a:rPr lang="ru-RU" smtClean="0"/>
              <a:pPr/>
              <a:t>5</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fill="hold"/>
                                        <p:tgtEl>
                                          <p:spTgt spid="79"/>
                                        </p:tgtEl>
                                        <p:attrNameLst>
                                          <p:attrName>ppt_x</p:attrName>
                                        </p:attrNameLst>
                                      </p:cBhvr>
                                      <p:tavLst>
                                        <p:tav tm="0">
                                          <p:val>
                                            <p:strVal val="#ppt_x"/>
                                          </p:val>
                                        </p:tav>
                                        <p:tav tm="100000">
                                          <p:val>
                                            <p:strVal val="#ppt_x"/>
                                          </p:val>
                                        </p:tav>
                                      </p:tavLst>
                                    </p:anim>
                                    <p:anim calcmode="lin" valueType="num">
                                      <p:cBhvr additive="base">
                                        <p:cTn id="8" dur="500" fill="hold"/>
                                        <p:tgtEl>
                                          <p:spTgt spid="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2996952"/>
            <a:ext cx="8316416" cy="830997"/>
          </a:xfrm>
          <a:prstGeom prst="rect">
            <a:avLst/>
          </a:prstGeom>
        </p:spPr>
        <p:txBody>
          <a:bodyPr wrap="square">
            <a:spAutoFit/>
          </a:bodyPr>
          <a:lstStyle/>
          <a:p>
            <a:r>
              <a:rPr lang="ru-RU" sz="2400" b="1" dirty="0" smtClean="0">
                <a:solidFill>
                  <a:srgbClr val="00B0F0"/>
                </a:solidFill>
              </a:rPr>
              <a:t>Содержание педагогического процесса</a:t>
            </a:r>
            <a:r>
              <a:rPr lang="ru-RU" sz="2400" dirty="0" smtClean="0"/>
              <a:t> – опыт, осваиваемый воспитанниками в деятельности. </a:t>
            </a:r>
          </a:p>
        </p:txBody>
      </p:sp>
      <p:sp>
        <p:nvSpPr>
          <p:cNvPr id="3" name="Прямоугольник 2"/>
          <p:cNvSpPr/>
          <p:nvPr/>
        </p:nvSpPr>
        <p:spPr>
          <a:xfrm>
            <a:off x="251520" y="692696"/>
            <a:ext cx="8568952" cy="1723549"/>
          </a:xfrm>
          <a:prstGeom prst="rect">
            <a:avLst/>
          </a:prstGeom>
        </p:spPr>
        <p:txBody>
          <a:bodyPr wrap="square">
            <a:spAutoFit/>
          </a:bodyPr>
          <a:lstStyle/>
          <a:p>
            <a:pPr>
              <a:spcAft>
                <a:spcPts val="600"/>
              </a:spcAft>
            </a:pPr>
            <a:r>
              <a:rPr lang="ru-RU" sz="2400" b="1" dirty="0" smtClean="0">
                <a:solidFill>
                  <a:srgbClr val="00B0F0"/>
                </a:solidFill>
              </a:rPr>
              <a:t>Компоненты педагогического процесса: </a:t>
            </a:r>
          </a:p>
          <a:p>
            <a:pPr>
              <a:spcAft>
                <a:spcPts val="600"/>
              </a:spcAft>
            </a:pPr>
            <a:r>
              <a:rPr lang="ru-RU" sz="2400" dirty="0" smtClean="0"/>
              <a:t>- педагоги и воспитанники (главные компоненты);  </a:t>
            </a:r>
          </a:p>
          <a:p>
            <a:pPr>
              <a:spcAft>
                <a:spcPts val="600"/>
              </a:spcAft>
            </a:pPr>
            <a:r>
              <a:rPr lang="ru-RU" sz="2400" dirty="0" smtClean="0"/>
              <a:t>- цели, результаты, содержание, организация педагогического процесса.</a:t>
            </a:r>
            <a:endParaRPr lang="ru-RU" sz="2400" dirty="0"/>
          </a:p>
        </p:txBody>
      </p:sp>
      <p:sp>
        <p:nvSpPr>
          <p:cNvPr id="4" name="Прямоугольник 3"/>
          <p:cNvSpPr/>
          <p:nvPr/>
        </p:nvSpPr>
        <p:spPr>
          <a:xfrm>
            <a:off x="1367136" y="4365104"/>
            <a:ext cx="7776864" cy="1569660"/>
          </a:xfrm>
          <a:prstGeom prst="rect">
            <a:avLst/>
          </a:prstGeom>
        </p:spPr>
        <p:txBody>
          <a:bodyPr wrap="square">
            <a:spAutoFit/>
          </a:bodyPr>
          <a:lstStyle/>
          <a:p>
            <a:pPr lvl="0"/>
            <a:r>
              <a:rPr lang="ru-RU" sz="2400" b="1" dirty="0" smtClean="0">
                <a:solidFill>
                  <a:srgbClr val="00B0F0"/>
                </a:solidFill>
              </a:rPr>
              <a:t>Сущность педагогического процесса </a:t>
            </a:r>
          </a:p>
          <a:p>
            <a:pPr lvl="0"/>
            <a:r>
              <a:rPr lang="ru-RU" sz="2400" dirty="0" smtClean="0">
                <a:solidFill>
                  <a:prstClr val="black"/>
                </a:solidFill>
              </a:rPr>
              <a:t>состоит во </a:t>
            </a:r>
            <a:r>
              <a:rPr lang="ru-RU" sz="2400" b="1" dirty="0" smtClean="0"/>
              <a:t>взаимодействии педагогов и воспитанников </a:t>
            </a:r>
          </a:p>
          <a:p>
            <a:pPr lvl="0"/>
            <a:r>
              <a:rPr lang="ru-RU" sz="2400" b="1" dirty="0" smtClean="0"/>
              <a:t>на содержательной основе с использованием разнообразных способов и средств</a:t>
            </a:r>
            <a:r>
              <a:rPr lang="ru-RU" sz="2400" dirty="0" smtClean="0">
                <a:solidFill>
                  <a:prstClr val="black"/>
                </a:solidFill>
              </a:rPr>
              <a:t>. </a:t>
            </a:r>
            <a:endParaRPr lang="ru-RU" sz="2400" dirty="0">
              <a:solidFill>
                <a:prstClr val="black"/>
              </a:solidFill>
            </a:endParaRPr>
          </a:p>
        </p:txBody>
      </p:sp>
      <p:sp>
        <p:nvSpPr>
          <p:cNvPr id="5" name="Номер слайда 4"/>
          <p:cNvSpPr>
            <a:spLocks noGrp="1"/>
          </p:cNvSpPr>
          <p:nvPr>
            <p:ph type="sldNum" sz="quarter" idx="12"/>
          </p:nvPr>
        </p:nvSpPr>
        <p:spPr/>
        <p:txBody>
          <a:bodyPr/>
          <a:lstStyle/>
          <a:p>
            <a:fld id="{725C68B6-61C2-468F-89AB-4B9F7531AA68}" type="slidenum">
              <a:rPr lang="ru-RU" smtClean="0"/>
              <a:pPr/>
              <a:t>6</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332656"/>
            <a:ext cx="7595541" cy="584775"/>
          </a:xfrm>
          <a:prstGeom prst="rect">
            <a:avLst/>
          </a:prstGeom>
        </p:spPr>
        <p:txBody>
          <a:bodyPr wrap="none">
            <a:spAutoFit/>
          </a:bodyPr>
          <a:lstStyle/>
          <a:p>
            <a:pPr algn="ctr"/>
            <a:r>
              <a:rPr lang="ru-RU" sz="3200" b="1" dirty="0" smtClean="0">
                <a:solidFill>
                  <a:srgbClr val="FF0000"/>
                </a:solidFill>
                <a:effectLst>
                  <a:outerShdw blurRad="38100" dist="38100" dir="2700000" algn="tl">
                    <a:srgbClr val="000000">
                      <a:alpha val="43137"/>
                    </a:srgbClr>
                  </a:outerShdw>
                </a:effectLst>
              </a:rPr>
              <a:t>3. Целостность педагогического процесса</a:t>
            </a:r>
            <a:endParaRPr lang="ru-RU" sz="3200" b="1" dirty="0">
              <a:solidFill>
                <a:srgbClr val="FF0000"/>
              </a:solidFill>
              <a:effectLst>
                <a:outerShdw blurRad="38100" dist="38100" dir="2700000" algn="tl">
                  <a:srgbClr val="000000">
                    <a:alpha val="43137"/>
                  </a:srgbClr>
                </a:outerShdw>
              </a:effectLst>
            </a:endParaRPr>
          </a:p>
        </p:txBody>
      </p:sp>
      <p:sp>
        <p:nvSpPr>
          <p:cNvPr id="3" name="Прямоугольник 2"/>
          <p:cNvSpPr/>
          <p:nvPr/>
        </p:nvSpPr>
        <p:spPr>
          <a:xfrm>
            <a:off x="395536" y="1484784"/>
            <a:ext cx="8136904" cy="1200329"/>
          </a:xfrm>
          <a:prstGeom prst="rect">
            <a:avLst/>
          </a:prstGeom>
        </p:spPr>
        <p:txBody>
          <a:bodyPr wrap="square">
            <a:spAutoFit/>
          </a:bodyPr>
          <a:lstStyle/>
          <a:p>
            <a:r>
              <a:rPr lang="ru-RU" sz="2400" dirty="0" smtClean="0"/>
              <a:t>Историческое развитие педагогической профессии привело к разграничению основных педагогических процессов: </a:t>
            </a:r>
            <a:r>
              <a:rPr lang="ru-RU" sz="2400" b="1" dirty="0" smtClean="0"/>
              <a:t>обучения</a:t>
            </a:r>
            <a:r>
              <a:rPr lang="ru-RU" sz="2400" dirty="0" smtClean="0"/>
              <a:t> и </a:t>
            </a:r>
            <a:r>
              <a:rPr lang="ru-RU" sz="2400" b="1" dirty="0" smtClean="0"/>
              <a:t>воспитания</a:t>
            </a:r>
            <a:r>
              <a:rPr lang="ru-RU" sz="2400" dirty="0" smtClean="0"/>
              <a:t>: </a:t>
            </a:r>
          </a:p>
        </p:txBody>
      </p:sp>
      <p:sp>
        <p:nvSpPr>
          <p:cNvPr id="4" name="Прямоугольник 3"/>
          <p:cNvSpPr/>
          <p:nvPr/>
        </p:nvSpPr>
        <p:spPr>
          <a:xfrm>
            <a:off x="1331640" y="3717032"/>
            <a:ext cx="7488832" cy="2092881"/>
          </a:xfrm>
          <a:prstGeom prst="rect">
            <a:avLst/>
          </a:prstGeom>
        </p:spPr>
        <p:txBody>
          <a:bodyPr wrap="square">
            <a:spAutoFit/>
          </a:bodyPr>
          <a:lstStyle/>
          <a:p>
            <a:pPr lvl="0">
              <a:spcAft>
                <a:spcPts val="1200"/>
              </a:spcAft>
            </a:pPr>
            <a:r>
              <a:rPr lang="ru-RU" sz="2400" dirty="0" smtClean="0">
                <a:solidFill>
                  <a:prstClr val="black"/>
                </a:solidFill>
              </a:rPr>
              <a:t>В педагогическом процессе происходит формирование и развитие личности, которая является целостным образованием. </a:t>
            </a:r>
          </a:p>
          <a:p>
            <a:pPr lvl="0">
              <a:spcAft>
                <a:spcPts val="1200"/>
              </a:spcAft>
            </a:pPr>
            <a:r>
              <a:rPr lang="ru-RU" sz="2400" b="1" dirty="0" smtClean="0">
                <a:solidFill>
                  <a:srgbClr val="00B0F0"/>
                </a:solidFill>
              </a:rPr>
              <a:t>Целостность личности воспитанника объективно требует целостности процессов, влияющих на неё.</a:t>
            </a:r>
            <a:endParaRPr lang="ru-RU" sz="2400" b="1" dirty="0">
              <a:solidFill>
                <a:srgbClr val="00B0F0"/>
              </a:solidFill>
            </a:endParaRPr>
          </a:p>
        </p:txBody>
      </p:sp>
      <p:sp>
        <p:nvSpPr>
          <p:cNvPr id="5" name="Прямоугольник 4"/>
          <p:cNvSpPr/>
          <p:nvPr/>
        </p:nvSpPr>
        <p:spPr>
          <a:xfrm>
            <a:off x="323528" y="2780928"/>
            <a:ext cx="6552728" cy="461665"/>
          </a:xfrm>
          <a:prstGeom prst="rect">
            <a:avLst/>
          </a:prstGeom>
        </p:spPr>
        <p:txBody>
          <a:bodyPr wrap="square">
            <a:spAutoFit/>
          </a:bodyPr>
          <a:lstStyle/>
          <a:p>
            <a:pPr algn="ctr"/>
            <a:r>
              <a:rPr lang="ru-RU" sz="2400" i="1" dirty="0" smtClean="0">
                <a:solidFill>
                  <a:srgbClr val="00B0F0"/>
                </a:solidFill>
              </a:rPr>
              <a:t>«учитель учит, а воспитатель воспитывает»</a:t>
            </a:r>
            <a:endParaRPr lang="ru-RU" sz="2400" i="1" dirty="0">
              <a:solidFill>
                <a:srgbClr val="00B0F0"/>
              </a:solidFill>
            </a:endParaRPr>
          </a:p>
        </p:txBody>
      </p:sp>
      <p:cxnSp>
        <p:nvCxnSpPr>
          <p:cNvPr id="8" name="Прямая соединительная линия 7"/>
          <p:cNvCxnSpPr>
            <a:stCxn id="5" idx="1"/>
            <a:endCxn id="5" idx="3"/>
          </p:cNvCxnSpPr>
          <p:nvPr/>
        </p:nvCxnSpPr>
        <p:spPr>
          <a:xfrm>
            <a:off x="323528" y="3011761"/>
            <a:ext cx="655272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Прямоугольник 14"/>
          <p:cNvSpPr/>
          <p:nvPr/>
        </p:nvSpPr>
        <p:spPr>
          <a:xfrm>
            <a:off x="395536" y="1484784"/>
            <a:ext cx="8136904" cy="1200329"/>
          </a:xfrm>
          <a:prstGeom prst="rect">
            <a:avLst/>
          </a:prstGeom>
        </p:spPr>
        <p:txBody>
          <a:bodyPr wrap="square">
            <a:spAutoFit/>
          </a:bodyPr>
          <a:lstStyle/>
          <a:p>
            <a:r>
              <a:rPr lang="ru-RU" sz="2400" dirty="0" smtClean="0">
                <a:solidFill>
                  <a:schemeClr val="bg1">
                    <a:lumMod val="75000"/>
                  </a:schemeClr>
                </a:solidFill>
              </a:rPr>
              <a:t>Историческое развитие педагогической профессии привело к разграничению основных педагогических процессов: </a:t>
            </a:r>
            <a:r>
              <a:rPr lang="ru-RU" sz="2400" b="1" dirty="0" smtClean="0">
                <a:solidFill>
                  <a:schemeClr val="bg1">
                    <a:lumMod val="75000"/>
                  </a:schemeClr>
                </a:solidFill>
              </a:rPr>
              <a:t>обучения</a:t>
            </a:r>
            <a:r>
              <a:rPr lang="ru-RU" sz="2400" dirty="0" smtClean="0">
                <a:solidFill>
                  <a:schemeClr val="bg1">
                    <a:lumMod val="75000"/>
                  </a:schemeClr>
                </a:solidFill>
              </a:rPr>
              <a:t> и </a:t>
            </a:r>
            <a:r>
              <a:rPr lang="ru-RU" sz="2400" b="1" dirty="0" smtClean="0">
                <a:solidFill>
                  <a:schemeClr val="bg1">
                    <a:lumMod val="75000"/>
                  </a:schemeClr>
                </a:solidFill>
              </a:rPr>
              <a:t>воспитания</a:t>
            </a:r>
            <a:r>
              <a:rPr lang="ru-RU" sz="2400" dirty="0" smtClean="0">
                <a:solidFill>
                  <a:schemeClr val="bg1">
                    <a:lumMod val="75000"/>
                  </a:schemeClr>
                </a:solidFill>
              </a:rPr>
              <a:t>: </a:t>
            </a:r>
          </a:p>
        </p:txBody>
      </p:sp>
      <p:sp>
        <p:nvSpPr>
          <p:cNvPr id="14" name="TextBox 13"/>
          <p:cNvSpPr txBox="1"/>
          <p:nvPr/>
        </p:nvSpPr>
        <p:spPr>
          <a:xfrm rot="21169454">
            <a:off x="1441224" y="1544104"/>
            <a:ext cx="5621287" cy="954107"/>
          </a:xfrm>
          <a:prstGeom prst="rect">
            <a:avLst/>
          </a:prstGeom>
          <a:solidFill>
            <a:schemeClr val="bg1">
              <a:alpha val="70000"/>
            </a:schemeClr>
          </a:solidFill>
        </p:spPr>
        <p:txBody>
          <a:bodyPr wrap="square" rtlCol="0">
            <a:spAutoFit/>
          </a:bodyPr>
          <a:lstStyle/>
          <a:p>
            <a:pPr algn="ctr"/>
            <a:r>
              <a:rPr lang="ru-RU" sz="2800" b="1" i="1" dirty="0" smtClean="0">
                <a:solidFill>
                  <a:srgbClr val="FF0000"/>
                </a:solidFill>
              </a:rPr>
              <a:t>Единство обучения и воспитания в деятельности педагога</a:t>
            </a:r>
            <a:endParaRPr lang="ru-RU" sz="2800" b="1" i="1" dirty="0">
              <a:solidFill>
                <a:srgbClr val="FF0000"/>
              </a:solidFill>
            </a:endParaRPr>
          </a:p>
        </p:txBody>
      </p:sp>
      <p:sp>
        <p:nvSpPr>
          <p:cNvPr id="20" name="Номер слайда 19"/>
          <p:cNvSpPr>
            <a:spLocks noGrp="1"/>
          </p:cNvSpPr>
          <p:nvPr>
            <p:ph type="sldNum" sz="quarter" idx="12"/>
          </p:nvPr>
        </p:nvSpPr>
        <p:spPr/>
        <p:txBody>
          <a:bodyPr/>
          <a:lstStyle/>
          <a:p>
            <a:fld id="{725C68B6-61C2-468F-89AB-4B9F7531AA68}" type="slidenum">
              <a:rPr lang="ru-RU" smtClean="0"/>
              <a:pPr/>
              <a:t>7</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1000"/>
                                  </p:stCondLst>
                                  <p:childTnLst>
                                    <p:set>
                                      <p:cBhvr>
                                        <p:cTn id="11" dur="1" fill="hold">
                                          <p:stCondLst>
                                            <p:cond delay="0"/>
                                          </p:stCondLst>
                                        </p:cTn>
                                        <p:tgtEl>
                                          <p:spTgt spid="4">
                                            <p:txEl>
                                              <p:pRg st="1" end="1"/>
                                            </p:txEl>
                                          </p:spTgt>
                                        </p:tgtEl>
                                        <p:attrNameLst>
                                          <p:attrName>style.visibility</p:attrName>
                                        </p:attrNameLst>
                                      </p:cBhvr>
                                      <p:to>
                                        <p:strVal val="visible"/>
                                      </p:to>
                                    </p:set>
                                    <p:anim calcmode="lin" valueType="num">
                                      <p:cBhvr additive="base">
                                        <p:cTn id="12"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1000"/>
                                        <p:tgtEl>
                                          <p:spTgt spid="8"/>
                                        </p:tgtEl>
                                      </p:cBhvr>
                                    </p:animEffect>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2000"/>
                                        <p:tgtEl>
                                          <p:spTgt spid="15"/>
                                        </p:tgtEl>
                                      </p:cBhvr>
                                    </p:animEffect>
                                  </p:childTnLst>
                                </p:cTn>
                              </p:par>
                              <p:par>
                                <p:cTn id="23" presetID="5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770" decel="100000"/>
                                        <p:tgtEl>
                                          <p:spTgt spid="14"/>
                                        </p:tgtEl>
                                      </p:cBhvr>
                                    </p:animEffect>
                                    <p:animScale>
                                      <p:cBhvr>
                                        <p:cTn id="26" dur="770" decel="100000"/>
                                        <p:tgtEl>
                                          <p:spTgt spid="14"/>
                                        </p:tgtEl>
                                      </p:cBhvr>
                                      <p:from x="10000" y="10000"/>
                                      <p:to x="200000" y="450000"/>
                                    </p:animScale>
                                    <p:animScale>
                                      <p:cBhvr>
                                        <p:cTn id="27" dur="1230" accel="100000" fill="hold">
                                          <p:stCondLst>
                                            <p:cond delay="770"/>
                                          </p:stCondLst>
                                        </p:cTn>
                                        <p:tgtEl>
                                          <p:spTgt spid="14"/>
                                        </p:tgtEl>
                                      </p:cBhvr>
                                      <p:from x="200000" y="450000"/>
                                      <p:to x="100000" y="100000"/>
                                    </p:animScale>
                                    <p:set>
                                      <p:cBhvr>
                                        <p:cTn id="28" dur="770" fill="hold"/>
                                        <p:tgtEl>
                                          <p:spTgt spid="14"/>
                                        </p:tgtEl>
                                        <p:attrNameLst>
                                          <p:attrName>ppt_x</p:attrName>
                                        </p:attrNameLst>
                                      </p:cBhvr>
                                      <p:to>
                                        <p:strVal val="(0.5)"/>
                                      </p:to>
                                    </p:set>
                                    <p:anim from="(0.5)" to="(#ppt_x)" calcmode="lin" valueType="num">
                                      <p:cBhvr>
                                        <p:cTn id="29" dur="1230" accel="100000" fill="hold">
                                          <p:stCondLst>
                                            <p:cond delay="770"/>
                                          </p:stCondLst>
                                        </p:cTn>
                                        <p:tgtEl>
                                          <p:spTgt spid="14"/>
                                        </p:tgtEl>
                                        <p:attrNameLst>
                                          <p:attrName>ppt_x</p:attrName>
                                        </p:attrNameLst>
                                      </p:cBhvr>
                                    </p:anim>
                                    <p:set>
                                      <p:cBhvr>
                                        <p:cTn id="30" dur="770" fill="hold"/>
                                        <p:tgtEl>
                                          <p:spTgt spid="14"/>
                                        </p:tgtEl>
                                        <p:attrNameLst>
                                          <p:attrName>ppt_y</p:attrName>
                                        </p:attrNameLst>
                                      </p:cBhvr>
                                      <p:to>
                                        <p:strVal val="(#ppt_y+0.4)"/>
                                      </p:to>
                                    </p:set>
                                    <p:anim from="(#ppt_y+0.4)" to="(#ppt_y)" calcmode="lin" valueType="num">
                                      <p:cBhvr>
                                        <p:cTn id="31" dur="1230" accel="100000" fill="hold">
                                          <p:stCondLst>
                                            <p:cond delay="770"/>
                                          </p:stCondLst>
                                        </p:cTn>
                                        <p:tgtEl>
                                          <p:spTgt spid="1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251520" y="2924944"/>
            <a:ext cx="1656184" cy="707886"/>
          </a:xfrm>
          <a:prstGeom prst="rect">
            <a:avLst/>
          </a:prstGeom>
          <a:noFill/>
        </p:spPr>
        <p:txBody>
          <a:bodyPr wrap="square" rtlCol="0">
            <a:spAutoFit/>
          </a:bodyPr>
          <a:lstStyle/>
          <a:p>
            <a:pPr algn="ctr"/>
            <a:r>
              <a:rPr lang="ru-RU" sz="4000" b="1" dirty="0" smtClean="0">
                <a:solidFill>
                  <a:srgbClr val="FF0000"/>
                </a:solidFill>
              </a:rPr>
              <a:t>Цель</a:t>
            </a:r>
            <a:endParaRPr lang="ru-RU" sz="4000" b="1" dirty="0">
              <a:solidFill>
                <a:srgbClr val="FF0000"/>
              </a:solidFill>
            </a:endParaRPr>
          </a:p>
        </p:txBody>
      </p:sp>
      <p:sp>
        <p:nvSpPr>
          <p:cNvPr id="22" name="Прямоугольник 21"/>
          <p:cNvSpPr/>
          <p:nvPr/>
        </p:nvSpPr>
        <p:spPr>
          <a:xfrm>
            <a:off x="0" y="2420888"/>
            <a:ext cx="2267744" cy="18002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dirty="0" smtClean="0">
                <a:solidFill>
                  <a:srgbClr val="7030A0"/>
                </a:solidFill>
              </a:rPr>
              <a:t>Формирование гармонично развитой личности, полезной </a:t>
            </a:r>
          </a:p>
          <a:p>
            <a:pPr algn="ctr"/>
            <a:r>
              <a:rPr lang="ru-RU" b="1" dirty="0" smtClean="0">
                <a:solidFill>
                  <a:srgbClr val="7030A0"/>
                </a:solidFill>
              </a:rPr>
              <a:t>и успешной </a:t>
            </a:r>
          </a:p>
          <a:p>
            <a:pPr algn="ctr"/>
            <a:r>
              <a:rPr lang="ru-RU" b="1" dirty="0" smtClean="0">
                <a:solidFill>
                  <a:srgbClr val="7030A0"/>
                </a:solidFill>
              </a:rPr>
              <a:t>в обществе</a:t>
            </a:r>
            <a:endParaRPr lang="ru-RU" b="1" dirty="0">
              <a:solidFill>
                <a:srgbClr val="7030A0"/>
              </a:solidFill>
            </a:endParaRPr>
          </a:p>
        </p:txBody>
      </p:sp>
      <p:sp>
        <p:nvSpPr>
          <p:cNvPr id="15" name="Стрелка вправо 14"/>
          <p:cNvSpPr/>
          <p:nvPr/>
        </p:nvSpPr>
        <p:spPr>
          <a:xfrm>
            <a:off x="0" y="1700808"/>
            <a:ext cx="2915816" cy="3312368"/>
          </a:xfrm>
          <a:prstGeom prst="rightArrow">
            <a:avLst>
              <a:gd name="adj1" fmla="val 83738"/>
              <a:gd name="adj2" fmla="val 73476"/>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b="1" dirty="0" smtClean="0">
                <a:solidFill>
                  <a:schemeClr val="accent6">
                    <a:lumMod val="75000"/>
                  </a:schemeClr>
                </a:solidFill>
              </a:rPr>
              <a:t>Задачи</a:t>
            </a:r>
          </a:p>
          <a:p>
            <a:pPr algn="ctr"/>
            <a:endParaRPr lang="ru-RU" b="1" dirty="0" smtClean="0">
              <a:solidFill>
                <a:srgbClr val="C00000"/>
              </a:solidFill>
            </a:endParaRPr>
          </a:p>
          <a:p>
            <a:pPr algn="ctr"/>
            <a:endParaRPr lang="ru-RU" b="1" dirty="0" smtClean="0">
              <a:solidFill>
                <a:srgbClr val="C00000"/>
              </a:solidFill>
            </a:endParaRPr>
          </a:p>
          <a:p>
            <a:pPr algn="ctr"/>
            <a:endParaRPr lang="ru-RU" b="1" dirty="0" smtClean="0">
              <a:solidFill>
                <a:srgbClr val="C00000"/>
              </a:solidFill>
            </a:endParaRPr>
          </a:p>
          <a:p>
            <a:pPr algn="ctr"/>
            <a:endParaRPr lang="ru-RU" b="1" dirty="0" smtClean="0">
              <a:solidFill>
                <a:srgbClr val="C00000"/>
              </a:solidFill>
            </a:endParaRPr>
          </a:p>
          <a:p>
            <a:pPr algn="ctr"/>
            <a:endParaRPr lang="ru-RU" b="1" dirty="0" smtClean="0">
              <a:solidFill>
                <a:srgbClr val="C00000"/>
              </a:solidFill>
            </a:endParaRPr>
          </a:p>
          <a:p>
            <a:pPr algn="ctr"/>
            <a:endParaRPr lang="ru-RU" b="1" dirty="0" smtClean="0">
              <a:solidFill>
                <a:srgbClr val="C00000"/>
              </a:solidFill>
            </a:endParaRPr>
          </a:p>
          <a:p>
            <a:pPr algn="ctr"/>
            <a:endParaRPr lang="ru-RU" b="1" dirty="0" smtClean="0">
              <a:solidFill>
                <a:srgbClr val="C00000"/>
              </a:solidFill>
            </a:endParaRPr>
          </a:p>
          <a:p>
            <a:pPr algn="ctr"/>
            <a:endParaRPr lang="ru-RU" b="1" dirty="0">
              <a:solidFill>
                <a:srgbClr val="C00000"/>
              </a:solidFill>
            </a:endParaRPr>
          </a:p>
        </p:txBody>
      </p:sp>
      <p:sp>
        <p:nvSpPr>
          <p:cNvPr id="2" name="TextBox 1"/>
          <p:cNvSpPr txBox="1"/>
          <p:nvPr/>
        </p:nvSpPr>
        <p:spPr>
          <a:xfrm>
            <a:off x="0" y="332656"/>
            <a:ext cx="9144000" cy="523220"/>
          </a:xfrm>
          <a:prstGeom prst="rect">
            <a:avLst/>
          </a:prstGeom>
          <a:noFill/>
        </p:spPr>
        <p:txBody>
          <a:bodyPr wrap="square" rtlCol="0">
            <a:spAutoFit/>
          </a:bodyPr>
          <a:lstStyle/>
          <a:p>
            <a:pPr algn="ctr"/>
            <a:r>
              <a:rPr lang="ru-RU" sz="2800" b="1" dirty="0" smtClean="0">
                <a:solidFill>
                  <a:srgbClr val="00B0F0"/>
                </a:solidFill>
              </a:rPr>
              <a:t>Содержательная целостность педагогического процесса</a:t>
            </a:r>
            <a:endParaRPr lang="ru-RU" sz="2800" b="1" dirty="0">
              <a:solidFill>
                <a:srgbClr val="00B0F0"/>
              </a:solidFill>
            </a:endParaRPr>
          </a:p>
        </p:txBody>
      </p:sp>
      <p:sp>
        <p:nvSpPr>
          <p:cNvPr id="12" name="Стрелка вправо 11"/>
          <p:cNvSpPr/>
          <p:nvPr/>
        </p:nvSpPr>
        <p:spPr>
          <a:xfrm>
            <a:off x="179512" y="2420888"/>
            <a:ext cx="1800200" cy="648072"/>
          </a:xfrm>
          <a:prstGeom prst="rightArrow">
            <a:avLst>
              <a:gd name="adj1" fmla="val 50000"/>
              <a:gd name="adj2" fmla="val 70157"/>
            </a:avLst>
          </a:prstGeom>
        </p:spPr>
        <p:style>
          <a:lnRef idx="1">
            <a:schemeClr val="accent3"/>
          </a:lnRef>
          <a:fillRef idx="2">
            <a:schemeClr val="accent3"/>
          </a:fillRef>
          <a:effectRef idx="1">
            <a:schemeClr val="accent3"/>
          </a:effectRef>
          <a:fontRef idx="minor">
            <a:schemeClr val="dk1"/>
          </a:fontRef>
        </p:style>
        <p:txBody>
          <a:bodyPr rtlCol="0" anchor="ctr"/>
          <a:lstStyle/>
          <a:p>
            <a:r>
              <a:rPr lang="ru-RU" dirty="0" smtClean="0">
                <a:solidFill>
                  <a:schemeClr val="dk1"/>
                </a:solidFill>
              </a:rPr>
              <a:t>Образование</a:t>
            </a:r>
          </a:p>
        </p:txBody>
      </p:sp>
      <p:sp>
        <p:nvSpPr>
          <p:cNvPr id="13" name="Стрелка вправо 12"/>
          <p:cNvSpPr/>
          <p:nvPr/>
        </p:nvSpPr>
        <p:spPr>
          <a:xfrm>
            <a:off x="179512" y="2996952"/>
            <a:ext cx="2520280" cy="648072"/>
          </a:xfrm>
          <a:prstGeom prst="rightArrow">
            <a:avLst>
              <a:gd name="adj1" fmla="val 50000"/>
              <a:gd name="adj2" fmla="val 66798"/>
            </a:avLst>
          </a:prstGeom>
        </p:spPr>
        <p:style>
          <a:lnRef idx="1">
            <a:schemeClr val="accent3"/>
          </a:lnRef>
          <a:fillRef idx="2">
            <a:schemeClr val="accent3"/>
          </a:fillRef>
          <a:effectRef idx="1">
            <a:schemeClr val="accent3"/>
          </a:effectRef>
          <a:fontRef idx="minor">
            <a:schemeClr val="dk1"/>
          </a:fontRef>
        </p:style>
        <p:txBody>
          <a:bodyPr rtlCol="0" anchor="ctr"/>
          <a:lstStyle/>
          <a:p>
            <a:r>
              <a:rPr lang="ru-RU" dirty="0" smtClean="0">
                <a:solidFill>
                  <a:schemeClr val="dk1"/>
                </a:solidFill>
              </a:rPr>
              <a:t>Воспитание</a:t>
            </a:r>
          </a:p>
        </p:txBody>
      </p:sp>
      <p:sp>
        <p:nvSpPr>
          <p:cNvPr id="14" name="Стрелка вправо 13"/>
          <p:cNvSpPr/>
          <p:nvPr/>
        </p:nvSpPr>
        <p:spPr>
          <a:xfrm>
            <a:off x="179512" y="3573016"/>
            <a:ext cx="1800200" cy="648072"/>
          </a:xfrm>
          <a:prstGeom prst="rightArrow">
            <a:avLst>
              <a:gd name="adj1" fmla="val 50000"/>
              <a:gd name="adj2" fmla="val 66798"/>
            </a:avLst>
          </a:prstGeom>
        </p:spPr>
        <p:style>
          <a:lnRef idx="1">
            <a:schemeClr val="accent3"/>
          </a:lnRef>
          <a:fillRef idx="2">
            <a:schemeClr val="accent3"/>
          </a:fillRef>
          <a:effectRef idx="1">
            <a:schemeClr val="accent3"/>
          </a:effectRef>
          <a:fontRef idx="minor">
            <a:schemeClr val="dk1"/>
          </a:fontRef>
        </p:style>
        <p:txBody>
          <a:bodyPr rtlCol="0" anchor="ctr"/>
          <a:lstStyle/>
          <a:p>
            <a:r>
              <a:rPr lang="ru-RU" dirty="0" smtClean="0">
                <a:solidFill>
                  <a:schemeClr val="dk1"/>
                </a:solidFill>
              </a:rPr>
              <a:t>Развитие</a:t>
            </a:r>
          </a:p>
        </p:txBody>
      </p:sp>
      <p:sp>
        <p:nvSpPr>
          <p:cNvPr id="17" name="Стрелка вправо 16"/>
          <p:cNvSpPr/>
          <p:nvPr/>
        </p:nvSpPr>
        <p:spPr>
          <a:xfrm>
            <a:off x="2987824" y="1484784"/>
            <a:ext cx="3851920" cy="3816424"/>
          </a:xfrm>
          <a:prstGeom prst="rightArrow">
            <a:avLst>
              <a:gd name="adj1" fmla="val 87693"/>
              <a:gd name="adj2" fmla="val 60829"/>
            </a:avLst>
          </a:prstGeom>
        </p:spPr>
        <p:style>
          <a:lnRef idx="1">
            <a:schemeClr val="accent5"/>
          </a:lnRef>
          <a:fillRef idx="2">
            <a:schemeClr val="accent5"/>
          </a:fillRef>
          <a:effectRef idx="1">
            <a:schemeClr val="accent5"/>
          </a:effectRef>
          <a:fontRef idx="minor">
            <a:schemeClr val="dk1"/>
          </a:fontRef>
        </p:style>
        <p:txBody>
          <a:bodyPr rtlCol="0" anchor="ctr"/>
          <a:lstStyle/>
          <a:p>
            <a:r>
              <a:rPr lang="ru-RU" b="1" dirty="0" smtClean="0">
                <a:solidFill>
                  <a:schemeClr val="accent5">
                    <a:lumMod val="75000"/>
                  </a:schemeClr>
                </a:solidFill>
              </a:rPr>
              <a:t>Содержание</a:t>
            </a:r>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p:txBody>
      </p:sp>
      <p:sp>
        <p:nvSpPr>
          <p:cNvPr id="18" name="Стрелка вправо 17"/>
          <p:cNvSpPr/>
          <p:nvPr/>
        </p:nvSpPr>
        <p:spPr>
          <a:xfrm>
            <a:off x="3095328" y="2348880"/>
            <a:ext cx="2592288" cy="648072"/>
          </a:xfrm>
          <a:prstGeom prst="rightArrow">
            <a:avLst>
              <a:gd name="adj1" fmla="val 50000"/>
              <a:gd name="adj2" fmla="val 68259"/>
            </a:avLst>
          </a:prstGeom>
        </p:spPr>
        <p:style>
          <a:lnRef idx="1">
            <a:schemeClr val="accent2"/>
          </a:lnRef>
          <a:fillRef idx="2">
            <a:schemeClr val="accent2"/>
          </a:fillRef>
          <a:effectRef idx="1">
            <a:schemeClr val="accent2"/>
          </a:effectRef>
          <a:fontRef idx="minor">
            <a:schemeClr val="dk1"/>
          </a:fontRef>
        </p:style>
        <p:txBody>
          <a:bodyPr rtlCol="0" anchor="ctr"/>
          <a:lstStyle/>
          <a:p>
            <a:r>
              <a:rPr lang="ru-RU" dirty="0" smtClean="0"/>
              <a:t>Знания</a:t>
            </a:r>
            <a:endParaRPr lang="ru-RU" dirty="0"/>
          </a:p>
        </p:txBody>
      </p:sp>
      <p:sp>
        <p:nvSpPr>
          <p:cNvPr id="19" name="Стрелка вправо 18"/>
          <p:cNvSpPr/>
          <p:nvPr/>
        </p:nvSpPr>
        <p:spPr>
          <a:xfrm>
            <a:off x="3095328" y="3789040"/>
            <a:ext cx="2520280" cy="720080"/>
          </a:xfrm>
          <a:prstGeom prst="rightArrow">
            <a:avLst>
              <a:gd name="adj1" fmla="val 50000"/>
              <a:gd name="adj2" fmla="val 61662"/>
            </a:avLst>
          </a:prstGeom>
        </p:spPr>
        <p:style>
          <a:lnRef idx="1">
            <a:schemeClr val="accent2"/>
          </a:lnRef>
          <a:fillRef idx="2">
            <a:schemeClr val="accent2"/>
          </a:fillRef>
          <a:effectRef idx="1">
            <a:schemeClr val="accent2"/>
          </a:effectRef>
          <a:fontRef idx="minor">
            <a:schemeClr val="dk1"/>
          </a:fontRef>
        </p:style>
        <p:txBody>
          <a:bodyPr rtlCol="0" anchor="ctr"/>
          <a:lstStyle/>
          <a:p>
            <a:r>
              <a:rPr lang="ru-RU" dirty="0" smtClean="0"/>
              <a:t>Опыт отношений</a:t>
            </a:r>
          </a:p>
        </p:txBody>
      </p:sp>
      <p:sp>
        <p:nvSpPr>
          <p:cNvPr id="20" name="Стрелка вправо 19"/>
          <p:cNvSpPr/>
          <p:nvPr/>
        </p:nvSpPr>
        <p:spPr>
          <a:xfrm>
            <a:off x="3095328" y="2780928"/>
            <a:ext cx="3456384" cy="1224136"/>
          </a:xfrm>
          <a:prstGeom prst="rightArrow">
            <a:avLst>
              <a:gd name="adj1" fmla="val 50000"/>
              <a:gd name="adj2" fmla="val 64938"/>
            </a:avLst>
          </a:prstGeom>
        </p:spPr>
        <p:style>
          <a:lnRef idx="1">
            <a:schemeClr val="accent2"/>
          </a:lnRef>
          <a:fillRef idx="2">
            <a:schemeClr val="accent2"/>
          </a:fillRef>
          <a:effectRef idx="1">
            <a:schemeClr val="accent2"/>
          </a:effectRef>
          <a:fontRef idx="minor">
            <a:schemeClr val="dk1"/>
          </a:fontRef>
        </p:style>
        <p:txBody>
          <a:bodyPr rtlCol="0" anchor="ctr"/>
          <a:lstStyle/>
          <a:p>
            <a:r>
              <a:rPr lang="ru-RU" dirty="0" smtClean="0"/>
              <a:t>Опыт деятельности (умения и навыки, опыт творчества)</a:t>
            </a:r>
          </a:p>
        </p:txBody>
      </p:sp>
      <p:sp>
        <p:nvSpPr>
          <p:cNvPr id="16" name="Номер слайда 15"/>
          <p:cNvSpPr>
            <a:spLocks noGrp="1"/>
          </p:cNvSpPr>
          <p:nvPr>
            <p:ph type="sldNum" sz="quarter" idx="12"/>
          </p:nvPr>
        </p:nvSpPr>
        <p:spPr/>
        <p:txBody>
          <a:bodyPr/>
          <a:lstStyle/>
          <a:p>
            <a:fld id="{725C68B6-61C2-468F-89AB-4B9F7531AA68}" type="slidenum">
              <a:rPr lang="ru-RU" smtClean="0"/>
              <a:pPr/>
              <a:t>8</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fill="hold" grpId="0" nodeType="clickEffect">
                                  <p:stCondLst>
                                    <p:cond delay="0"/>
                                  </p:stCondLst>
                                  <p:childTnLst>
                                    <p:set>
                                      <p:cBhvr>
                                        <p:cTn id="6" dur="1000">
                                          <p:stCondLst>
                                            <p:cond delay="0"/>
                                          </p:stCondLst>
                                        </p:cTn>
                                        <p:tgtEl>
                                          <p:spTgt spid="23"/>
                                        </p:tgtEl>
                                        <p:attrNameLst>
                                          <p:attrName>style.visibility</p:attrName>
                                        </p:attrNameLst>
                                      </p:cBhvr>
                                      <p:to>
                                        <p:strVal val="visible"/>
                                      </p:to>
                                    </p:set>
                                  </p:childTnLst>
                                </p:cTn>
                              </p:par>
                            </p:childTnLst>
                          </p:cTn>
                        </p:par>
                        <p:par>
                          <p:cTn id="7" fill="hold">
                            <p:stCondLst>
                              <p:cond delay="1000"/>
                            </p:stCondLst>
                            <p:childTnLst>
                              <p:par>
                                <p:cTn id="8" presetID="53" presetClass="entr" presetSubtype="0" fill="hold" grpId="0" nodeType="after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p:cTn id="10" dur="500" fill="hold"/>
                                        <p:tgtEl>
                                          <p:spTgt spid="22"/>
                                        </p:tgtEl>
                                        <p:attrNameLst>
                                          <p:attrName>ppt_w</p:attrName>
                                        </p:attrNameLst>
                                      </p:cBhvr>
                                      <p:tavLst>
                                        <p:tav tm="0">
                                          <p:val>
                                            <p:fltVal val="0"/>
                                          </p:val>
                                        </p:tav>
                                        <p:tav tm="100000">
                                          <p:val>
                                            <p:strVal val="#ppt_w"/>
                                          </p:val>
                                        </p:tav>
                                      </p:tavLst>
                                    </p:anim>
                                    <p:anim calcmode="lin" valueType="num">
                                      <p:cBhvr>
                                        <p:cTn id="11" dur="500" fill="hold"/>
                                        <p:tgtEl>
                                          <p:spTgt spid="22"/>
                                        </p:tgtEl>
                                        <p:attrNameLst>
                                          <p:attrName>ppt_h</p:attrName>
                                        </p:attrNameLst>
                                      </p:cBhvr>
                                      <p:tavLst>
                                        <p:tav tm="0">
                                          <p:val>
                                            <p:fltVal val="0"/>
                                          </p:val>
                                        </p:tav>
                                        <p:tav tm="100000">
                                          <p:val>
                                            <p:strVal val="#ppt_h"/>
                                          </p:val>
                                        </p:tav>
                                      </p:tavLst>
                                    </p:anim>
                                    <p:animEffect transition="in" filter="fade">
                                      <p:cBhvr>
                                        <p:cTn id="12" dur="500"/>
                                        <p:tgtEl>
                                          <p:spTgt spid="22"/>
                                        </p:tgtEl>
                                      </p:cBhvr>
                                    </p:animEffect>
                                  </p:childTnLst>
                                </p:cTn>
                              </p:par>
                            </p:childTnLst>
                          </p:cTn>
                        </p:par>
                        <p:par>
                          <p:cTn id="13" fill="hold">
                            <p:stCondLst>
                              <p:cond delay="1500"/>
                            </p:stCondLst>
                            <p:childTnLst>
                              <p:par>
                                <p:cTn id="14" presetID="63" presetClass="path" presetSubtype="0" accel="50000" decel="50000" fill="hold" grpId="2" nodeType="afterEffect">
                                  <p:stCondLst>
                                    <p:cond delay="500"/>
                                  </p:stCondLst>
                                  <p:childTnLst>
                                    <p:animMotion origin="layout" path="M 1.38889E-6 -3.33333E-6 L 0.7559 -3.33333E-6 " pathEditMode="relative" rAng="0" ptsTypes="AA">
                                      <p:cBhvr>
                                        <p:cTn id="15" dur="2000" fill="hold"/>
                                        <p:tgtEl>
                                          <p:spTgt spid="22"/>
                                        </p:tgtEl>
                                        <p:attrNameLst>
                                          <p:attrName>ppt_x</p:attrName>
                                          <p:attrName>ppt_y</p:attrName>
                                        </p:attrNameLst>
                                      </p:cBhvr>
                                      <p:rCtr x="378" y="0"/>
                                    </p:animMotion>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500"/>
                                        <p:tgtEl>
                                          <p:spTgt spid="15"/>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left)">
                                      <p:cBhvr>
                                        <p:cTn id="24" dur="500"/>
                                        <p:tgtEl>
                                          <p:spTgt spid="12"/>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left)">
                                      <p:cBhvr>
                                        <p:cTn id="41" dur="500"/>
                                        <p:tgtEl>
                                          <p:spTgt spid="18"/>
                                        </p:tgtEl>
                                      </p:cBhvr>
                                    </p:animEffect>
                                  </p:childTnLst>
                                </p:cTn>
                              </p:par>
                            </p:childTnLst>
                          </p:cTn>
                        </p:par>
                        <p:par>
                          <p:cTn id="42" fill="hold">
                            <p:stCondLst>
                              <p:cond delay="1000"/>
                            </p:stCondLst>
                            <p:childTnLst>
                              <p:par>
                                <p:cTn id="43" presetID="22" presetClass="entr" presetSubtype="8"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wipe(left)">
                                      <p:cBhvr>
                                        <p:cTn id="45" dur="500"/>
                                        <p:tgtEl>
                                          <p:spTgt spid="20"/>
                                        </p:tgtEl>
                                      </p:cBhvr>
                                    </p:animEffect>
                                  </p:childTnLst>
                                </p:cTn>
                              </p:par>
                            </p:childTnLst>
                          </p:cTn>
                        </p:par>
                        <p:par>
                          <p:cTn id="46" fill="hold">
                            <p:stCondLst>
                              <p:cond delay="1500"/>
                            </p:stCondLst>
                            <p:childTnLst>
                              <p:par>
                                <p:cTn id="47" presetID="22" presetClass="entr" presetSubtype="8"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2" grpId="0" animBg="1"/>
      <p:bldP spid="22" grpId="2" animBg="1"/>
      <p:bldP spid="15" grpId="0" animBg="1"/>
      <p:bldP spid="12" grpId="0" animBg="1"/>
      <p:bldP spid="13" grpId="0" animBg="1"/>
      <p:bldP spid="14" grpId="0" animBg="1"/>
      <p:bldP spid="17" grpId="0" animBg="1"/>
      <p:bldP spid="18" grpId="0" animBg="1"/>
      <p:bldP spid="19" grpId="0"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Скругленный прямоугольник 25"/>
          <p:cNvSpPr/>
          <p:nvPr/>
        </p:nvSpPr>
        <p:spPr>
          <a:xfrm>
            <a:off x="107504" y="548680"/>
            <a:ext cx="8928992" cy="5904656"/>
          </a:xfrm>
          <a:prstGeom prst="roundRect">
            <a:avLst>
              <a:gd name="adj" fmla="val 10949"/>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право 13"/>
          <p:cNvSpPr/>
          <p:nvPr/>
        </p:nvSpPr>
        <p:spPr>
          <a:xfrm rot="3780182">
            <a:off x="1619327" y="4403894"/>
            <a:ext cx="1215829" cy="259440"/>
          </a:xfrm>
          <a:prstGeom prst="rightArrow">
            <a:avLst>
              <a:gd name="adj1" fmla="val 31317"/>
              <a:gd name="adj2" fmla="val 9762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Стрелка вправо 21"/>
          <p:cNvSpPr/>
          <p:nvPr/>
        </p:nvSpPr>
        <p:spPr>
          <a:xfrm rot="7174439">
            <a:off x="6456998" y="4380414"/>
            <a:ext cx="1286340" cy="266367"/>
          </a:xfrm>
          <a:prstGeom prst="rightArrow">
            <a:avLst>
              <a:gd name="adj1" fmla="val 29008"/>
              <a:gd name="adj2" fmla="val 9762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Блок-схема: задержка 23"/>
          <p:cNvSpPr/>
          <p:nvPr/>
        </p:nvSpPr>
        <p:spPr>
          <a:xfrm rot="5400000">
            <a:off x="2627784" y="-1179512"/>
            <a:ext cx="4032448" cy="7488832"/>
          </a:xfrm>
          <a:prstGeom prst="flowChartDelay">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ru-RU" b="1" dirty="0" smtClean="0">
              <a:solidFill>
                <a:srgbClr val="FF0000"/>
              </a:solidFill>
            </a:endParaRPr>
          </a:p>
          <a:p>
            <a:pPr algn="ctr"/>
            <a:r>
              <a:rPr lang="ru-RU" b="1" dirty="0" smtClean="0">
                <a:solidFill>
                  <a:srgbClr val="C00000"/>
                </a:solidFill>
              </a:rPr>
              <a:t>Освоение воспитанником содержания образования </a:t>
            </a:r>
          </a:p>
          <a:p>
            <a:pPr algn="ctr"/>
            <a:r>
              <a:rPr lang="ru-RU" b="1" dirty="0" smtClean="0">
                <a:solidFill>
                  <a:srgbClr val="C00000"/>
                </a:solidFill>
              </a:rPr>
              <a:t>в процессе взаимодействия с педагогом</a:t>
            </a:r>
          </a:p>
          <a:p>
            <a:pPr algn="ctr"/>
            <a:endParaRPr lang="ru-RU" b="1" dirty="0" smtClean="0">
              <a:solidFill>
                <a:srgbClr val="FF0000"/>
              </a:solidFill>
            </a:endParaRPr>
          </a:p>
          <a:p>
            <a:pPr algn="ctr"/>
            <a:endParaRPr lang="ru-RU" b="1" dirty="0" smtClean="0">
              <a:solidFill>
                <a:srgbClr val="FF0000"/>
              </a:solidFill>
            </a:endParaRPr>
          </a:p>
          <a:p>
            <a:pPr algn="ctr"/>
            <a:endParaRPr lang="ru-RU" b="1" dirty="0" smtClean="0">
              <a:solidFill>
                <a:srgbClr val="FF0000"/>
              </a:solidFill>
            </a:endParaRPr>
          </a:p>
          <a:p>
            <a:pPr algn="ctr"/>
            <a:endParaRPr lang="ru-RU" b="1" dirty="0" smtClean="0">
              <a:solidFill>
                <a:srgbClr val="FF0000"/>
              </a:solidFill>
            </a:endParaRPr>
          </a:p>
          <a:p>
            <a:pPr algn="ctr"/>
            <a:endParaRPr lang="ru-RU" b="1" dirty="0" smtClean="0">
              <a:solidFill>
                <a:srgbClr val="FF0000"/>
              </a:solidFill>
            </a:endParaRPr>
          </a:p>
          <a:p>
            <a:pPr algn="ctr"/>
            <a:endParaRPr lang="ru-RU" b="1" dirty="0" smtClean="0">
              <a:solidFill>
                <a:srgbClr val="FF0000"/>
              </a:solidFill>
            </a:endParaRPr>
          </a:p>
          <a:p>
            <a:pPr algn="ctr"/>
            <a:endParaRPr lang="ru-RU" b="1" dirty="0" smtClean="0">
              <a:solidFill>
                <a:srgbClr val="FF0000"/>
              </a:solidFill>
            </a:endParaRPr>
          </a:p>
          <a:p>
            <a:pPr algn="ctr"/>
            <a:endParaRPr lang="ru-RU" b="1" dirty="0" smtClean="0">
              <a:solidFill>
                <a:srgbClr val="FF0000"/>
              </a:solidFill>
            </a:endParaRPr>
          </a:p>
          <a:p>
            <a:pPr algn="ctr"/>
            <a:endParaRPr lang="ru-RU" b="1" dirty="0" smtClean="0">
              <a:solidFill>
                <a:srgbClr val="FF0000"/>
              </a:solidFill>
            </a:endParaRPr>
          </a:p>
          <a:p>
            <a:pPr algn="ctr"/>
            <a:endParaRPr lang="ru-RU" b="1" dirty="0" smtClean="0">
              <a:solidFill>
                <a:srgbClr val="FF0000"/>
              </a:solidFill>
            </a:endParaRPr>
          </a:p>
        </p:txBody>
      </p:sp>
      <p:sp>
        <p:nvSpPr>
          <p:cNvPr id="4" name="Скругленный прямоугольник 3"/>
          <p:cNvSpPr/>
          <p:nvPr/>
        </p:nvSpPr>
        <p:spPr>
          <a:xfrm>
            <a:off x="1979712" y="5085184"/>
            <a:ext cx="5328592" cy="1152128"/>
          </a:xfrm>
          <a:prstGeom prst="roundRect">
            <a:avLst>
              <a:gd name="adj" fmla="val 50000"/>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ru-RU" sz="2800" dirty="0" smtClean="0">
                <a:effectLst>
                  <a:outerShdw blurRad="38100" dist="38100" dir="2700000" algn="tl">
                    <a:srgbClr val="000000">
                      <a:alpha val="43137"/>
                    </a:srgbClr>
                  </a:outerShdw>
                </a:effectLst>
              </a:rPr>
              <a:t>Содержание образования (СО)</a:t>
            </a:r>
            <a:endParaRPr lang="ru-RU" sz="2800" dirty="0">
              <a:effectLst>
                <a:outerShdw blurRad="38100" dist="38100" dir="2700000" algn="tl">
                  <a:srgbClr val="000000">
                    <a:alpha val="43137"/>
                  </a:srgbClr>
                </a:outerShdw>
              </a:effectLst>
            </a:endParaRPr>
          </a:p>
        </p:txBody>
      </p:sp>
      <p:sp>
        <p:nvSpPr>
          <p:cNvPr id="5" name="Овал 4"/>
          <p:cNvSpPr/>
          <p:nvPr/>
        </p:nvSpPr>
        <p:spPr>
          <a:xfrm>
            <a:off x="395536" y="2348880"/>
            <a:ext cx="3168352" cy="1656184"/>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ru-RU" sz="2800" dirty="0" smtClean="0">
                <a:effectLst>
                  <a:outerShdw blurRad="38100" dist="38100" dir="2700000" algn="tl">
                    <a:srgbClr val="000000">
                      <a:alpha val="43137"/>
                    </a:srgbClr>
                  </a:outerShdw>
                </a:effectLst>
              </a:rPr>
              <a:t>Педагог</a:t>
            </a:r>
            <a:endParaRPr lang="ru-RU" sz="2800" dirty="0">
              <a:effectLst>
                <a:outerShdw blurRad="38100" dist="38100" dir="2700000" algn="tl">
                  <a:srgbClr val="000000">
                    <a:alpha val="43137"/>
                  </a:srgbClr>
                </a:outerShdw>
              </a:effectLst>
            </a:endParaRPr>
          </a:p>
        </p:txBody>
      </p:sp>
      <p:sp>
        <p:nvSpPr>
          <p:cNvPr id="6" name="Овал 5"/>
          <p:cNvSpPr/>
          <p:nvPr/>
        </p:nvSpPr>
        <p:spPr>
          <a:xfrm>
            <a:off x="5580112" y="2348880"/>
            <a:ext cx="3312368" cy="1656184"/>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800" dirty="0" smtClean="0">
                <a:effectLst>
                  <a:outerShdw blurRad="38100" dist="38100" dir="2700000" algn="tl">
                    <a:srgbClr val="000000">
                      <a:alpha val="43137"/>
                    </a:srgbClr>
                  </a:outerShdw>
                </a:effectLst>
              </a:rPr>
              <a:t>Воспитанник</a:t>
            </a:r>
          </a:p>
        </p:txBody>
      </p:sp>
      <p:grpSp>
        <p:nvGrpSpPr>
          <p:cNvPr id="11" name="Группа 10"/>
          <p:cNvGrpSpPr/>
          <p:nvPr/>
        </p:nvGrpSpPr>
        <p:grpSpPr>
          <a:xfrm flipV="1">
            <a:off x="3203848" y="3573016"/>
            <a:ext cx="2661553" cy="734368"/>
            <a:chOff x="3122013" y="908720"/>
            <a:chExt cx="2636073" cy="654355"/>
          </a:xfrm>
        </p:grpSpPr>
        <p:sp>
          <p:nvSpPr>
            <p:cNvPr id="8" name="Полилиния 7"/>
            <p:cNvSpPr/>
            <p:nvPr/>
          </p:nvSpPr>
          <p:spPr>
            <a:xfrm>
              <a:off x="3203848" y="908720"/>
              <a:ext cx="2376264" cy="504056"/>
            </a:xfrm>
            <a:custGeom>
              <a:avLst/>
              <a:gdLst>
                <a:gd name="connsiteX0" fmla="*/ 0 w 2404872"/>
                <a:gd name="connsiteY0" fmla="*/ 574548 h 583692"/>
                <a:gd name="connsiteX1" fmla="*/ 329184 w 2404872"/>
                <a:gd name="connsiteY1" fmla="*/ 355092 h 583692"/>
                <a:gd name="connsiteX2" fmla="*/ 420624 w 2404872"/>
                <a:gd name="connsiteY2" fmla="*/ 117348 h 583692"/>
                <a:gd name="connsiteX3" fmla="*/ 722376 w 2404872"/>
                <a:gd name="connsiteY3" fmla="*/ 217932 h 583692"/>
                <a:gd name="connsiteX4" fmla="*/ 969264 w 2404872"/>
                <a:gd name="connsiteY4" fmla="*/ 7620 h 583692"/>
                <a:gd name="connsiteX5" fmla="*/ 1179576 w 2404872"/>
                <a:gd name="connsiteY5" fmla="*/ 172212 h 583692"/>
                <a:gd name="connsiteX6" fmla="*/ 1389888 w 2404872"/>
                <a:gd name="connsiteY6" fmla="*/ 7620 h 583692"/>
                <a:gd name="connsiteX7" fmla="*/ 1554480 w 2404872"/>
                <a:gd name="connsiteY7" fmla="*/ 163068 h 583692"/>
                <a:gd name="connsiteX8" fmla="*/ 1792224 w 2404872"/>
                <a:gd name="connsiteY8" fmla="*/ 89916 h 583692"/>
                <a:gd name="connsiteX9" fmla="*/ 1874520 w 2404872"/>
                <a:gd name="connsiteY9" fmla="*/ 291084 h 583692"/>
                <a:gd name="connsiteX10" fmla="*/ 2121408 w 2404872"/>
                <a:gd name="connsiteY10" fmla="*/ 199644 h 583692"/>
                <a:gd name="connsiteX11" fmla="*/ 2167128 w 2404872"/>
                <a:gd name="connsiteY11" fmla="*/ 409956 h 583692"/>
                <a:gd name="connsiteX12" fmla="*/ 2404872 w 2404872"/>
                <a:gd name="connsiteY12" fmla="*/ 583692 h 583692"/>
                <a:gd name="connsiteX0" fmla="*/ 0 w 2404872"/>
                <a:gd name="connsiteY0" fmla="*/ 582168 h 591312"/>
                <a:gd name="connsiteX1" fmla="*/ 329184 w 2404872"/>
                <a:gd name="connsiteY1" fmla="*/ 362712 h 591312"/>
                <a:gd name="connsiteX2" fmla="*/ 420624 w 2404872"/>
                <a:gd name="connsiteY2" fmla="*/ 124968 h 591312"/>
                <a:gd name="connsiteX3" fmla="*/ 722376 w 2404872"/>
                <a:gd name="connsiteY3" fmla="*/ 225552 h 591312"/>
                <a:gd name="connsiteX4" fmla="*/ 936104 w 2404872"/>
                <a:gd name="connsiteY4" fmla="*/ 7620 h 591312"/>
                <a:gd name="connsiteX5" fmla="*/ 1179576 w 2404872"/>
                <a:gd name="connsiteY5" fmla="*/ 179832 h 591312"/>
                <a:gd name="connsiteX6" fmla="*/ 1389888 w 2404872"/>
                <a:gd name="connsiteY6" fmla="*/ 15240 h 591312"/>
                <a:gd name="connsiteX7" fmla="*/ 1554480 w 2404872"/>
                <a:gd name="connsiteY7" fmla="*/ 170688 h 591312"/>
                <a:gd name="connsiteX8" fmla="*/ 1792224 w 2404872"/>
                <a:gd name="connsiteY8" fmla="*/ 97536 h 591312"/>
                <a:gd name="connsiteX9" fmla="*/ 1874520 w 2404872"/>
                <a:gd name="connsiteY9" fmla="*/ 298704 h 591312"/>
                <a:gd name="connsiteX10" fmla="*/ 2121408 w 2404872"/>
                <a:gd name="connsiteY10" fmla="*/ 207264 h 591312"/>
                <a:gd name="connsiteX11" fmla="*/ 2167128 w 2404872"/>
                <a:gd name="connsiteY11" fmla="*/ 417576 h 591312"/>
                <a:gd name="connsiteX12" fmla="*/ 2404872 w 2404872"/>
                <a:gd name="connsiteY12" fmla="*/ 591312 h 591312"/>
                <a:gd name="connsiteX0" fmla="*/ 0 w 2404872"/>
                <a:gd name="connsiteY0" fmla="*/ 582168 h 591312"/>
                <a:gd name="connsiteX1" fmla="*/ 329184 w 2404872"/>
                <a:gd name="connsiteY1" fmla="*/ 362712 h 591312"/>
                <a:gd name="connsiteX2" fmla="*/ 420624 w 2404872"/>
                <a:gd name="connsiteY2" fmla="*/ 124968 h 591312"/>
                <a:gd name="connsiteX3" fmla="*/ 722376 w 2404872"/>
                <a:gd name="connsiteY3" fmla="*/ 225552 h 591312"/>
                <a:gd name="connsiteX4" fmla="*/ 936104 w 2404872"/>
                <a:gd name="connsiteY4" fmla="*/ 7620 h 591312"/>
                <a:gd name="connsiteX5" fmla="*/ 1179576 w 2404872"/>
                <a:gd name="connsiteY5" fmla="*/ 179832 h 591312"/>
                <a:gd name="connsiteX6" fmla="*/ 1389888 w 2404872"/>
                <a:gd name="connsiteY6" fmla="*/ 15240 h 591312"/>
                <a:gd name="connsiteX7" fmla="*/ 1512168 w 2404872"/>
                <a:gd name="connsiteY7" fmla="*/ 223644 h 591312"/>
                <a:gd name="connsiteX8" fmla="*/ 1792224 w 2404872"/>
                <a:gd name="connsiteY8" fmla="*/ 97536 h 591312"/>
                <a:gd name="connsiteX9" fmla="*/ 1874520 w 2404872"/>
                <a:gd name="connsiteY9" fmla="*/ 298704 h 591312"/>
                <a:gd name="connsiteX10" fmla="*/ 2121408 w 2404872"/>
                <a:gd name="connsiteY10" fmla="*/ 207264 h 591312"/>
                <a:gd name="connsiteX11" fmla="*/ 2167128 w 2404872"/>
                <a:gd name="connsiteY11" fmla="*/ 417576 h 591312"/>
                <a:gd name="connsiteX12" fmla="*/ 2404872 w 2404872"/>
                <a:gd name="connsiteY12" fmla="*/ 591312 h 591312"/>
                <a:gd name="connsiteX0" fmla="*/ 0 w 2404872"/>
                <a:gd name="connsiteY0" fmla="*/ 581850 h 590994"/>
                <a:gd name="connsiteX1" fmla="*/ 329184 w 2404872"/>
                <a:gd name="connsiteY1" fmla="*/ 362394 h 590994"/>
                <a:gd name="connsiteX2" fmla="*/ 420624 w 2404872"/>
                <a:gd name="connsiteY2" fmla="*/ 124650 h 590994"/>
                <a:gd name="connsiteX3" fmla="*/ 792088 w 2404872"/>
                <a:gd name="connsiteY3" fmla="*/ 223326 h 590994"/>
                <a:gd name="connsiteX4" fmla="*/ 936104 w 2404872"/>
                <a:gd name="connsiteY4" fmla="*/ 7302 h 590994"/>
                <a:gd name="connsiteX5" fmla="*/ 1179576 w 2404872"/>
                <a:gd name="connsiteY5" fmla="*/ 179514 h 590994"/>
                <a:gd name="connsiteX6" fmla="*/ 1389888 w 2404872"/>
                <a:gd name="connsiteY6" fmla="*/ 14922 h 590994"/>
                <a:gd name="connsiteX7" fmla="*/ 1512168 w 2404872"/>
                <a:gd name="connsiteY7" fmla="*/ 223326 h 590994"/>
                <a:gd name="connsiteX8" fmla="*/ 1792224 w 2404872"/>
                <a:gd name="connsiteY8" fmla="*/ 97218 h 590994"/>
                <a:gd name="connsiteX9" fmla="*/ 1874520 w 2404872"/>
                <a:gd name="connsiteY9" fmla="*/ 298386 h 590994"/>
                <a:gd name="connsiteX10" fmla="*/ 2121408 w 2404872"/>
                <a:gd name="connsiteY10" fmla="*/ 206946 h 590994"/>
                <a:gd name="connsiteX11" fmla="*/ 2167128 w 2404872"/>
                <a:gd name="connsiteY11" fmla="*/ 417258 h 590994"/>
                <a:gd name="connsiteX12" fmla="*/ 2404872 w 2404872"/>
                <a:gd name="connsiteY12" fmla="*/ 590994 h 590994"/>
                <a:gd name="connsiteX0" fmla="*/ 0 w 2404872"/>
                <a:gd name="connsiteY0" fmla="*/ 581850 h 590994"/>
                <a:gd name="connsiteX1" fmla="*/ 329184 w 2404872"/>
                <a:gd name="connsiteY1" fmla="*/ 362394 h 590994"/>
                <a:gd name="connsiteX2" fmla="*/ 504056 w 2404872"/>
                <a:gd name="connsiteY2" fmla="*/ 79310 h 590994"/>
                <a:gd name="connsiteX3" fmla="*/ 792088 w 2404872"/>
                <a:gd name="connsiteY3" fmla="*/ 223326 h 590994"/>
                <a:gd name="connsiteX4" fmla="*/ 936104 w 2404872"/>
                <a:gd name="connsiteY4" fmla="*/ 7302 h 590994"/>
                <a:gd name="connsiteX5" fmla="*/ 1179576 w 2404872"/>
                <a:gd name="connsiteY5" fmla="*/ 179514 h 590994"/>
                <a:gd name="connsiteX6" fmla="*/ 1389888 w 2404872"/>
                <a:gd name="connsiteY6" fmla="*/ 14922 h 590994"/>
                <a:gd name="connsiteX7" fmla="*/ 1512168 w 2404872"/>
                <a:gd name="connsiteY7" fmla="*/ 223326 h 590994"/>
                <a:gd name="connsiteX8" fmla="*/ 1792224 w 2404872"/>
                <a:gd name="connsiteY8" fmla="*/ 97218 h 590994"/>
                <a:gd name="connsiteX9" fmla="*/ 1874520 w 2404872"/>
                <a:gd name="connsiteY9" fmla="*/ 298386 h 590994"/>
                <a:gd name="connsiteX10" fmla="*/ 2121408 w 2404872"/>
                <a:gd name="connsiteY10" fmla="*/ 206946 h 590994"/>
                <a:gd name="connsiteX11" fmla="*/ 2167128 w 2404872"/>
                <a:gd name="connsiteY11" fmla="*/ 417258 h 590994"/>
                <a:gd name="connsiteX12" fmla="*/ 2404872 w 2404872"/>
                <a:gd name="connsiteY12" fmla="*/ 590994 h 590994"/>
                <a:gd name="connsiteX0" fmla="*/ 0 w 2404872"/>
                <a:gd name="connsiteY0" fmla="*/ 581850 h 590994"/>
                <a:gd name="connsiteX1" fmla="*/ 329184 w 2404872"/>
                <a:gd name="connsiteY1" fmla="*/ 362394 h 590994"/>
                <a:gd name="connsiteX2" fmla="*/ 504056 w 2404872"/>
                <a:gd name="connsiteY2" fmla="*/ 79310 h 590994"/>
                <a:gd name="connsiteX3" fmla="*/ 792088 w 2404872"/>
                <a:gd name="connsiteY3" fmla="*/ 223326 h 590994"/>
                <a:gd name="connsiteX4" fmla="*/ 936104 w 2404872"/>
                <a:gd name="connsiteY4" fmla="*/ 7302 h 590994"/>
                <a:gd name="connsiteX5" fmla="*/ 1179576 w 2404872"/>
                <a:gd name="connsiteY5" fmla="*/ 179514 h 590994"/>
                <a:gd name="connsiteX6" fmla="*/ 1389888 w 2404872"/>
                <a:gd name="connsiteY6" fmla="*/ 14922 h 590994"/>
                <a:gd name="connsiteX7" fmla="*/ 1512168 w 2404872"/>
                <a:gd name="connsiteY7" fmla="*/ 223326 h 590994"/>
                <a:gd name="connsiteX8" fmla="*/ 1792224 w 2404872"/>
                <a:gd name="connsiteY8" fmla="*/ 97218 h 590994"/>
                <a:gd name="connsiteX9" fmla="*/ 1874520 w 2404872"/>
                <a:gd name="connsiteY9" fmla="*/ 298386 h 590994"/>
                <a:gd name="connsiteX10" fmla="*/ 2121408 w 2404872"/>
                <a:gd name="connsiteY10" fmla="*/ 206946 h 590994"/>
                <a:gd name="connsiteX11" fmla="*/ 2167128 w 2404872"/>
                <a:gd name="connsiteY11" fmla="*/ 417258 h 590994"/>
                <a:gd name="connsiteX12" fmla="*/ 2404872 w 2404872"/>
                <a:gd name="connsiteY12" fmla="*/ 590994 h 590994"/>
                <a:gd name="connsiteX0" fmla="*/ 0 w 2404872"/>
                <a:gd name="connsiteY0" fmla="*/ 581850 h 590994"/>
                <a:gd name="connsiteX1" fmla="*/ 329184 w 2404872"/>
                <a:gd name="connsiteY1" fmla="*/ 362394 h 590994"/>
                <a:gd name="connsiteX2" fmla="*/ 504056 w 2404872"/>
                <a:gd name="connsiteY2" fmla="*/ 79310 h 590994"/>
                <a:gd name="connsiteX3" fmla="*/ 720080 w 2404872"/>
                <a:gd name="connsiteY3" fmla="*/ 223326 h 590994"/>
                <a:gd name="connsiteX4" fmla="*/ 936104 w 2404872"/>
                <a:gd name="connsiteY4" fmla="*/ 7302 h 590994"/>
                <a:gd name="connsiteX5" fmla="*/ 1179576 w 2404872"/>
                <a:gd name="connsiteY5" fmla="*/ 179514 h 590994"/>
                <a:gd name="connsiteX6" fmla="*/ 1389888 w 2404872"/>
                <a:gd name="connsiteY6" fmla="*/ 14922 h 590994"/>
                <a:gd name="connsiteX7" fmla="*/ 1512168 w 2404872"/>
                <a:gd name="connsiteY7" fmla="*/ 223326 h 590994"/>
                <a:gd name="connsiteX8" fmla="*/ 1792224 w 2404872"/>
                <a:gd name="connsiteY8" fmla="*/ 97218 h 590994"/>
                <a:gd name="connsiteX9" fmla="*/ 1874520 w 2404872"/>
                <a:gd name="connsiteY9" fmla="*/ 298386 h 590994"/>
                <a:gd name="connsiteX10" fmla="*/ 2121408 w 2404872"/>
                <a:gd name="connsiteY10" fmla="*/ 206946 h 590994"/>
                <a:gd name="connsiteX11" fmla="*/ 2167128 w 2404872"/>
                <a:gd name="connsiteY11" fmla="*/ 417258 h 590994"/>
                <a:gd name="connsiteX12" fmla="*/ 2404872 w 2404872"/>
                <a:gd name="connsiteY12" fmla="*/ 590994 h 590994"/>
                <a:gd name="connsiteX0" fmla="*/ 0 w 2404872"/>
                <a:gd name="connsiteY0" fmla="*/ 574548 h 583692"/>
                <a:gd name="connsiteX1" fmla="*/ 329184 w 2404872"/>
                <a:gd name="connsiteY1" fmla="*/ 355092 h 583692"/>
                <a:gd name="connsiteX2" fmla="*/ 504056 w 2404872"/>
                <a:gd name="connsiteY2" fmla="*/ 72008 h 583692"/>
                <a:gd name="connsiteX3" fmla="*/ 720080 w 2404872"/>
                <a:gd name="connsiteY3" fmla="*/ 216024 h 583692"/>
                <a:gd name="connsiteX4" fmla="*/ 936104 w 2404872"/>
                <a:gd name="connsiteY4" fmla="*/ 0 h 583692"/>
                <a:gd name="connsiteX5" fmla="*/ 1152128 w 2404872"/>
                <a:gd name="connsiteY5" fmla="*/ 216024 h 583692"/>
                <a:gd name="connsiteX6" fmla="*/ 1389888 w 2404872"/>
                <a:gd name="connsiteY6" fmla="*/ 7620 h 583692"/>
                <a:gd name="connsiteX7" fmla="*/ 1512168 w 2404872"/>
                <a:gd name="connsiteY7" fmla="*/ 216024 h 583692"/>
                <a:gd name="connsiteX8" fmla="*/ 1792224 w 2404872"/>
                <a:gd name="connsiteY8" fmla="*/ 89916 h 583692"/>
                <a:gd name="connsiteX9" fmla="*/ 1874520 w 2404872"/>
                <a:gd name="connsiteY9" fmla="*/ 291084 h 583692"/>
                <a:gd name="connsiteX10" fmla="*/ 2121408 w 2404872"/>
                <a:gd name="connsiteY10" fmla="*/ 199644 h 583692"/>
                <a:gd name="connsiteX11" fmla="*/ 2167128 w 2404872"/>
                <a:gd name="connsiteY11" fmla="*/ 409956 h 583692"/>
                <a:gd name="connsiteX12" fmla="*/ 2404872 w 2404872"/>
                <a:gd name="connsiteY12" fmla="*/ 583692 h 583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04872" h="583692">
                  <a:moveTo>
                    <a:pt x="0" y="574548"/>
                  </a:moveTo>
                  <a:cubicBezTo>
                    <a:pt x="129540" y="502920"/>
                    <a:pt x="245175" y="438849"/>
                    <a:pt x="329184" y="355092"/>
                  </a:cubicBezTo>
                  <a:cubicBezTo>
                    <a:pt x="413193" y="271335"/>
                    <a:pt x="438907" y="95186"/>
                    <a:pt x="504056" y="72008"/>
                  </a:cubicBezTo>
                  <a:cubicBezTo>
                    <a:pt x="569205" y="48830"/>
                    <a:pt x="648072" y="228025"/>
                    <a:pt x="720080" y="216024"/>
                  </a:cubicBezTo>
                  <a:cubicBezTo>
                    <a:pt x="792088" y="204023"/>
                    <a:pt x="864096" y="0"/>
                    <a:pt x="936104" y="0"/>
                  </a:cubicBezTo>
                  <a:cubicBezTo>
                    <a:pt x="1008112" y="0"/>
                    <a:pt x="1076497" y="214754"/>
                    <a:pt x="1152128" y="216024"/>
                  </a:cubicBezTo>
                  <a:cubicBezTo>
                    <a:pt x="1227759" y="217294"/>
                    <a:pt x="1329881" y="7620"/>
                    <a:pt x="1389888" y="7620"/>
                  </a:cubicBezTo>
                  <a:cubicBezTo>
                    <a:pt x="1449895" y="7620"/>
                    <a:pt x="1445112" y="202308"/>
                    <a:pt x="1512168" y="216024"/>
                  </a:cubicBezTo>
                  <a:cubicBezTo>
                    <a:pt x="1579224" y="229740"/>
                    <a:pt x="1731832" y="77406"/>
                    <a:pt x="1792224" y="89916"/>
                  </a:cubicBezTo>
                  <a:cubicBezTo>
                    <a:pt x="1852616" y="102426"/>
                    <a:pt x="1819656" y="272796"/>
                    <a:pt x="1874520" y="291084"/>
                  </a:cubicBezTo>
                  <a:cubicBezTo>
                    <a:pt x="1929384" y="309372"/>
                    <a:pt x="2072640" y="179832"/>
                    <a:pt x="2121408" y="199644"/>
                  </a:cubicBezTo>
                  <a:cubicBezTo>
                    <a:pt x="2170176" y="219456"/>
                    <a:pt x="2119884" y="345948"/>
                    <a:pt x="2167128" y="409956"/>
                  </a:cubicBezTo>
                  <a:cubicBezTo>
                    <a:pt x="2214372" y="473964"/>
                    <a:pt x="2309622" y="528828"/>
                    <a:pt x="2404872" y="583692"/>
                  </a:cubicBezTo>
                </a:path>
              </a:pathLst>
            </a:custGeom>
            <a:ln w="571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9" name="Равнобедренный треугольник 8"/>
            <p:cNvSpPr/>
            <p:nvPr/>
          </p:nvSpPr>
          <p:spPr>
            <a:xfrm rot="14030176">
              <a:off x="3141066" y="1259556"/>
              <a:ext cx="228050" cy="266155"/>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Равнобедренный треугольник 9"/>
            <p:cNvSpPr/>
            <p:nvPr/>
          </p:nvSpPr>
          <p:spPr>
            <a:xfrm rot="7451451">
              <a:off x="5504861" y="1309849"/>
              <a:ext cx="240296" cy="266155"/>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TextBox 16"/>
          <p:cNvSpPr txBox="1"/>
          <p:nvPr/>
        </p:nvSpPr>
        <p:spPr>
          <a:xfrm>
            <a:off x="0" y="4077072"/>
            <a:ext cx="1944216" cy="2031325"/>
          </a:xfrm>
          <a:prstGeom prst="rect">
            <a:avLst/>
          </a:prstGeom>
          <a:noFill/>
        </p:spPr>
        <p:txBody>
          <a:bodyPr wrap="square" rtlCol="0">
            <a:spAutoFit/>
          </a:bodyPr>
          <a:lstStyle/>
          <a:p>
            <a:pPr algn="r"/>
            <a:r>
              <a:rPr lang="ru-RU" dirty="0" smtClean="0"/>
              <a:t>Педагогическая адаптация: конструирование</a:t>
            </a:r>
          </a:p>
          <a:p>
            <a:pPr algn="r"/>
            <a:r>
              <a:rPr lang="ru-RU" dirty="0" smtClean="0"/>
              <a:t>СО, способов и средств его освоения воспитанником</a:t>
            </a:r>
            <a:endParaRPr lang="ru-RU" dirty="0"/>
          </a:p>
        </p:txBody>
      </p:sp>
      <p:sp>
        <p:nvSpPr>
          <p:cNvPr id="18" name="Прямоугольник 17"/>
          <p:cNvSpPr/>
          <p:nvPr/>
        </p:nvSpPr>
        <p:spPr>
          <a:xfrm>
            <a:off x="7055768" y="4581128"/>
            <a:ext cx="2088232" cy="646331"/>
          </a:xfrm>
          <a:prstGeom prst="rect">
            <a:avLst/>
          </a:prstGeom>
        </p:spPr>
        <p:txBody>
          <a:bodyPr wrap="square">
            <a:spAutoFit/>
          </a:bodyPr>
          <a:lstStyle/>
          <a:p>
            <a:pPr lvl="0"/>
            <a:r>
              <a:rPr lang="ru-RU" dirty="0" smtClean="0">
                <a:solidFill>
                  <a:prstClr val="black"/>
                </a:solidFill>
              </a:rPr>
              <a:t>Самообразование, самовоспитание</a:t>
            </a:r>
            <a:endParaRPr lang="ru-RU" dirty="0"/>
          </a:p>
        </p:txBody>
      </p:sp>
      <p:sp>
        <p:nvSpPr>
          <p:cNvPr id="19" name="Прямоугольник 18"/>
          <p:cNvSpPr/>
          <p:nvPr/>
        </p:nvSpPr>
        <p:spPr>
          <a:xfrm>
            <a:off x="3491880" y="3356992"/>
            <a:ext cx="2016224" cy="646331"/>
          </a:xfrm>
          <a:prstGeom prst="rect">
            <a:avLst/>
          </a:prstGeom>
        </p:spPr>
        <p:txBody>
          <a:bodyPr wrap="square">
            <a:spAutoFit/>
          </a:bodyPr>
          <a:lstStyle/>
          <a:p>
            <a:pPr lvl="0" algn="ctr"/>
            <a:r>
              <a:rPr lang="ru-RU" dirty="0" smtClean="0">
                <a:solidFill>
                  <a:prstClr val="black"/>
                </a:solidFill>
              </a:rPr>
              <a:t>Личностное (неформальное)</a:t>
            </a:r>
            <a:endParaRPr lang="ru-RU" dirty="0"/>
          </a:p>
        </p:txBody>
      </p:sp>
      <p:sp>
        <p:nvSpPr>
          <p:cNvPr id="20" name="Прямоугольник 19"/>
          <p:cNvSpPr/>
          <p:nvPr/>
        </p:nvSpPr>
        <p:spPr>
          <a:xfrm>
            <a:off x="3275856" y="1700808"/>
            <a:ext cx="2592288" cy="369332"/>
          </a:xfrm>
          <a:prstGeom prst="rect">
            <a:avLst/>
          </a:prstGeom>
        </p:spPr>
        <p:txBody>
          <a:bodyPr wrap="square">
            <a:spAutoFit/>
          </a:bodyPr>
          <a:lstStyle/>
          <a:p>
            <a:pPr lvl="0" algn="ctr"/>
            <a:r>
              <a:rPr lang="ru-RU" dirty="0" smtClean="0">
                <a:solidFill>
                  <a:prstClr val="black"/>
                </a:solidFill>
              </a:rPr>
              <a:t>Деловое (формальное)</a:t>
            </a:r>
            <a:endParaRPr lang="ru-RU" dirty="0"/>
          </a:p>
        </p:txBody>
      </p:sp>
      <p:sp>
        <p:nvSpPr>
          <p:cNvPr id="21" name="Полилиния 20"/>
          <p:cNvSpPr/>
          <p:nvPr/>
        </p:nvSpPr>
        <p:spPr>
          <a:xfrm flipV="1">
            <a:off x="3275856" y="2132856"/>
            <a:ext cx="2592288" cy="588631"/>
          </a:xfrm>
          <a:custGeom>
            <a:avLst/>
            <a:gdLst>
              <a:gd name="connsiteX0" fmla="*/ 0 w 2724912"/>
              <a:gd name="connsiteY0" fmla="*/ 0 h 557784"/>
              <a:gd name="connsiteX1" fmla="*/ 393192 w 2724912"/>
              <a:gd name="connsiteY1" fmla="*/ 320040 h 557784"/>
              <a:gd name="connsiteX2" fmla="*/ 1069848 w 2724912"/>
              <a:gd name="connsiteY2" fmla="*/ 521208 h 557784"/>
              <a:gd name="connsiteX3" fmla="*/ 2048256 w 2724912"/>
              <a:gd name="connsiteY3" fmla="*/ 475488 h 557784"/>
              <a:gd name="connsiteX4" fmla="*/ 2724912 w 2724912"/>
              <a:gd name="connsiteY4" fmla="*/ 27432 h 557784"/>
              <a:gd name="connsiteX0" fmla="*/ 0 w 2724912"/>
              <a:gd name="connsiteY0" fmla="*/ 0 h 539765"/>
              <a:gd name="connsiteX1" fmla="*/ 393192 w 2724912"/>
              <a:gd name="connsiteY1" fmla="*/ 320040 h 539765"/>
              <a:gd name="connsiteX2" fmla="*/ 1069848 w 2724912"/>
              <a:gd name="connsiteY2" fmla="*/ 521208 h 539765"/>
              <a:gd name="connsiteX3" fmla="*/ 2039458 w 2724912"/>
              <a:gd name="connsiteY3" fmla="*/ 431381 h 539765"/>
              <a:gd name="connsiteX4" fmla="*/ 2724912 w 2724912"/>
              <a:gd name="connsiteY4" fmla="*/ 27432 h 539765"/>
              <a:gd name="connsiteX0" fmla="*/ 0 w 2724912"/>
              <a:gd name="connsiteY0" fmla="*/ 0 h 513140"/>
              <a:gd name="connsiteX1" fmla="*/ 393192 w 2724912"/>
              <a:gd name="connsiteY1" fmla="*/ 320040 h 513140"/>
              <a:gd name="connsiteX2" fmla="*/ 1125518 w 2724912"/>
              <a:gd name="connsiteY2" fmla="*/ 494583 h 513140"/>
              <a:gd name="connsiteX3" fmla="*/ 2039458 w 2724912"/>
              <a:gd name="connsiteY3" fmla="*/ 431381 h 513140"/>
              <a:gd name="connsiteX4" fmla="*/ 2724912 w 2724912"/>
              <a:gd name="connsiteY4" fmla="*/ 27432 h 513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4912" h="513140">
                <a:moveTo>
                  <a:pt x="0" y="0"/>
                </a:moveTo>
                <a:cubicBezTo>
                  <a:pt x="107442" y="116586"/>
                  <a:pt x="205606" y="237609"/>
                  <a:pt x="393192" y="320040"/>
                </a:cubicBezTo>
                <a:cubicBezTo>
                  <a:pt x="580778" y="402471"/>
                  <a:pt x="851140" y="476026"/>
                  <a:pt x="1125518" y="494583"/>
                </a:cubicBezTo>
                <a:cubicBezTo>
                  <a:pt x="1399896" y="513140"/>
                  <a:pt x="1772892" y="509239"/>
                  <a:pt x="2039458" y="431381"/>
                </a:cubicBezTo>
                <a:cubicBezTo>
                  <a:pt x="2306024" y="353523"/>
                  <a:pt x="2524506" y="210312"/>
                  <a:pt x="2724912" y="27432"/>
                </a:cubicBezTo>
              </a:path>
            </a:pathLst>
          </a:custGeom>
          <a:ln w="76200">
            <a:solidFill>
              <a:srgbClr val="00B05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27" name="TextBox 26"/>
          <p:cNvSpPr txBox="1"/>
          <p:nvPr/>
        </p:nvSpPr>
        <p:spPr>
          <a:xfrm>
            <a:off x="0" y="0"/>
            <a:ext cx="9144000" cy="523220"/>
          </a:xfrm>
          <a:prstGeom prst="rect">
            <a:avLst/>
          </a:prstGeom>
          <a:noFill/>
        </p:spPr>
        <p:txBody>
          <a:bodyPr wrap="square" rtlCol="0">
            <a:spAutoFit/>
          </a:bodyPr>
          <a:lstStyle/>
          <a:p>
            <a:pPr algn="ctr"/>
            <a:r>
              <a:rPr lang="ru-RU" sz="2800" b="1" dirty="0" smtClean="0">
                <a:solidFill>
                  <a:srgbClr val="00B0F0"/>
                </a:solidFill>
              </a:rPr>
              <a:t>Организационная целостность педагогического процесса</a:t>
            </a:r>
            <a:endParaRPr lang="ru-RU" sz="2800" b="1" dirty="0">
              <a:solidFill>
                <a:srgbClr val="00B0F0"/>
              </a:solidFill>
            </a:endParaRPr>
          </a:p>
        </p:txBody>
      </p:sp>
      <p:sp>
        <p:nvSpPr>
          <p:cNvPr id="23" name="Номер слайда 22"/>
          <p:cNvSpPr>
            <a:spLocks noGrp="1"/>
          </p:cNvSpPr>
          <p:nvPr>
            <p:ph type="sldNum" sz="quarter" idx="12"/>
          </p:nvPr>
        </p:nvSpPr>
        <p:spPr/>
        <p:txBody>
          <a:bodyPr/>
          <a:lstStyle/>
          <a:p>
            <a:fld id="{725C68B6-61C2-468F-89AB-4B9F7531AA68}" type="slidenum">
              <a:rPr lang="ru-RU" smtClean="0"/>
              <a:pPr/>
              <a:t>9</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20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up)">
                                      <p:cBhvr>
                                        <p:cTn id="29" dur="500"/>
                                        <p:tgtEl>
                                          <p:spTgt spid="14"/>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up)">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up)">
                                      <p:cBhvr>
                                        <p:cTn id="37" dur="500"/>
                                        <p:tgtEl>
                                          <p:spTgt spid="24"/>
                                        </p:tgtEl>
                                      </p:cBhvr>
                                    </p:animEffect>
                                  </p:childTnLst>
                                </p:cTn>
                              </p:par>
                              <p:par>
                                <p:cTn id="38" presetID="22" presetClass="entr" presetSubtype="1"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up)">
                                      <p:cBhvr>
                                        <p:cTn id="40" dur="500"/>
                                        <p:tgtEl>
                                          <p:spTgt spid="11"/>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up)">
                                      <p:cBhvr>
                                        <p:cTn id="43" dur="500"/>
                                        <p:tgtEl>
                                          <p:spTgt spid="19"/>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up)">
                                      <p:cBhvr>
                                        <p:cTn id="46" dur="500"/>
                                        <p:tgtEl>
                                          <p:spTgt spid="20"/>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up)">
                                      <p:cBhvr>
                                        <p:cTn id="49" dur="500"/>
                                        <p:tgtEl>
                                          <p:spTgt spid="21"/>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wipe(up)">
                                      <p:cBhvr>
                                        <p:cTn id="54" dur="500"/>
                                        <p:tgtEl>
                                          <p:spTgt spid="22"/>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up)">
                                      <p:cBhvr>
                                        <p:cTn id="5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14" grpId="0" animBg="1"/>
      <p:bldP spid="22" grpId="0" animBg="1"/>
      <p:bldP spid="24" grpId="0" animBg="1"/>
      <p:bldP spid="4" grpId="0" animBg="1"/>
      <p:bldP spid="5" grpId="0" animBg="1"/>
      <p:bldP spid="6" grpId="0" animBg="1"/>
      <p:bldP spid="17" grpId="0"/>
      <p:bldP spid="18" grpId="0"/>
      <p:bldP spid="19" grpId="0"/>
      <p:bldP spid="20" grpId="0"/>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9144000" cy="1077218"/>
          </a:xfrm>
          <a:prstGeom prst="rect">
            <a:avLst/>
          </a:prstGeom>
        </p:spPr>
        <p:txBody>
          <a:bodyPr wrap="square">
            <a:spAutoFit/>
          </a:bodyPr>
          <a:lstStyle/>
          <a:p>
            <a:pPr algn="ctr"/>
            <a:r>
              <a:rPr lang="ru-RU" sz="3200" b="1" dirty="0" smtClean="0">
                <a:solidFill>
                  <a:srgbClr val="FF0000"/>
                </a:solidFill>
                <a:effectLst>
                  <a:outerShdw blurRad="38100" dist="38100" dir="2700000" algn="tl">
                    <a:srgbClr val="000000">
                      <a:alpha val="43137"/>
                    </a:srgbClr>
                  </a:outerShdw>
                </a:effectLst>
              </a:rPr>
              <a:t>4. Педагогическое взаимодействие как основа педагогического процесса</a:t>
            </a:r>
            <a:endParaRPr lang="ru-RU" sz="3200" b="1" dirty="0">
              <a:solidFill>
                <a:srgbClr val="FF0000"/>
              </a:solidFill>
              <a:effectLst>
                <a:outerShdw blurRad="38100" dist="38100" dir="2700000" algn="tl">
                  <a:srgbClr val="000000">
                    <a:alpha val="43137"/>
                  </a:srgbClr>
                </a:outerShdw>
              </a:effectLst>
            </a:endParaRPr>
          </a:p>
        </p:txBody>
      </p:sp>
      <p:sp>
        <p:nvSpPr>
          <p:cNvPr id="4" name="Прямоугольник 3"/>
          <p:cNvSpPr/>
          <p:nvPr/>
        </p:nvSpPr>
        <p:spPr>
          <a:xfrm>
            <a:off x="251520" y="1196752"/>
            <a:ext cx="8136904" cy="1646605"/>
          </a:xfrm>
          <a:prstGeom prst="rect">
            <a:avLst/>
          </a:prstGeom>
        </p:spPr>
        <p:txBody>
          <a:bodyPr wrap="square">
            <a:spAutoFit/>
          </a:bodyPr>
          <a:lstStyle/>
          <a:p>
            <a:r>
              <a:rPr lang="ru-RU" sz="2400" b="1" dirty="0" smtClean="0">
                <a:solidFill>
                  <a:srgbClr val="00B0F0"/>
                </a:solidFill>
              </a:rPr>
              <a:t>Педагогическое взаимодействие</a:t>
            </a:r>
            <a:r>
              <a:rPr lang="ru-RU" sz="2400" dirty="0" smtClean="0"/>
              <a:t> в широком смысле – это взаимосвязанная деятельность педагога и воспитанников. </a:t>
            </a:r>
          </a:p>
          <a:p>
            <a:pPr>
              <a:spcBef>
                <a:spcPts val="600"/>
              </a:spcBef>
            </a:pPr>
            <a:r>
              <a:rPr lang="ru-RU" sz="2400" dirty="0" smtClean="0"/>
              <a:t>Благодаря этой деятельности обеспечивается протекание педагогического процесса.</a:t>
            </a:r>
            <a:endParaRPr lang="ru-RU" sz="2400" dirty="0"/>
          </a:p>
        </p:txBody>
      </p:sp>
      <p:pic>
        <p:nvPicPr>
          <p:cNvPr id="1026" name="Picture 2"/>
          <p:cNvPicPr>
            <a:picLocks noChangeAspect="1" noChangeArrowheads="1"/>
          </p:cNvPicPr>
          <p:nvPr/>
        </p:nvPicPr>
        <p:blipFill>
          <a:blip r:embed="rId2" cstate="print"/>
          <a:srcRect/>
          <a:stretch>
            <a:fillRect/>
          </a:stretch>
        </p:blipFill>
        <p:spPr bwMode="auto">
          <a:xfrm>
            <a:off x="1043608" y="3068960"/>
            <a:ext cx="6984776" cy="3331203"/>
          </a:xfrm>
          <a:prstGeom prst="rect">
            <a:avLst/>
          </a:prstGeom>
          <a:noFill/>
          <a:ln w="9525">
            <a:noFill/>
            <a:miter lim="800000"/>
            <a:headEnd/>
            <a:tailEnd/>
          </a:ln>
          <a:effectLst/>
        </p:spPr>
      </p:pic>
      <p:sp>
        <p:nvSpPr>
          <p:cNvPr id="6" name="Номер слайда 5"/>
          <p:cNvSpPr>
            <a:spLocks noGrp="1"/>
          </p:cNvSpPr>
          <p:nvPr>
            <p:ph type="sldNum" sz="quarter" idx="12"/>
          </p:nvPr>
        </p:nvSpPr>
        <p:spPr/>
        <p:txBody>
          <a:bodyPr/>
          <a:lstStyle/>
          <a:p>
            <a:fld id="{725C68B6-61C2-468F-89AB-4B9F7531AA68}" type="slidenum">
              <a:rPr lang="ru-RU" smtClean="0"/>
              <a:pPr/>
              <a:t>10</a:t>
            </a:fld>
            <a:endParaRPr lang="ru-RU"/>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476672"/>
            <a:ext cx="8856984" cy="2616101"/>
          </a:xfrm>
          <a:prstGeom prst="rect">
            <a:avLst/>
          </a:prstGeom>
        </p:spPr>
        <p:txBody>
          <a:bodyPr wrap="square">
            <a:spAutoFit/>
          </a:bodyPr>
          <a:lstStyle/>
          <a:p>
            <a:r>
              <a:rPr lang="ru-RU" sz="2400" dirty="0" smtClean="0"/>
              <a:t>Взаимодействия, происходящие в педагогическом процессе:  </a:t>
            </a:r>
          </a:p>
          <a:p>
            <a:pPr indent="457200">
              <a:spcBef>
                <a:spcPts val="600"/>
              </a:spcBef>
            </a:pPr>
            <a:r>
              <a:rPr lang="ru-RU" sz="2400" dirty="0" smtClean="0">
                <a:solidFill>
                  <a:srgbClr val="00B0F0"/>
                </a:solidFill>
              </a:rPr>
              <a:t>«ученик – </a:t>
            </a:r>
            <a:r>
              <a:rPr lang="ru-RU" sz="2400" dirty="0" err="1" smtClean="0">
                <a:solidFill>
                  <a:srgbClr val="00B0F0"/>
                </a:solidFill>
              </a:rPr>
              <a:t>ученик</a:t>
            </a:r>
            <a:r>
              <a:rPr lang="ru-RU" sz="2400" dirty="0" smtClean="0">
                <a:solidFill>
                  <a:srgbClr val="00B0F0"/>
                </a:solidFill>
              </a:rPr>
              <a:t>»</a:t>
            </a:r>
            <a:r>
              <a:rPr lang="ru-RU" sz="2400" dirty="0" smtClean="0"/>
              <a:t>,</a:t>
            </a:r>
            <a:r>
              <a:rPr lang="ru-RU" sz="2400" dirty="0" smtClean="0">
                <a:solidFill>
                  <a:srgbClr val="00B0F0"/>
                </a:solidFill>
              </a:rPr>
              <a:t>  </a:t>
            </a:r>
          </a:p>
          <a:p>
            <a:pPr indent="457200">
              <a:spcBef>
                <a:spcPts val="600"/>
              </a:spcBef>
            </a:pPr>
            <a:r>
              <a:rPr lang="ru-RU" sz="2400" dirty="0" smtClean="0">
                <a:solidFill>
                  <a:srgbClr val="00B0F0"/>
                </a:solidFill>
              </a:rPr>
              <a:t>«ученик – ученический коллектив»</a:t>
            </a:r>
            <a:r>
              <a:rPr lang="ru-RU" sz="2400" dirty="0" smtClean="0"/>
              <a:t>,</a:t>
            </a:r>
            <a:r>
              <a:rPr lang="ru-RU" sz="2400" dirty="0" smtClean="0">
                <a:solidFill>
                  <a:srgbClr val="00B0F0"/>
                </a:solidFill>
              </a:rPr>
              <a:t>  </a:t>
            </a:r>
          </a:p>
          <a:p>
            <a:pPr indent="457200">
              <a:spcBef>
                <a:spcPts val="600"/>
              </a:spcBef>
            </a:pPr>
            <a:r>
              <a:rPr lang="ru-RU" sz="2400" dirty="0" smtClean="0">
                <a:solidFill>
                  <a:srgbClr val="00B0F0"/>
                </a:solidFill>
              </a:rPr>
              <a:t>«ученик – учитель»</a:t>
            </a:r>
            <a:r>
              <a:rPr lang="ru-RU" sz="2400" dirty="0" smtClean="0"/>
              <a:t>,</a:t>
            </a:r>
            <a:r>
              <a:rPr lang="ru-RU" sz="2400" dirty="0" smtClean="0">
                <a:solidFill>
                  <a:srgbClr val="00B0F0"/>
                </a:solidFill>
              </a:rPr>
              <a:t>  </a:t>
            </a:r>
          </a:p>
          <a:p>
            <a:pPr indent="457200">
              <a:spcBef>
                <a:spcPts val="600"/>
              </a:spcBef>
            </a:pPr>
            <a:r>
              <a:rPr lang="ru-RU" sz="2400" dirty="0" smtClean="0">
                <a:solidFill>
                  <a:srgbClr val="00B0F0"/>
                </a:solidFill>
              </a:rPr>
              <a:t>«ученик – усваиваемые им знания и опыт (объект освоения)» </a:t>
            </a:r>
            <a:r>
              <a:rPr lang="ru-RU" sz="2400" dirty="0" smtClean="0"/>
              <a:t>и т.д.  </a:t>
            </a:r>
          </a:p>
        </p:txBody>
      </p:sp>
      <p:sp>
        <p:nvSpPr>
          <p:cNvPr id="3" name="Прямоугольник 2"/>
          <p:cNvSpPr/>
          <p:nvPr/>
        </p:nvSpPr>
        <p:spPr>
          <a:xfrm>
            <a:off x="1115616" y="3501008"/>
            <a:ext cx="8028384" cy="2677656"/>
          </a:xfrm>
          <a:prstGeom prst="rect">
            <a:avLst/>
          </a:prstGeom>
        </p:spPr>
        <p:txBody>
          <a:bodyPr wrap="square">
            <a:spAutoFit/>
          </a:bodyPr>
          <a:lstStyle/>
          <a:p>
            <a:pPr lvl="0"/>
            <a:r>
              <a:rPr lang="ru-RU" sz="2400" dirty="0" smtClean="0">
                <a:solidFill>
                  <a:prstClr val="black"/>
                </a:solidFill>
              </a:rPr>
              <a:t>Основная взаимосвязь: </a:t>
            </a:r>
          </a:p>
          <a:p>
            <a:pPr lvl="0"/>
            <a:r>
              <a:rPr lang="ru-RU" sz="2400" dirty="0" smtClean="0">
                <a:solidFill>
                  <a:srgbClr val="00B0F0"/>
                </a:solidFill>
              </a:rPr>
              <a:t>«деятельность педагога – деятельность воспитанника»</a:t>
            </a:r>
            <a:r>
              <a:rPr lang="ru-RU" sz="2400" dirty="0" smtClean="0">
                <a:solidFill>
                  <a:prstClr val="black"/>
                </a:solidFill>
              </a:rPr>
              <a:t> -обеспечивает взаимодействие между педагогом и ребенком. </a:t>
            </a:r>
          </a:p>
          <a:p>
            <a:pPr lvl="0"/>
            <a:endParaRPr lang="ru-RU" sz="2400" dirty="0" smtClean="0">
              <a:solidFill>
                <a:prstClr val="black"/>
              </a:solidFill>
            </a:endParaRPr>
          </a:p>
          <a:p>
            <a:pPr lvl="0"/>
            <a:r>
              <a:rPr lang="ru-RU" sz="2400" dirty="0" smtClean="0">
                <a:solidFill>
                  <a:prstClr val="black"/>
                </a:solidFill>
              </a:rPr>
              <a:t>Результат взаимодействия определяется по взаимосвязи </a:t>
            </a:r>
            <a:r>
              <a:rPr lang="ru-RU" sz="2400" dirty="0" smtClean="0">
                <a:solidFill>
                  <a:srgbClr val="00B0F0"/>
                </a:solidFill>
              </a:rPr>
              <a:t>«воспитанник – объект освоения»</a:t>
            </a:r>
            <a:r>
              <a:rPr lang="ru-RU" sz="2400" dirty="0" smtClean="0">
                <a:solidFill>
                  <a:prstClr val="black"/>
                </a:solidFill>
              </a:rPr>
              <a:t>. </a:t>
            </a:r>
            <a:endParaRPr lang="ru-RU" sz="2400" dirty="0">
              <a:solidFill>
                <a:prstClr val="black"/>
              </a:solidFill>
            </a:endParaRPr>
          </a:p>
        </p:txBody>
      </p:sp>
      <p:sp>
        <p:nvSpPr>
          <p:cNvPr id="4" name="Номер слайда 3"/>
          <p:cNvSpPr>
            <a:spLocks noGrp="1"/>
          </p:cNvSpPr>
          <p:nvPr>
            <p:ph type="sldNum" sz="quarter" idx="12"/>
          </p:nvPr>
        </p:nvSpPr>
        <p:spPr/>
        <p:txBody>
          <a:bodyPr/>
          <a:lstStyle/>
          <a:p>
            <a:fld id="{725C68B6-61C2-468F-89AB-4B9F7531AA68}" type="slidenum">
              <a:rPr lang="ru-RU" smtClean="0"/>
              <a:pPr/>
              <a:t>11</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 calcmode="lin" valueType="num">
                                      <p:cBhvr additive="base">
                                        <p:cTn id="12"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 calcmode="lin" valueType="num">
                                      <p:cBhvr additive="base">
                                        <p:cTn id="2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 calcmode="lin" valueType="num">
                                      <p:cBhvr additive="base">
                                        <p:cTn id="2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0" end="0"/>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 calcmode="lin" valueType="num">
                                      <p:cBhvr additive="base">
                                        <p:cTn id="3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additive="base">
                                        <p:cTn id="3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Скругленный прямоугольник 15"/>
          <p:cNvSpPr/>
          <p:nvPr/>
        </p:nvSpPr>
        <p:spPr>
          <a:xfrm>
            <a:off x="1619672" y="1340768"/>
            <a:ext cx="5904656" cy="2592288"/>
          </a:xfrm>
          <a:prstGeom prst="roundRect">
            <a:avLst>
              <a:gd name="adj" fmla="val 0"/>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solidFill>
                  <a:srgbClr val="DCA816"/>
                </a:solidFill>
              </a:rPr>
              <a:t>Педагогическое </a:t>
            </a:r>
          </a:p>
          <a:p>
            <a:pPr algn="ctr"/>
            <a:r>
              <a:rPr lang="ru-RU" sz="2000" b="1" dirty="0" smtClean="0">
                <a:solidFill>
                  <a:srgbClr val="DCA816"/>
                </a:solidFill>
              </a:rPr>
              <a:t>взаимодействие</a:t>
            </a:r>
            <a:endParaRPr lang="ru-RU" sz="2000" b="1" dirty="0">
              <a:solidFill>
                <a:srgbClr val="DCA816"/>
              </a:solidFill>
            </a:endParaRPr>
          </a:p>
        </p:txBody>
      </p:sp>
      <p:cxnSp>
        <p:nvCxnSpPr>
          <p:cNvPr id="8" name="Прямая со стрелкой 7"/>
          <p:cNvCxnSpPr/>
          <p:nvPr/>
        </p:nvCxnSpPr>
        <p:spPr>
          <a:xfrm>
            <a:off x="2627784" y="3645024"/>
            <a:ext cx="3816424" cy="0"/>
          </a:xfrm>
          <a:prstGeom prst="straightConnector1">
            <a:avLst/>
          </a:prstGeom>
          <a:ln w="762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 name="Прямая со стрелкой 5"/>
          <p:cNvCxnSpPr/>
          <p:nvPr/>
        </p:nvCxnSpPr>
        <p:spPr>
          <a:xfrm>
            <a:off x="2771800" y="1844824"/>
            <a:ext cx="3384376" cy="0"/>
          </a:xfrm>
          <a:prstGeom prst="straightConnector1">
            <a:avLst/>
          </a:prstGeom>
          <a:ln w="76200">
            <a:solidFill>
              <a:srgbClr val="70C44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 name="Прямоугольник 1"/>
          <p:cNvSpPr/>
          <p:nvPr/>
        </p:nvSpPr>
        <p:spPr>
          <a:xfrm>
            <a:off x="251520" y="116632"/>
            <a:ext cx="8568952" cy="830997"/>
          </a:xfrm>
          <a:prstGeom prst="rect">
            <a:avLst/>
          </a:prstGeom>
        </p:spPr>
        <p:txBody>
          <a:bodyPr wrap="square">
            <a:spAutoFit/>
          </a:bodyPr>
          <a:lstStyle/>
          <a:p>
            <a:r>
              <a:rPr lang="ru-RU" sz="2400" dirty="0" smtClean="0"/>
              <a:t>В педагогике существуют понятия </a:t>
            </a:r>
            <a:r>
              <a:rPr lang="ru-RU" sz="2400" b="1" dirty="0" smtClean="0">
                <a:solidFill>
                  <a:srgbClr val="00B0F0"/>
                </a:solidFill>
              </a:rPr>
              <a:t>педагогическое воздействие</a:t>
            </a:r>
            <a:r>
              <a:rPr lang="ru-RU" sz="2400" dirty="0" smtClean="0"/>
              <a:t> и </a:t>
            </a:r>
            <a:r>
              <a:rPr lang="ru-RU" sz="2400" b="1" dirty="0" smtClean="0">
                <a:solidFill>
                  <a:srgbClr val="00B0F0"/>
                </a:solidFill>
              </a:rPr>
              <a:t>педагогическое взаимодействие</a:t>
            </a:r>
            <a:r>
              <a:rPr lang="ru-RU" sz="2400" dirty="0" smtClean="0"/>
              <a:t>. </a:t>
            </a:r>
          </a:p>
        </p:txBody>
      </p:sp>
      <p:sp>
        <p:nvSpPr>
          <p:cNvPr id="3" name="Овал 2"/>
          <p:cNvSpPr/>
          <p:nvPr/>
        </p:nvSpPr>
        <p:spPr>
          <a:xfrm>
            <a:off x="395536" y="1340768"/>
            <a:ext cx="2664296" cy="2592288"/>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ru-RU" sz="2400" b="1" dirty="0" smtClean="0">
                <a:effectLst>
                  <a:outerShdw blurRad="38100" dist="38100" dir="2700000" algn="tl">
                    <a:srgbClr val="000000">
                      <a:alpha val="43137"/>
                    </a:srgbClr>
                  </a:outerShdw>
                </a:effectLst>
              </a:rPr>
              <a:t>Педагог</a:t>
            </a:r>
            <a:endParaRPr lang="ru-RU" sz="2400" b="1" dirty="0">
              <a:effectLst>
                <a:outerShdw blurRad="38100" dist="38100" dir="2700000" algn="tl">
                  <a:srgbClr val="000000">
                    <a:alpha val="43137"/>
                  </a:srgbClr>
                </a:outerShdw>
              </a:effectLst>
            </a:endParaRPr>
          </a:p>
        </p:txBody>
      </p:sp>
      <p:sp>
        <p:nvSpPr>
          <p:cNvPr id="4" name="Овал 3"/>
          <p:cNvSpPr/>
          <p:nvPr/>
        </p:nvSpPr>
        <p:spPr>
          <a:xfrm>
            <a:off x="5940152" y="1340768"/>
            <a:ext cx="2736304" cy="2592288"/>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400" b="1" dirty="0" smtClean="0">
                <a:effectLst>
                  <a:outerShdw blurRad="38100" dist="38100" dir="2700000" algn="tl">
                    <a:srgbClr val="000000">
                      <a:alpha val="43137"/>
                    </a:srgbClr>
                  </a:outerShdw>
                </a:effectLst>
              </a:rPr>
              <a:t>Воспитанник</a:t>
            </a:r>
            <a:endParaRPr lang="ru-RU" sz="2400" b="1" dirty="0">
              <a:effectLst>
                <a:outerShdw blurRad="38100" dist="38100" dir="2700000" algn="tl">
                  <a:srgbClr val="000000">
                    <a:alpha val="43137"/>
                  </a:srgbClr>
                </a:outerShdw>
              </a:effectLst>
            </a:endParaRPr>
          </a:p>
        </p:txBody>
      </p:sp>
      <p:sp>
        <p:nvSpPr>
          <p:cNvPr id="14" name="TextBox 13"/>
          <p:cNvSpPr txBox="1"/>
          <p:nvPr/>
        </p:nvSpPr>
        <p:spPr>
          <a:xfrm>
            <a:off x="2699792" y="1412776"/>
            <a:ext cx="3528392" cy="400110"/>
          </a:xfrm>
          <a:prstGeom prst="rect">
            <a:avLst/>
          </a:prstGeom>
          <a:noFill/>
        </p:spPr>
        <p:txBody>
          <a:bodyPr wrap="square" rtlCol="0">
            <a:spAutoFit/>
          </a:bodyPr>
          <a:lstStyle/>
          <a:p>
            <a:pPr algn="ctr"/>
            <a:r>
              <a:rPr lang="ru-RU" sz="2000" dirty="0" smtClean="0">
                <a:solidFill>
                  <a:srgbClr val="00B050"/>
                </a:solidFill>
              </a:rPr>
              <a:t>Педагогические воздействие</a:t>
            </a:r>
            <a:endParaRPr lang="ru-RU" sz="2000" dirty="0">
              <a:solidFill>
                <a:srgbClr val="00B050"/>
              </a:solidFill>
            </a:endParaRPr>
          </a:p>
        </p:txBody>
      </p:sp>
      <p:sp>
        <p:nvSpPr>
          <p:cNvPr id="15" name="TextBox 14"/>
          <p:cNvSpPr txBox="1"/>
          <p:nvPr/>
        </p:nvSpPr>
        <p:spPr>
          <a:xfrm>
            <a:off x="2987824" y="3212976"/>
            <a:ext cx="3024336" cy="400110"/>
          </a:xfrm>
          <a:prstGeom prst="rect">
            <a:avLst/>
          </a:prstGeom>
          <a:noFill/>
        </p:spPr>
        <p:txBody>
          <a:bodyPr wrap="square" rtlCol="0">
            <a:spAutoFit/>
          </a:bodyPr>
          <a:lstStyle/>
          <a:p>
            <a:pPr algn="ctr"/>
            <a:r>
              <a:rPr lang="ru-RU" sz="2000" dirty="0" smtClean="0">
                <a:solidFill>
                  <a:srgbClr val="C00000"/>
                </a:solidFill>
              </a:rPr>
              <a:t>Обратная связь</a:t>
            </a:r>
            <a:endParaRPr lang="ru-RU" sz="2000" dirty="0">
              <a:solidFill>
                <a:srgbClr val="C00000"/>
              </a:solidFill>
            </a:endParaRPr>
          </a:p>
        </p:txBody>
      </p:sp>
      <p:sp>
        <p:nvSpPr>
          <p:cNvPr id="24" name="Прямоугольник 23"/>
          <p:cNvSpPr/>
          <p:nvPr/>
        </p:nvSpPr>
        <p:spPr>
          <a:xfrm>
            <a:off x="251520" y="4293096"/>
            <a:ext cx="8650981" cy="1107996"/>
          </a:xfrm>
          <a:prstGeom prst="rect">
            <a:avLst/>
          </a:prstGeom>
        </p:spPr>
        <p:txBody>
          <a:bodyPr wrap="square">
            <a:spAutoFit/>
          </a:bodyPr>
          <a:lstStyle/>
          <a:p>
            <a:pPr lvl="0"/>
            <a:r>
              <a:rPr lang="ru-RU" sz="2200" b="1" dirty="0" smtClean="0">
                <a:solidFill>
                  <a:prstClr val="black"/>
                </a:solidFill>
              </a:rPr>
              <a:t>Педагогическое воздействие</a:t>
            </a:r>
            <a:r>
              <a:rPr lang="ru-RU" sz="2200" dirty="0" smtClean="0">
                <a:solidFill>
                  <a:prstClr val="black"/>
                </a:solidFill>
              </a:rPr>
              <a:t> предполагает активные действия педагога в отношении воспитанника и готовность воспитанника принять их и измениться под их влиянием. </a:t>
            </a:r>
          </a:p>
        </p:txBody>
      </p:sp>
      <p:sp>
        <p:nvSpPr>
          <p:cNvPr id="25" name="Прямоугольник 24"/>
          <p:cNvSpPr/>
          <p:nvPr/>
        </p:nvSpPr>
        <p:spPr>
          <a:xfrm>
            <a:off x="1583160" y="5517232"/>
            <a:ext cx="7165304" cy="1107996"/>
          </a:xfrm>
          <a:prstGeom prst="rect">
            <a:avLst/>
          </a:prstGeom>
        </p:spPr>
        <p:txBody>
          <a:bodyPr wrap="square">
            <a:spAutoFit/>
          </a:bodyPr>
          <a:lstStyle/>
          <a:p>
            <a:r>
              <a:rPr lang="ru-RU" sz="2200" b="1" dirty="0" smtClean="0"/>
              <a:t>Педагогическое взаимодействие</a:t>
            </a:r>
            <a:r>
              <a:rPr lang="ru-RU" sz="2200" dirty="0" smtClean="0"/>
              <a:t> – согласованная деятельность педагога и воспитанника по достижению совместных результатов. </a:t>
            </a:r>
            <a:endParaRPr lang="ru-RU" sz="2200" dirty="0"/>
          </a:p>
        </p:txBody>
      </p:sp>
      <p:sp>
        <p:nvSpPr>
          <p:cNvPr id="26" name="Номер слайда 25"/>
          <p:cNvSpPr>
            <a:spLocks noGrp="1"/>
          </p:cNvSpPr>
          <p:nvPr>
            <p:ph type="sldNum" sz="quarter" idx="12"/>
          </p:nvPr>
        </p:nvSpPr>
        <p:spPr/>
        <p:txBody>
          <a:bodyPr/>
          <a:lstStyle/>
          <a:p>
            <a:fld id="{725C68B6-61C2-468F-89AB-4B9F7531AA68}" type="slidenum">
              <a:rPr lang="ru-RU" smtClean="0"/>
              <a:pPr/>
              <a:t>12</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par>
                          <p:cTn id="23" fill="hold">
                            <p:stCondLst>
                              <p:cond delay="500"/>
                            </p:stCondLst>
                            <p:childTnLst>
                              <p:par>
                                <p:cTn id="24" presetID="22" presetClass="entr" presetSubtype="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right)">
                                      <p:cBhvr>
                                        <p:cTn id="26" dur="500"/>
                                        <p:tgtEl>
                                          <p:spTgt spid="8"/>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right)">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P spid="4" grpId="0" animBg="1"/>
      <p:bldP spid="14" grpId="0"/>
      <p:bldP spid="15" grpId="0"/>
      <p:bldP spid="24"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Прямая со стрелкой 2"/>
          <p:cNvCxnSpPr/>
          <p:nvPr/>
        </p:nvCxnSpPr>
        <p:spPr>
          <a:xfrm>
            <a:off x="2627784" y="3068960"/>
            <a:ext cx="3816424" cy="0"/>
          </a:xfrm>
          <a:prstGeom prst="straightConnector1">
            <a:avLst/>
          </a:prstGeom>
          <a:ln w="762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 name="Прямая со стрелкой 3"/>
          <p:cNvCxnSpPr/>
          <p:nvPr/>
        </p:nvCxnSpPr>
        <p:spPr>
          <a:xfrm>
            <a:off x="2771800" y="1268760"/>
            <a:ext cx="3384376" cy="0"/>
          </a:xfrm>
          <a:prstGeom prst="straightConnector1">
            <a:avLst/>
          </a:prstGeom>
          <a:ln w="76200">
            <a:solidFill>
              <a:srgbClr val="70C44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 name="Овал 4"/>
          <p:cNvSpPr/>
          <p:nvPr/>
        </p:nvSpPr>
        <p:spPr>
          <a:xfrm>
            <a:off x="395536" y="764704"/>
            <a:ext cx="2664296" cy="2592288"/>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ru-RU" sz="2400" b="1" dirty="0" smtClean="0">
                <a:effectLst>
                  <a:outerShdw blurRad="38100" dist="38100" dir="2700000" algn="tl">
                    <a:srgbClr val="000000">
                      <a:alpha val="43137"/>
                    </a:srgbClr>
                  </a:outerShdw>
                </a:effectLst>
              </a:rPr>
              <a:t>Педагог</a:t>
            </a:r>
            <a:endParaRPr lang="ru-RU" sz="2400" b="1" dirty="0">
              <a:effectLst>
                <a:outerShdw blurRad="38100" dist="38100" dir="2700000" algn="tl">
                  <a:srgbClr val="000000">
                    <a:alpha val="43137"/>
                  </a:srgbClr>
                </a:outerShdw>
              </a:effectLst>
            </a:endParaRPr>
          </a:p>
        </p:txBody>
      </p:sp>
      <p:cxnSp>
        <p:nvCxnSpPr>
          <p:cNvPr id="15" name="Прямая со стрелкой 14"/>
          <p:cNvCxnSpPr/>
          <p:nvPr/>
        </p:nvCxnSpPr>
        <p:spPr>
          <a:xfrm>
            <a:off x="2627784" y="3068960"/>
            <a:ext cx="3816424" cy="0"/>
          </a:xfrm>
          <a:prstGeom prst="straightConnector1">
            <a:avLst/>
          </a:prstGeom>
          <a:ln w="76200">
            <a:solidFill>
              <a:srgbClr val="FF9999"/>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6" name="Овал 5"/>
          <p:cNvSpPr/>
          <p:nvPr/>
        </p:nvSpPr>
        <p:spPr>
          <a:xfrm>
            <a:off x="5940152" y="764704"/>
            <a:ext cx="2736304" cy="2592288"/>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400" b="1" dirty="0" smtClean="0">
                <a:effectLst>
                  <a:outerShdw blurRad="38100" dist="38100" dir="2700000" algn="tl">
                    <a:srgbClr val="000000">
                      <a:alpha val="43137"/>
                    </a:srgbClr>
                  </a:outerShdw>
                </a:effectLst>
              </a:rPr>
              <a:t>Воспитанник</a:t>
            </a:r>
            <a:endParaRPr lang="ru-RU" sz="2400" b="1" dirty="0">
              <a:effectLst>
                <a:outerShdw blurRad="38100" dist="38100" dir="2700000" algn="tl">
                  <a:srgbClr val="000000">
                    <a:alpha val="43137"/>
                  </a:srgbClr>
                </a:outerShdw>
              </a:effectLst>
            </a:endParaRPr>
          </a:p>
        </p:txBody>
      </p:sp>
      <p:sp>
        <p:nvSpPr>
          <p:cNvPr id="20" name="TextBox 19"/>
          <p:cNvSpPr txBox="1"/>
          <p:nvPr/>
        </p:nvSpPr>
        <p:spPr>
          <a:xfrm>
            <a:off x="971600" y="2204864"/>
            <a:ext cx="1512168" cy="461665"/>
          </a:xfrm>
          <a:prstGeom prst="rect">
            <a:avLst/>
          </a:prstGeom>
          <a:noFill/>
        </p:spPr>
        <p:txBody>
          <a:bodyPr wrap="square" rtlCol="0">
            <a:spAutoFit/>
          </a:bodyPr>
          <a:lstStyle/>
          <a:p>
            <a:pPr algn="ctr"/>
            <a:r>
              <a:rPr lang="ru-RU" sz="2400" b="1" dirty="0" smtClean="0"/>
              <a:t>субъект</a:t>
            </a:r>
            <a:endParaRPr lang="ru-RU" sz="2400" b="1" dirty="0"/>
          </a:p>
        </p:txBody>
      </p:sp>
      <p:sp>
        <p:nvSpPr>
          <p:cNvPr id="22" name="TextBox 21"/>
          <p:cNvSpPr txBox="1"/>
          <p:nvPr/>
        </p:nvSpPr>
        <p:spPr>
          <a:xfrm>
            <a:off x="6588224" y="2204864"/>
            <a:ext cx="1440160" cy="461665"/>
          </a:xfrm>
          <a:prstGeom prst="rect">
            <a:avLst/>
          </a:prstGeom>
          <a:noFill/>
        </p:spPr>
        <p:txBody>
          <a:bodyPr wrap="square" rtlCol="0">
            <a:spAutoFit/>
          </a:bodyPr>
          <a:lstStyle/>
          <a:p>
            <a:pPr algn="ctr"/>
            <a:r>
              <a:rPr lang="ru-RU" sz="2400" b="1" dirty="0" smtClean="0"/>
              <a:t>объект</a:t>
            </a:r>
            <a:endParaRPr lang="ru-RU" sz="2400" b="1" dirty="0"/>
          </a:p>
        </p:txBody>
      </p:sp>
      <p:sp>
        <p:nvSpPr>
          <p:cNvPr id="24" name="Прямоугольник 23"/>
          <p:cNvSpPr/>
          <p:nvPr/>
        </p:nvSpPr>
        <p:spPr>
          <a:xfrm>
            <a:off x="0" y="3501008"/>
            <a:ext cx="9036496" cy="2970044"/>
          </a:xfrm>
          <a:prstGeom prst="rect">
            <a:avLst/>
          </a:prstGeom>
        </p:spPr>
        <p:txBody>
          <a:bodyPr wrap="square">
            <a:spAutoFit/>
          </a:bodyPr>
          <a:lstStyle/>
          <a:p>
            <a:pPr>
              <a:spcBef>
                <a:spcPts val="600"/>
              </a:spcBef>
            </a:pPr>
            <a:r>
              <a:rPr lang="ru-RU" sz="2400" dirty="0" smtClean="0"/>
              <a:t>Педагогическое воздействие выходит на первый план, обратная связь осуществляется эпизодически. </a:t>
            </a:r>
          </a:p>
          <a:p>
            <a:pPr>
              <a:spcBef>
                <a:spcPts val="600"/>
              </a:spcBef>
              <a:spcAft>
                <a:spcPts val="600"/>
              </a:spcAft>
            </a:pPr>
            <a:r>
              <a:rPr lang="ru-RU" sz="2400" dirty="0" smtClean="0"/>
              <a:t>Характер отношений: </a:t>
            </a:r>
            <a:r>
              <a:rPr lang="ru-RU" sz="2400" dirty="0" err="1" smtClean="0"/>
              <a:t>субъект-объектные</a:t>
            </a:r>
            <a:r>
              <a:rPr lang="ru-RU" sz="2400" dirty="0" smtClean="0"/>
              <a:t>, односторонне активные. </a:t>
            </a:r>
          </a:p>
          <a:p>
            <a:pPr algn="r">
              <a:spcBef>
                <a:spcPts val="600"/>
              </a:spcBef>
            </a:pPr>
            <a:r>
              <a:rPr lang="ru-RU" sz="2000" b="1" dirty="0" smtClean="0"/>
              <a:t>Пример</a:t>
            </a:r>
            <a:r>
              <a:rPr lang="ru-RU" sz="2000" dirty="0" smtClean="0"/>
              <a:t>. При изучении правила педагог демонстрирует образцы, алгоритмы деятельности, а ребёнок их запоминает и воспроизводит. При неправильном воспроизведении педагог разъясняет ошибки, снова демонстрирует образец, а ребёнок снова запоминает и воспроизводит его до тех пока, пока не усваивает данное правило. </a:t>
            </a:r>
            <a:endParaRPr lang="ru-RU" sz="2000" dirty="0"/>
          </a:p>
        </p:txBody>
      </p:sp>
      <p:sp>
        <p:nvSpPr>
          <p:cNvPr id="25" name="TextBox 24"/>
          <p:cNvSpPr txBox="1"/>
          <p:nvPr/>
        </p:nvSpPr>
        <p:spPr>
          <a:xfrm>
            <a:off x="827584" y="116632"/>
            <a:ext cx="7488832" cy="461665"/>
          </a:xfrm>
          <a:prstGeom prst="rect">
            <a:avLst/>
          </a:prstGeom>
          <a:noFill/>
        </p:spPr>
        <p:txBody>
          <a:bodyPr wrap="square" rtlCol="0">
            <a:spAutoFit/>
          </a:bodyPr>
          <a:lstStyle/>
          <a:p>
            <a:pPr algn="ctr"/>
            <a:r>
              <a:rPr lang="ru-RU" sz="2400" b="1" dirty="0" smtClean="0">
                <a:solidFill>
                  <a:srgbClr val="00B0F0"/>
                </a:solidFill>
              </a:rPr>
              <a:t>1-й вариант: доминирует педагогическое воздействие</a:t>
            </a:r>
            <a:endParaRPr lang="ru-RU" sz="2400" b="1" dirty="0">
              <a:solidFill>
                <a:srgbClr val="00B0F0"/>
              </a:solidFill>
            </a:endParaRPr>
          </a:p>
        </p:txBody>
      </p:sp>
      <p:sp>
        <p:nvSpPr>
          <p:cNvPr id="26" name="Номер слайда 25"/>
          <p:cNvSpPr>
            <a:spLocks noGrp="1"/>
          </p:cNvSpPr>
          <p:nvPr>
            <p:ph type="sldNum" sz="quarter" idx="12"/>
          </p:nvPr>
        </p:nvSpPr>
        <p:spPr/>
        <p:txBody>
          <a:bodyPr/>
          <a:lstStyle/>
          <a:p>
            <a:fld id="{725C68B6-61C2-468F-89AB-4B9F7531AA68}" type="slidenum">
              <a:rPr lang="ru-RU" smtClean="0"/>
              <a:pPr/>
              <a:t>13</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44444E-6 3.52302E-6 L -0.0276 0.12584 " pathEditMode="relative" rAng="0" ptsTypes="AA">
                                      <p:cBhvr>
                                        <p:cTn id="6" dur="2000" fill="hold"/>
                                        <p:tgtEl>
                                          <p:spTgt spid="4"/>
                                        </p:tgtEl>
                                        <p:attrNameLst>
                                          <p:attrName>ppt_x</p:attrName>
                                          <p:attrName>ppt_y</p:attrName>
                                        </p:attrNameLst>
                                      </p:cBhvr>
                                      <p:rCtr x="-14" y="63"/>
                                    </p:animMotion>
                                  </p:childTnLst>
                                </p:cTn>
                              </p:par>
                              <p:par>
                                <p:cTn id="7" presetID="10" presetClass="exit" presetSubtype="0" fill="hold" nodeType="withEffect">
                                  <p:stCondLst>
                                    <p:cond delay="0"/>
                                  </p:stCondLst>
                                  <p:childTnLst>
                                    <p:animEffect transition="out" filter="fade">
                                      <p:cBhvr>
                                        <p:cTn id="8" dur="2000"/>
                                        <p:tgtEl>
                                          <p:spTgt spid="3"/>
                                        </p:tgtEl>
                                      </p:cBhvr>
                                    </p:animEffect>
                                    <p:set>
                                      <p:cBhvr>
                                        <p:cTn id="9" dur="1" fill="hold">
                                          <p:stCondLst>
                                            <p:cond delay="1999"/>
                                          </p:stCondLst>
                                        </p:cTn>
                                        <p:tgtEl>
                                          <p:spTgt spid="3"/>
                                        </p:tgtEl>
                                        <p:attrNameLst>
                                          <p:attrName>style.visibility</p:attrName>
                                        </p:attrNameLst>
                                      </p:cBhvr>
                                      <p:to>
                                        <p:strVal val="hidden"/>
                                      </p:to>
                                    </p:set>
                                  </p:childTnLst>
                                </p:cTn>
                              </p:par>
                              <p:par>
                                <p:cTn id="10" presetID="10"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2000"/>
                                        <p:tgtEl>
                                          <p:spTgt spid="15"/>
                                        </p:tgtEl>
                                      </p:cBhvr>
                                    </p:animEffect>
                                  </p:childTnLst>
                                </p:cTn>
                              </p:par>
                            </p:childTnLst>
                          </p:cTn>
                        </p:par>
                        <p:par>
                          <p:cTn id="13" fill="hold">
                            <p:stCondLst>
                              <p:cond delay="2000"/>
                            </p:stCondLst>
                            <p:childTnLst>
                              <p:par>
                                <p:cTn id="14" presetID="10" presetClass="entr" presetSubtype="0"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20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2000"/>
                                        <p:tgtEl>
                                          <p:spTgt spid="2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4">
                                            <p:txEl>
                                              <p:pRg st="0" end="0"/>
                                            </p:txEl>
                                          </p:spTgt>
                                        </p:tgtEl>
                                        <p:attrNameLst>
                                          <p:attrName>style.visibility</p:attrName>
                                        </p:attrNameLst>
                                      </p:cBhvr>
                                      <p:to>
                                        <p:strVal val="visible"/>
                                      </p:to>
                                    </p:set>
                                    <p:anim calcmode="lin" valueType="num">
                                      <p:cBhvr additive="base">
                                        <p:cTn id="24" dur="500" fill="hold"/>
                                        <p:tgtEl>
                                          <p:spTgt spid="24">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4">
                                            <p:txEl>
                                              <p:pRg st="0" end="0"/>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24">
                                            <p:txEl>
                                              <p:pRg st="1" end="1"/>
                                            </p:txEl>
                                          </p:spTgt>
                                        </p:tgtEl>
                                        <p:attrNameLst>
                                          <p:attrName>style.visibility</p:attrName>
                                        </p:attrNameLst>
                                      </p:cBhvr>
                                      <p:to>
                                        <p:strVal val="visible"/>
                                      </p:to>
                                    </p:set>
                                    <p:anim calcmode="lin" valueType="num">
                                      <p:cBhvr additive="base">
                                        <p:cTn id="28" dur="500" fill="hold"/>
                                        <p:tgtEl>
                                          <p:spTgt spid="24">
                                            <p:txEl>
                                              <p:pRg st="1" end="1"/>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2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24">
                                            <p:txEl>
                                              <p:pRg st="2" end="2"/>
                                            </p:txEl>
                                          </p:spTgt>
                                        </p:tgtEl>
                                        <p:attrNameLst>
                                          <p:attrName>style.visibility</p:attrName>
                                        </p:attrNameLst>
                                      </p:cBhvr>
                                      <p:to>
                                        <p:strVal val="visible"/>
                                      </p:to>
                                    </p:set>
                                    <p:anim calcmode="lin" valueType="num">
                                      <p:cBhvr additive="base">
                                        <p:cTn id="34" dur="500" fill="hold"/>
                                        <p:tgtEl>
                                          <p:spTgt spid="24">
                                            <p:txEl>
                                              <p:pRg st="2" end="2"/>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2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Прямая со стрелкой 1"/>
          <p:cNvCxnSpPr/>
          <p:nvPr/>
        </p:nvCxnSpPr>
        <p:spPr>
          <a:xfrm>
            <a:off x="2627784" y="3068960"/>
            <a:ext cx="3816424" cy="0"/>
          </a:xfrm>
          <a:prstGeom prst="straightConnector1">
            <a:avLst/>
          </a:prstGeom>
          <a:ln w="762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3" name="Овал 2"/>
          <p:cNvSpPr/>
          <p:nvPr/>
        </p:nvSpPr>
        <p:spPr>
          <a:xfrm>
            <a:off x="5940152" y="764704"/>
            <a:ext cx="2736304" cy="2592288"/>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ru-RU" sz="2400" b="1" dirty="0" smtClean="0">
                <a:effectLst>
                  <a:outerShdw blurRad="38100" dist="38100" dir="2700000" algn="tl">
                    <a:srgbClr val="000000">
                      <a:alpha val="43137"/>
                    </a:srgbClr>
                  </a:outerShdw>
                </a:effectLst>
              </a:rPr>
              <a:t>Воспитанник</a:t>
            </a:r>
            <a:endParaRPr lang="ru-RU" sz="2400" b="1" dirty="0">
              <a:effectLst>
                <a:outerShdw blurRad="38100" dist="38100" dir="2700000" algn="tl">
                  <a:srgbClr val="000000">
                    <a:alpha val="43137"/>
                  </a:srgbClr>
                </a:outerShdw>
              </a:effectLst>
            </a:endParaRPr>
          </a:p>
        </p:txBody>
      </p:sp>
      <p:cxnSp>
        <p:nvCxnSpPr>
          <p:cNvPr id="4" name="Прямая со стрелкой 3"/>
          <p:cNvCxnSpPr/>
          <p:nvPr/>
        </p:nvCxnSpPr>
        <p:spPr>
          <a:xfrm>
            <a:off x="2771800" y="1268760"/>
            <a:ext cx="3384376" cy="0"/>
          </a:xfrm>
          <a:prstGeom prst="straightConnector1">
            <a:avLst/>
          </a:prstGeom>
          <a:ln w="76200">
            <a:solidFill>
              <a:srgbClr val="70C442"/>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 name="Овал 4"/>
          <p:cNvSpPr/>
          <p:nvPr/>
        </p:nvSpPr>
        <p:spPr>
          <a:xfrm>
            <a:off x="395536" y="764704"/>
            <a:ext cx="2664296" cy="2592288"/>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ru-RU" sz="2400" b="1" dirty="0" smtClean="0">
                <a:effectLst>
                  <a:outerShdw blurRad="38100" dist="38100" dir="2700000" algn="tl">
                    <a:srgbClr val="000000">
                      <a:alpha val="43137"/>
                    </a:srgbClr>
                  </a:outerShdw>
                </a:effectLst>
              </a:rPr>
              <a:t>Педагог</a:t>
            </a:r>
            <a:endParaRPr lang="ru-RU" sz="2400" b="1" dirty="0">
              <a:effectLst>
                <a:outerShdw blurRad="38100" dist="38100" dir="2700000" algn="tl">
                  <a:srgbClr val="000000">
                    <a:alpha val="43137"/>
                  </a:srgbClr>
                </a:outerShdw>
              </a:effectLst>
            </a:endParaRPr>
          </a:p>
        </p:txBody>
      </p:sp>
      <p:cxnSp>
        <p:nvCxnSpPr>
          <p:cNvPr id="6" name="Прямая со стрелкой 5"/>
          <p:cNvCxnSpPr/>
          <p:nvPr/>
        </p:nvCxnSpPr>
        <p:spPr>
          <a:xfrm>
            <a:off x="3059832" y="2132856"/>
            <a:ext cx="2880320" cy="0"/>
          </a:xfrm>
          <a:prstGeom prst="straightConnector1">
            <a:avLst/>
          </a:prstGeom>
          <a:ln w="76200">
            <a:solidFill>
              <a:srgbClr val="00B0F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971600" y="2204864"/>
            <a:ext cx="1512168" cy="461665"/>
          </a:xfrm>
          <a:prstGeom prst="rect">
            <a:avLst/>
          </a:prstGeom>
          <a:noFill/>
        </p:spPr>
        <p:txBody>
          <a:bodyPr wrap="square" rtlCol="0">
            <a:spAutoFit/>
          </a:bodyPr>
          <a:lstStyle/>
          <a:p>
            <a:pPr algn="ctr"/>
            <a:r>
              <a:rPr lang="ru-RU" sz="2400" b="1" dirty="0" smtClean="0"/>
              <a:t>субъект</a:t>
            </a:r>
            <a:endParaRPr lang="ru-RU" sz="2400" b="1" dirty="0"/>
          </a:p>
        </p:txBody>
      </p:sp>
      <p:sp>
        <p:nvSpPr>
          <p:cNvPr id="8" name="TextBox 7"/>
          <p:cNvSpPr txBox="1"/>
          <p:nvPr/>
        </p:nvSpPr>
        <p:spPr>
          <a:xfrm>
            <a:off x="6588224" y="2204864"/>
            <a:ext cx="1440160" cy="461665"/>
          </a:xfrm>
          <a:prstGeom prst="rect">
            <a:avLst/>
          </a:prstGeom>
          <a:noFill/>
        </p:spPr>
        <p:txBody>
          <a:bodyPr wrap="square" rtlCol="0">
            <a:spAutoFit/>
          </a:bodyPr>
          <a:lstStyle/>
          <a:p>
            <a:pPr algn="ctr"/>
            <a:r>
              <a:rPr lang="ru-RU" sz="2400" b="1" dirty="0" smtClean="0"/>
              <a:t>субъект</a:t>
            </a:r>
            <a:endParaRPr lang="ru-RU" sz="2400" b="1" dirty="0"/>
          </a:p>
        </p:txBody>
      </p:sp>
      <p:sp>
        <p:nvSpPr>
          <p:cNvPr id="9" name="Прямоугольник 8"/>
          <p:cNvSpPr/>
          <p:nvPr/>
        </p:nvSpPr>
        <p:spPr>
          <a:xfrm>
            <a:off x="251520" y="3573016"/>
            <a:ext cx="8640960" cy="2970044"/>
          </a:xfrm>
          <a:prstGeom prst="rect">
            <a:avLst/>
          </a:prstGeom>
        </p:spPr>
        <p:txBody>
          <a:bodyPr wrap="square">
            <a:spAutoFit/>
          </a:bodyPr>
          <a:lstStyle/>
          <a:p>
            <a:pPr>
              <a:spcBef>
                <a:spcPts val="600"/>
              </a:spcBef>
            </a:pPr>
            <a:r>
              <a:rPr lang="ru-RU" sz="2400" dirty="0" smtClean="0"/>
              <a:t>Обратная связь осуществляется постоянно, неотделимо от педагогического воздействия. </a:t>
            </a:r>
          </a:p>
          <a:p>
            <a:pPr>
              <a:spcBef>
                <a:spcPts val="600"/>
              </a:spcBef>
              <a:spcAft>
                <a:spcPts val="600"/>
              </a:spcAft>
            </a:pPr>
            <a:r>
              <a:rPr lang="ru-RU" sz="2400" dirty="0" smtClean="0"/>
              <a:t>Характер отношений: </a:t>
            </a:r>
            <a:r>
              <a:rPr lang="ru-RU" sz="2400" dirty="0" err="1" smtClean="0"/>
              <a:t>субъект-субъектные</a:t>
            </a:r>
            <a:r>
              <a:rPr lang="ru-RU" sz="2400" dirty="0" smtClean="0"/>
              <a:t>, интерактивные. </a:t>
            </a:r>
          </a:p>
          <a:p>
            <a:pPr algn="r">
              <a:spcBef>
                <a:spcPts val="600"/>
              </a:spcBef>
            </a:pPr>
            <a:r>
              <a:rPr lang="ru-RU" sz="2000" b="1" dirty="0" smtClean="0"/>
              <a:t>Пример. </a:t>
            </a:r>
            <a:r>
              <a:rPr lang="ru-RU" sz="2000" dirty="0" smtClean="0"/>
              <a:t>Учитель объясняет новый материал в режиме диалога, стимулируя активность учащихся:  просит их продолжить мысль, найти ошибку, привести свои примеры. При этом  он следит за их реакцией на свои действия, отвечает на их вопросы (в том числе, невысказанные, угаданные по невербальным реакциям). </a:t>
            </a:r>
            <a:endParaRPr lang="ru-RU" sz="2000" dirty="0"/>
          </a:p>
        </p:txBody>
      </p:sp>
      <p:sp>
        <p:nvSpPr>
          <p:cNvPr id="10" name="TextBox 9"/>
          <p:cNvSpPr txBox="1"/>
          <p:nvPr/>
        </p:nvSpPr>
        <p:spPr>
          <a:xfrm>
            <a:off x="827584" y="0"/>
            <a:ext cx="7344816" cy="830997"/>
          </a:xfrm>
          <a:prstGeom prst="rect">
            <a:avLst/>
          </a:prstGeom>
          <a:noFill/>
        </p:spPr>
        <p:txBody>
          <a:bodyPr wrap="square" rtlCol="0">
            <a:spAutoFit/>
          </a:bodyPr>
          <a:lstStyle/>
          <a:p>
            <a:pPr algn="ctr"/>
            <a:r>
              <a:rPr lang="ru-RU" sz="2400" b="1" dirty="0" smtClean="0">
                <a:solidFill>
                  <a:srgbClr val="00B0F0"/>
                </a:solidFill>
              </a:rPr>
              <a:t>2-й вариант: единство педагогического воздействия и обратной связи</a:t>
            </a:r>
            <a:endParaRPr lang="ru-RU" sz="2400" b="1" dirty="0">
              <a:solidFill>
                <a:srgbClr val="00B0F0"/>
              </a:solidFill>
            </a:endParaRPr>
          </a:p>
        </p:txBody>
      </p:sp>
      <p:sp>
        <p:nvSpPr>
          <p:cNvPr id="11" name="Номер слайда 10"/>
          <p:cNvSpPr>
            <a:spLocks noGrp="1"/>
          </p:cNvSpPr>
          <p:nvPr>
            <p:ph type="sldNum" sz="quarter" idx="12"/>
          </p:nvPr>
        </p:nvSpPr>
        <p:spPr/>
        <p:txBody>
          <a:bodyPr/>
          <a:lstStyle/>
          <a:p>
            <a:fld id="{725C68B6-61C2-468F-89AB-4B9F7531AA68}" type="slidenum">
              <a:rPr lang="ru-RU" smtClean="0"/>
              <a:pPr/>
              <a:t>14</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44444E-6 3.52302E-6 L -0.0276 0.12584 " pathEditMode="relative" rAng="0" ptsTypes="AA">
                                      <p:cBhvr>
                                        <p:cTn id="6" dur="2000" fill="hold"/>
                                        <p:tgtEl>
                                          <p:spTgt spid="4"/>
                                        </p:tgtEl>
                                        <p:attrNameLst>
                                          <p:attrName>ppt_x</p:attrName>
                                          <p:attrName>ppt_y</p:attrName>
                                        </p:attrNameLst>
                                      </p:cBhvr>
                                      <p:rCtr x="-14" y="63"/>
                                    </p:animMotion>
                                  </p:childTnLst>
                                </p:cTn>
                              </p:par>
                              <p:par>
                                <p:cTn id="7" presetID="64" presetClass="path" presetSubtype="0" accel="50000" decel="50000" fill="hold" nodeType="withEffect">
                                  <p:stCondLst>
                                    <p:cond delay="0"/>
                                  </p:stCondLst>
                                  <p:childTnLst>
                                    <p:animMotion origin="layout" path="M -3.05556E-6 4.62642E-8 L 0.04323 -0.13648 " pathEditMode="relative" rAng="0" ptsTypes="AA">
                                      <p:cBhvr>
                                        <p:cTn id="8" dur="2000" fill="hold"/>
                                        <p:tgtEl>
                                          <p:spTgt spid="2"/>
                                        </p:tgtEl>
                                        <p:attrNameLst>
                                          <p:attrName>ppt_x</p:attrName>
                                          <p:attrName>ppt_y</p:attrName>
                                        </p:attrNameLst>
                                      </p:cBhvr>
                                      <p:rCtr x="22" y="-68"/>
                                    </p:animMotion>
                                  </p:childTnLst>
                                </p:cTn>
                              </p:par>
                            </p:childTnLst>
                          </p:cTn>
                        </p:par>
                        <p:par>
                          <p:cTn id="9" fill="hold">
                            <p:stCondLst>
                              <p:cond delay="2000"/>
                            </p:stCondLst>
                            <p:childTnLst>
                              <p:par>
                                <p:cTn id="10" presetID="10" presetClass="exit" presetSubtype="0" fill="hold" nodeType="afterEffect">
                                  <p:stCondLst>
                                    <p:cond delay="0"/>
                                  </p:stCondLst>
                                  <p:childTnLst>
                                    <p:animEffect transition="out" filter="fade">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par>
                                <p:cTn id="13" presetID="10" presetClass="exit" presetSubtype="0" fill="hold" nodeType="withEffect">
                                  <p:stCondLst>
                                    <p:cond delay="0"/>
                                  </p:stCondLst>
                                  <p:childTnLst>
                                    <p:animEffect transition="out" filter="fade">
                                      <p:cBhvr>
                                        <p:cTn id="14" dur="500"/>
                                        <p:tgtEl>
                                          <p:spTgt spid="2"/>
                                        </p:tgtEl>
                                      </p:cBhvr>
                                    </p:animEffect>
                                    <p:set>
                                      <p:cBhvr>
                                        <p:cTn id="15" dur="1" fill="hold">
                                          <p:stCondLst>
                                            <p:cond delay="499"/>
                                          </p:stCondLst>
                                        </p:cTn>
                                        <p:tgtEl>
                                          <p:spTgt spid="2"/>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0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9">
                                            <p:txEl>
                                              <p:pRg st="0" end="0"/>
                                            </p:txEl>
                                          </p:spTgt>
                                        </p:tgtEl>
                                        <p:attrNameLst>
                                          <p:attrName>style.visibility</p:attrName>
                                        </p:attrNameLst>
                                      </p:cBhvr>
                                      <p:to>
                                        <p:strVal val="visible"/>
                                      </p:to>
                                    </p:set>
                                    <p:anim calcmode="lin" valueType="num">
                                      <p:cBhvr additive="base">
                                        <p:cTn id="30"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9">
                                            <p:txEl>
                                              <p:pRg st="0" end="0"/>
                                            </p:txEl>
                                          </p:spTgt>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xEl>
                                              <p:pRg st="1" end="1"/>
                                            </p:txEl>
                                          </p:spTgt>
                                        </p:tgtEl>
                                        <p:attrNameLst>
                                          <p:attrName>style.visibility</p:attrName>
                                        </p:attrNameLst>
                                      </p:cBhvr>
                                      <p:to>
                                        <p:strVal val="visible"/>
                                      </p:to>
                                    </p:set>
                                    <p:anim calcmode="lin" valueType="num">
                                      <p:cBhvr additive="base">
                                        <p:cTn id="34"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9">
                                            <p:txEl>
                                              <p:pRg st="2" end="2"/>
                                            </p:txEl>
                                          </p:spTgt>
                                        </p:tgtEl>
                                        <p:attrNameLst>
                                          <p:attrName>style.visibility</p:attrName>
                                        </p:attrNameLst>
                                      </p:cBhvr>
                                      <p:to>
                                        <p:strVal val="visible"/>
                                      </p:to>
                                    </p:set>
                                    <p:anim calcmode="lin" valueType="num">
                                      <p:cBhvr additive="base">
                                        <p:cTn id="40"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1556792"/>
            <a:ext cx="8064896" cy="1569660"/>
          </a:xfrm>
          <a:prstGeom prst="rect">
            <a:avLst/>
          </a:prstGeom>
        </p:spPr>
        <p:txBody>
          <a:bodyPr wrap="square">
            <a:spAutoFit/>
          </a:bodyPr>
          <a:lstStyle/>
          <a:p>
            <a:r>
              <a:rPr lang="ru-RU" sz="2400" b="1" dirty="0" err="1" smtClean="0">
                <a:solidFill>
                  <a:srgbClr val="00B0F0"/>
                </a:solidFill>
              </a:rPr>
              <a:t>Возрастосообразность</a:t>
            </a:r>
            <a:r>
              <a:rPr lang="ru-RU" sz="2400" dirty="0" smtClean="0"/>
              <a:t> – свойство педагогического процесса, которое заключается в том, что обучение и воспитание следует осуществлять в соответствии с особенностями возрастного развития ребёнка. </a:t>
            </a:r>
            <a:endParaRPr lang="ru-RU" sz="2400" dirty="0"/>
          </a:p>
        </p:txBody>
      </p:sp>
      <p:sp>
        <p:nvSpPr>
          <p:cNvPr id="3" name="Прямоугольник 2"/>
          <p:cNvSpPr/>
          <p:nvPr/>
        </p:nvSpPr>
        <p:spPr>
          <a:xfrm>
            <a:off x="1511152" y="4797152"/>
            <a:ext cx="7632848" cy="1200329"/>
          </a:xfrm>
          <a:prstGeom prst="rect">
            <a:avLst/>
          </a:prstGeom>
        </p:spPr>
        <p:txBody>
          <a:bodyPr wrap="square">
            <a:spAutoFit/>
          </a:bodyPr>
          <a:lstStyle/>
          <a:p>
            <a:r>
              <a:rPr lang="ru-RU" sz="2400" b="1" dirty="0" smtClean="0">
                <a:solidFill>
                  <a:srgbClr val="00B0F0"/>
                </a:solidFill>
              </a:rPr>
              <a:t>Возрастные особенности</a:t>
            </a:r>
            <a:r>
              <a:rPr lang="ru-RU" sz="2400" dirty="0" smtClean="0"/>
              <a:t> – это комплекс физических и психологических свойств, характерных для большинства людей одного возраста.</a:t>
            </a:r>
            <a:endParaRPr lang="ru-RU" sz="2400" dirty="0"/>
          </a:p>
        </p:txBody>
      </p:sp>
      <p:sp>
        <p:nvSpPr>
          <p:cNvPr id="4" name="Прямоугольник 3"/>
          <p:cNvSpPr/>
          <p:nvPr/>
        </p:nvSpPr>
        <p:spPr>
          <a:xfrm>
            <a:off x="935088" y="3356992"/>
            <a:ext cx="8208912" cy="1015663"/>
          </a:xfrm>
          <a:prstGeom prst="rect">
            <a:avLst/>
          </a:prstGeom>
        </p:spPr>
        <p:txBody>
          <a:bodyPr wrap="square">
            <a:spAutoFit/>
          </a:bodyPr>
          <a:lstStyle/>
          <a:p>
            <a:r>
              <a:rPr lang="ru-RU" sz="2000" dirty="0" err="1" smtClean="0"/>
              <a:t>Возрастосообразность</a:t>
            </a:r>
            <a:r>
              <a:rPr lang="ru-RU" sz="2000" dirty="0" smtClean="0"/>
              <a:t> исторически берёт начало в принципе </a:t>
            </a:r>
            <a:r>
              <a:rPr lang="ru-RU" sz="2000" dirty="0" err="1" smtClean="0"/>
              <a:t>природосообразности</a:t>
            </a:r>
            <a:r>
              <a:rPr lang="ru-RU" sz="2000" dirty="0" smtClean="0"/>
              <a:t> – следования педагогического процесса природе ребёнка (Я.А. </a:t>
            </a:r>
            <a:r>
              <a:rPr lang="ru-RU" sz="2000" smtClean="0"/>
              <a:t>Коменский, </a:t>
            </a:r>
            <a:r>
              <a:rPr lang="ru-RU" sz="2000" dirty="0" smtClean="0"/>
              <a:t>Дж. Локк, И.Г. Песталоцци, И.Ф. </a:t>
            </a:r>
            <a:r>
              <a:rPr lang="ru-RU" sz="2000" dirty="0" err="1" smtClean="0"/>
              <a:t>Гербарт</a:t>
            </a:r>
            <a:r>
              <a:rPr lang="ru-RU" sz="2000" dirty="0" smtClean="0"/>
              <a:t> и др.)</a:t>
            </a:r>
            <a:endParaRPr lang="ru-RU" sz="2000" dirty="0"/>
          </a:p>
        </p:txBody>
      </p:sp>
      <p:sp>
        <p:nvSpPr>
          <p:cNvPr id="5" name="Прямоугольник 4"/>
          <p:cNvSpPr/>
          <p:nvPr/>
        </p:nvSpPr>
        <p:spPr>
          <a:xfrm>
            <a:off x="0" y="188640"/>
            <a:ext cx="9144000" cy="1077218"/>
          </a:xfrm>
          <a:prstGeom prst="rect">
            <a:avLst/>
          </a:prstGeom>
        </p:spPr>
        <p:txBody>
          <a:bodyPr wrap="square">
            <a:spAutoFit/>
          </a:bodyPr>
          <a:lstStyle/>
          <a:p>
            <a:pPr algn="ctr"/>
            <a:r>
              <a:rPr lang="ru-RU" sz="3200" b="1" dirty="0" smtClean="0">
                <a:solidFill>
                  <a:srgbClr val="FF0000"/>
                </a:solidFill>
                <a:effectLst>
                  <a:outerShdw blurRad="38100" dist="38100" dir="2700000" algn="tl">
                    <a:srgbClr val="000000">
                      <a:alpha val="43137"/>
                    </a:srgbClr>
                  </a:outerShdw>
                </a:effectLst>
              </a:rPr>
              <a:t>5. </a:t>
            </a:r>
            <a:r>
              <a:rPr lang="ru-RU" sz="3200" b="1" dirty="0" err="1" smtClean="0">
                <a:solidFill>
                  <a:srgbClr val="FF0000"/>
                </a:solidFill>
                <a:effectLst>
                  <a:outerShdw blurRad="38100" dist="38100" dir="2700000" algn="tl">
                    <a:srgbClr val="000000">
                      <a:alpha val="43137"/>
                    </a:srgbClr>
                  </a:outerShdw>
                </a:effectLst>
              </a:rPr>
              <a:t>Возрастосообразность</a:t>
            </a:r>
            <a:r>
              <a:rPr lang="ru-RU" sz="3200" b="1" dirty="0" smtClean="0">
                <a:solidFill>
                  <a:srgbClr val="FF0000"/>
                </a:solidFill>
                <a:effectLst>
                  <a:outerShdw blurRad="38100" dist="38100" dir="2700000" algn="tl">
                    <a:srgbClr val="000000">
                      <a:alpha val="43137"/>
                    </a:srgbClr>
                  </a:outerShdw>
                </a:effectLst>
              </a:rPr>
              <a:t> </a:t>
            </a:r>
          </a:p>
          <a:p>
            <a:pPr algn="ctr"/>
            <a:r>
              <a:rPr lang="ru-RU" sz="3200" b="1" dirty="0" smtClean="0">
                <a:solidFill>
                  <a:srgbClr val="FF0000"/>
                </a:solidFill>
                <a:effectLst>
                  <a:outerShdw blurRad="38100" dist="38100" dir="2700000" algn="tl">
                    <a:srgbClr val="000000">
                      <a:alpha val="43137"/>
                    </a:srgbClr>
                  </a:outerShdw>
                </a:effectLst>
              </a:rPr>
              <a:t>педагогического процесса</a:t>
            </a:r>
          </a:p>
        </p:txBody>
      </p:sp>
      <p:sp>
        <p:nvSpPr>
          <p:cNvPr id="6" name="Номер слайда 5"/>
          <p:cNvSpPr>
            <a:spLocks noGrp="1"/>
          </p:cNvSpPr>
          <p:nvPr>
            <p:ph type="sldNum" sz="quarter" idx="12"/>
          </p:nvPr>
        </p:nvSpPr>
        <p:spPr/>
        <p:txBody>
          <a:bodyPr/>
          <a:lstStyle/>
          <a:p>
            <a:fld id="{725C68B6-61C2-468F-89AB-4B9F7531AA68}" type="slidenum">
              <a:rPr lang="ru-RU" smtClean="0"/>
              <a:pPr/>
              <a:t>15</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0" y="548680"/>
          <a:ext cx="9144000" cy="6190104"/>
        </p:xfrm>
        <a:graphic>
          <a:graphicData uri="http://schemas.openxmlformats.org/drawingml/2006/table">
            <a:tbl>
              <a:tblPr/>
              <a:tblGrid>
                <a:gridCol w="1434432"/>
                <a:gridCol w="573773"/>
                <a:gridCol w="3944689"/>
                <a:gridCol w="3191106"/>
              </a:tblGrid>
              <a:tr h="216024">
                <a:tc gridSpan="2">
                  <a:txBody>
                    <a:bodyPr/>
                    <a:lstStyle/>
                    <a:p>
                      <a:pPr algn="ctr">
                        <a:lnSpc>
                          <a:spcPct val="100000"/>
                        </a:lnSpc>
                        <a:spcBef>
                          <a:spcPts val="0"/>
                        </a:spcBef>
                        <a:spcAft>
                          <a:spcPts val="0"/>
                        </a:spcAft>
                      </a:pPr>
                      <a:r>
                        <a:rPr lang="ru-RU" sz="1400" b="1" dirty="0">
                          <a:latin typeface="+mn-lt"/>
                        </a:rPr>
                        <a:t>Возрастной период</a:t>
                      </a:r>
                      <a:endParaRPr lang="ru-RU" sz="1400" dirty="0">
                        <a:latin typeface="+mn-lt"/>
                      </a:endParaRP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pPr algn="ctr">
                        <a:lnSpc>
                          <a:spcPct val="100000"/>
                        </a:lnSpc>
                        <a:spcBef>
                          <a:spcPts val="0"/>
                        </a:spcBef>
                        <a:spcAft>
                          <a:spcPts val="0"/>
                        </a:spcAft>
                      </a:pPr>
                      <a:endParaRPr lang="ru-RU" sz="1400" dirty="0">
                        <a:latin typeface="+mn-lt"/>
                      </a:endParaRP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0000"/>
                        </a:lnSpc>
                        <a:spcBef>
                          <a:spcPts val="0"/>
                        </a:spcBef>
                        <a:spcAft>
                          <a:spcPts val="0"/>
                        </a:spcAft>
                      </a:pPr>
                      <a:r>
                        <a:rPr lang="ru-RU" sz="1400" b="1" dirty="0">
                          <a:latin typeface="+mn-lt"/>
                        </a:rPr>
                        <a:t>Ведущий вид деятельности</a:t>
                      </a:r>
                      <a:endParaRPr lang="ru-RU" sz="1400" dirty="0">
                        <a:latin typeface="+mn-lt"/>
                      </a:endParaRP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lnSpc>
                          <a:spcPct val="100000"/>
                        </a:lnSpc>
                        <a:spcBef>
                          <a:spcPts val="0"/>
                        </a:spcBef>
                        <a:spcAft>
                          <a:spcPts val="0"/>
                        </a:spcAft>
                      </a:pPr>
                      <a:r>
                        <a:rPr lang="ru-RU" sz="1400" b="1" dirty="0">
                          <a:latin typeface="+mn-lt"/>
                        </a:rPr>
                        <a:t>Важные новообразования</a:t>
                      </a:r>
                      <a:endParaRPr lang="ru-RU" sz="1400" dirty="0">
                        <a:latin typeface="+mn-lt"/>
                      </a:endParaRP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600501">
                <a:tc>
                  <a:txBody>
                    <a:bodyPr/>
                    <a:lstStyle/>
                    <a:p>
                      <a:pPr algn="ctr">
                        <a:lnSpc>
                          <a:spcPct val="100000"/>
                        </a:lnSpc>
                        <a:spcBef>
                          <a:spcPts val="0"/>
                        </a:spcBef>
                        <a:spcAft>
                          <a:spcPts val="0"/>
                        </a:spcAft>
                      </a:pPr>
                      <a:r>
                        <a:rPr lang="ru-RU" sz="1400" b="1" dirty="0">
                          <a:latin typeface="+mn-lt"/>
                        </a:rPr>
                        <a:t>Младенческий</a:t>
                      </a:r>
                      <a:endParaRPr lang="ru-RU" sz="1400" dirty="0">
                        <a:latin typeface="+mn-lt"/>
                      </a:endParaRP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a:lnSpc>
                          <a:spcPct val="100000"/>
                        </a:lnSpc>
                        <a:spcBef>
                          <a:spcPts val="0"/>
                        </a:spcBef>
                        <a:spcAft>
                          <a:spcPts val="0"/>
                        </a:spcAft>
                      </a:pPr>
                      <a:r>
                        <a:rPr lang="ru-RU" sz="1400">
                          <a:latin typeface="+mn-lt"/>
                        </a:rPr>
                        <a:t>0-1 год</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nSpc>
                          <a:spcPct val="100000"/>
                        </a:lnSpc>
                        <a:spcBef>
                          <a:spcPts val="0"/>
                        </a:spcBef>
                        <a:spcAft>
                          <a:spcPts val="0"/>
                        </a:spcAft>
                      </a:pPr>
                      <a:r>
                        <a:rPr lang="ru-RU" sz="1400" b="1">
                          <a:latin typeface="+mn-lt"/>
                        </a:rPr>
                        <a:t>Непосредственное эмоциональное общение</a:t>
                      </a:r>
                      <a:r>
                        <a:rPr lang="ru-RU" sz="1400">
                          <a:latin typeface="+mn-lt"/>
                        </a:rPr>
                        <a:t>. Посредством этого общения формируются действия, сопровождаемые и в какой-то мере регулируемые зрительными, слуховыми, мышечно-двигательными и прочими ощущениями.</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nSpc>
                          <a:spcPct val="100000"/>
                        </a:lnSpc>
                        <a:spcBef>
                          <a:spcPts val="0"/>
                        </a:spcBef>
                        <a:spcAft>
                          <a:spcPts val="0"/>
                        </a:spcAft>
                      </a:pPr>
                      <a:r>
                        <a:rPr lang="ru-RU" sz="1400" dirty="0">
                          <a:latin typeface="+mn-lt"/>
                        </a:rPr>
                        <a:t>Формирование потребности в общении с другими людьми и определенное эмоциональное отношение к ним.</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r>
              <a:tr h="450376">
                <a:tc>
                  <a:txBody>
                    <a:bodyPr/>
                    <a:lstStyle/>
                    <a:p>
                      <a:pPr algn="ctr">
                        <a:lnSpc>
                          <a:spcPct val="100000"/>
                        </a:lnSpc>
                        <a:spcBef>
                          <a:spcPts val="0"/>
                        </a:spcBef>
                        <a:spcAft>
                          <a:spcPts val="0"/>
                        </a:spcAft>
                      </a:pPr>
                      <a:r>
                        <a:rPr lang="ru-RU" sz="1400" b="1" dirty="0">
                          <a:latin typeface="+mn-lt"/>
                        </a:rPr>
                        <a:t>Раннее детство</a:t>
                      </a:r>
                      <a:endParaRPr lang="ru-RU" sz="1400" dirty="0">
                        <a:latin typeface="+mn-lt"/>
                      </a:endParaRP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lnSpc>
                          <a:spcPct val="100000"/>
                        </a:lnSpc>
                        <a:spcBef>
                          <a:spcPts val="0"/>
                        </a:spcBef>
                        <a:spcAft>
                          <a:spcPts val="0"/>
                        </a:spcAft>
                      </a:pPr>
                      <a:r>
                        <a:rPr lang="ru-RU" sz="1400">
                          <a:latin typeface="+mn-lt"/>
                        </a:rPr>
                        <a:t>1-2 года</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nSpc>
                          <a:spcPct val="100000"/>
                        </a:lnSpc>
                        <a:spcBef>
                          <a:spcPts val="0"/>
                        </a:spcBef>
                        <a:spcAft>
                          <a:spcPts val="0"/>
                        </a:spcAft>
                      </a:pPr>
                      <a:r>
                        <a:rPr lang="ru-RU" sz="1400" b="1">
                          <a:latin typeface="+mn-lt"/>
                        </a:rPr>
                        <a:t>Предметно-орудийная деятельность</a:t>
                      </a:r>
                      <a:r>
                        <a:rPr lang="ru-RU" sz="1400">
                          <a:latin typeface="+mn-lt"/>
                        </a:rPr>
                        <a:t>. Ребенок овладевает способами действий с предметами в сотрудничестве со взрослыми.</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nSpc>
                          <a:spcPct val="100000"/>
                        </a:lnSpc>
                        <a:spcBef>
                          <a:spcPts val="0"/>
                        </a:spcBef>
                        <a:spcAft>
                          <a:spcPts val="0"/>
                        </a:spcAft>
                      </a:pPr>
                      <a:r>
                        <a:rPr lang="ru-RU" sz="1400" dirty="0">
                          <a:latin typeface="+mn-lt"/>
                        </a:rPr>
                        <a:t>Развитие речи и наглядно-действенного мышления.</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r>
              <a:tr h="517478">
                <a:tc>
                  <a:txBody>
                    <a:bodyPr/>
                    <a:lstStyle/>
                    <a:p>
                      <a:pPr algn="ctr">
                        <a:lnSpc>
                          <a:spcPct val="100000"/>
                        </a:lnSpc>
                        <a:spcBef>
                          <a:spcPts val="0"/>
                        </a:spcBef>
                        <a:spcAft>
                          <a:spcPts val="0"/>
                        </a:spcAft>
                      </a:pPr>
                      <a:r>
                        <a:rPr lang="ru-RU" sz="1400" b="1" dirty="0">
                          <a:latin typeface="+mn-lt"/>
                        </a:rPr>
                        <a:t>Дошкольный</a:t>
                      </a:r>
                      <a:endParaRPr lang="ru-RU" sz="1400" dirty="0">
                        <a:latin typeface="+mn-lt"/>
                      </a:endParaRP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a:lnSpc>
                          <a:spcPct val="100000"/>
                        </a:lnSpc>
                        <a:spcBef>
                          <a:spcPts val="0"/>
                        </a:spcBef>
                        <a:spcAft>
                          <a:spcPts val="0"/>
                        </a:spcAft>
                      </a:pPr>
                      <a:r>
                        <a:rPr lang="ru-RU" sz="1400">
                          <a:latin typeface="+mn-lt"/>
                        </a:rPr>
                        <a:t>3-6 лет</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nSpc>
                          <a:spcPct val="100000"/>
                        </a:lnSpc>
                        <a:spcBef>
                          <a:spcPts val="0"/>
                        </a:spcBef>
                        <a:spcAft>
                          <a:spcPts val="0"/>
                        </a:spcAft>
                      </a:pPr>
                      <a:r>
                        <a:rPr lang="ru-RU" sz="1400" b="1">
                          <a:latin typeface="+mn-lt"/>
                        </a:rPr>
                        <a:t>Игровая деятельность (ролевая игра)</a:t>
                      </a:r>
                      <a:r>
                        <a:rPr lang="ru-RU" sz="1400">
                          <a:latin typeface="+mn-lt"/>
                        </a:rPr>
                        <a:t>. В игре ребёнок овладевает разными видами действий, отношений, усваивает принятые в обществе нормы и правила. </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nSpc>
                          <a:spcPct val="100000"/>
                        </a:lnSpc>
                        <a:spcBef>
                          <a:spcPts val="0"/>
                        </a:spcBef>
                        <a:spcAft>
                          <a:spcPts val="0"/>
                        </a:spcAft>
                      </a:pPr>
                      <a:r>
                        <a:rPr lang="ru-RU" sz="1400" dirty="0">
                          <a:latin typeface="+mn-lt"/>
                        </a:rPr>
                        <a:t>Стремление к общественно-значимой и общественно-оцениваемой деятельности, что характеризует готовность ребенка к начальному обучению.</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r>
              <a:tr h="454925">
                <a:tc>
                  <a:txBody>
                    <a:bodyPr/>
                    <a:lstStyle/>
                    <a:p>
                      <a:pPr algn="ctr">
                        <a:lnSpc>
                          <a:spcPct val="100000"/>
                        </a:lnSpc>
                        <a:spcBef>
                          <a:spcPts val="0"/>
                        </a:spcBef>
                        <a:spcAft>
                          <a:spcPts val="0"/>
                        </a:spcAft>
                      </a:pPr>
                      <a:r>
                        <a:rPr lang="ru-RU" sz="1400" b="1" dirty="0">
                          <a:latin typeface="+mn-lt"/>
                        </a:rPr>
                        <a:t>Младший школьный</a:t>
                      </a:r>
                      <a:endParaRPr lang="ru-RU" sz="1400" dirty="0">
                        <a:latin typeface="+mn-lt"/>
                      </a:endParaRP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lnSpc>
                          <a:spcPct val="100000"/>
                        </a:lnSpc>
                        <a:spcBef>
                          <a:spcPts val="0"/>
                        </a:spcBef>
                        <a:spcAft>
                          <a:spcPts val="0"/>
                        </a:spcAft>
                      </a:pPr>
                      <a:r>
                        <a:rPr lang="ru-RU" sz="1400">
                          <a:latin typeface="+mn-lt"/>
                        </a:rPr>
                        <a:t>7-10 лет</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nSpc>
                          <a:spcPct val="100000"/>
                        </a:lnSpc>
                        <a:spcBef>
                          <a:spcPts val="0"/>
                        </a:spcBef>
                        <a:spcAft>
                          <a:spcPts val="0"/>
                        </a:spcAft>
                      </a:pPr>
                      <a:r>
                        <a:rPr lang="ru-RU" sz="1400" b="1">
                          <a:latin typeface="+mn-lt"/>
                        </a:rPr>
                        <a:t>Учение</a:t>
                      </a:r>
                      <a:r>
                        <a:rPr lang="ru-RU" sz="1400">
                          <a:latin typeface="+mn-lt"/>
                        </a:rPr>
                        <a:t>. В процессе учения формируется память, усваиваются знания о предметах и явлениях внешнего мира и человеческих отношений.</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nSpc>
                          <a:spcPct val="100000"/>
                        </a:lnSpc>
                        <a:spcBef>
                          <a:spcPts val="0"/>
                        </a:spcBef>
                        <a:spcAft>
                          <a:spcPts val="0"/>
                        </a:spcAft>
                      </a:pPr>
                      <a:r>
                        <a:rPr lang="ru-RU" sz="1400" dirty="0">
                          <a:latin typeface="+mn-lt"/>
                        </a:rPr>
                        <a:t>Произвольность психических явлений, внутренний план действия, рефлексия.</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r>
              <a:tr h="600501">
                <a:tc>
                  <a:txBody>
                    <a:bodyPr/>
                    <a:lstStyle/>
                    <a:p>
                      <a:pPr algn="ctr">
                        <a:lnSpc>
                          <a:spcPct val="100000"/>
                        </a:lnSpc>
                        <a:spcBef>
                          <a:spcPts val="0"/>
                        </a:spcBef>
                        <a:spcAft>
                          <a:spcPts val="0"/>
                        </a:spcAft>
                      </a:pPr>
                      <a:r>
                        <a:rPr lang="ru-RU" sz="1400" b="1" dirty="0">
                          <a:latin typeface="+mn-lt"/>
                        </a:rPr>
                        <a:t>Средний школьный (подростковый)</a:t>
                      </a:r>
                      <a:endParaRPr lang="ru-RU" sz="1400" dirty="0">
                        <a:latin typeface="+mn-lt"/>
                      </a:endParaRP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a:lnSpc>
                          <a:spcPct val="100000"/>
                        </a:lnSpc>
                        <a:spcBef>
                          <a:spcPts val="0"/>
                        </a:spcBef>
                        <a:spcAft>
                          <a:spcPts val="0"/>
                        </a:spcAft>
                      </a:pPr>
                      <a:r>
                        <a:rPr lang="ru-RU" sz="1400">
                          <a:latin typeface="+mn-lt"/>
                        </a:rPr>
                        <a:t>11-14 лет</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nSpc>
                          <a:spcPct val="100000"/>
                        </a:lnSpc>
                        <a:spcBef>
                          <a:spcPts val="0"/>
                        </a:spcBef>
                        <a:spcAft>
                          <a:spcPts val="0"/>
                        </a:spcAft>
                      </a:pPr>
                      <a:r>
                        <a:rPr lang="ru-RU" sz="1400" b="1">
                          <a:latin typeface="+mn-lt"/>
                        </a:rPr>
                        <a:t>Общение (коммуникативная деятельность).</a:t>
                      </a:r>
                      <a:r>
                        <a:rPr lang="ru-RU" sz="1400">
                          <a:latin typeface="+mn-lt"/>
                        </a:rPr>
                        <a:t> Общение происходит в системе общественно полезной деятельности (учебной, организационной, трудовой и т.д.). </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nSpc>
                          <a:spcPct val="100000"/>
                        </a:lnSpc>
                        <a:spcBef>
                          <a:spcPts val="0"/>
                        </a:spcBef>
                        <a:spcAft>
                          <a:spcPts val="0"/>
                        </a:spcAft>
                      </a:pPr>
                      <a:r>
                        <a:rPr lang="ru-RU" sz="1400" dirty="0">
                          <a:latin typeface="+mn-lt"/>
                        </a:rPr>
                        <a:t>Формирование самооценки, критическое отношение к окружающим людям, стремление к взрослости и самостоятельности и умение подчиняться нормам коллективной жизни.</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r>
              <a:tr h="600501">
                <a:tc>
                  <a:txBody>
                    <a:bodyPr/>
                    <a:lstStyle/>
                    <a:p>
                      <a:pPr algn="ctr">
                        <a:lnSpc>
                          <a:spcPct val="100000"/>
                        </a:lnSpc>
                        <a:spcBef>
                          <a:spcPts val="0"/>
                        </a:spcBef>
                        <a:spcAft>
                          <a:spcPts val="0"/>
                        </a:spcAft>
                      </a:pPr>
                      <a:r>
                        <a:rPr lang="ru-RU" sz="1400" b="1" dirty="0">
                          <a:latin typeface="+mn-lt"/>
                        </a:rPr>
                        <a:t>Старший школьный (ранняя юность)</a:t>
                      </a:r>
                      <a:endParaRPr lang="ru-RU" sz="1400" dirty="0">
                        <a:latin typeface="+mn-lt"/>
                      </a:endParaRP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gn="ctr">
                        <a:lnSpc>
                          <a:spcPct val="100000"/>
                        </a:lnSpc>
                        <a:spcBef>
                          <a:spcPts val="0"/>
                        </a:spcBef>
                        <a:spcAft>
                          <a:spcPts val="0"/>
                        </a:spcAft>
                      </a:pPr>
                      <a:r>
                        <a:rPr lang="ru-RU" sz="1400">
                          <a:latin typeface="+mn-lt"/>
                        </a:rPr>
                        <a:t>15-18 лет</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nSpc>
                          <a:spcPct val="100000"/>
                        </a:lnSpc>
                        <a:spcBef>
                          <a:spcPts val="0"/>
                        </a:spcBef>
                        <a:spcAft>
                          <a:spcPts val="0"/>
                        </a:spcAft>
                      </a:pPr>
                      <a:r>
                        <a:rPr lang="ru-RU" sz="1400" b="1">
                          <a:latin typeface="+mn-lt"/>
                        </a:rPr>
                        <a:t>Учебно-профессиональная деятельность. </a:t>
                      </a:r>
                      <a:r>
                        <a:rPr lang="ru-RU" sz="1400">
                          <a:latin typeface="+mn-lt"/>
                        </a:rPr>
                        <a:t>Учебная деятельность приобретает избирательность, обусловленную предпочтениями ребёнка в сфере профессионально-личностного самоопределения.</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c>
                  <a:txBody>
                    <a:bodyPr/>
                    <a:lstStyle/>
                    <a:p>
                      <a:pPr>
                        <a:lnSpc>
                          <a:spcPct val="100000"/>
                        </a:lnSpc>
                        <a:spcBef>
                          <a:spcPts val="0"/>
                        </a:spcBef>
                        <a:spcAft>
                          <a:spcPts val="0"/>
                        </a:spcAft>
                      </a:pPr>
                      <a:r>
                        <a:rPr lang="ru-RU" sz="1400" dirty="0">
                          <a:latin typeface="+mn-lt"/>
                        </a:rPr>
                        <a:t>Мировоззрение, профессиональные интересы, самосознание, мечты и идеалы.</a:t>
                      </a:r>
                    </a:p>
                  </a:txBody>
                  <a:tcPr marL="40943" marR="4094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D4B4"/>
                    </a:solidFill>
                  </a:tcPr>
                </a:tc>
              </a:tr>
            </a:tbl>
          </a:graphicData>
        </a:graphic>
      </p:graphicFrame>
      <p:sp>
        <p:nvSpPr>
          <p:cNvPr id="1025" name="Rectangle 1"/>
          <p:cNvSpPr>
            <a:spLocks noChangeArrowheads="1"/>
          </p:cNvSpPr>
          <p:nvPr/>
        </p:nvSpPr>
        <p:spPr bwMode="auto">
          <a:xfrm>
            <a:off x="323528" y="0"/>
            <a:ext cx="846043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0B0F0"/>
                </a:solidFill>
                <a:effectLst/>
                <a:latin typeface="Arial" pitchFamily="34" charset="0"/>
                <a:cs typeface="Arial" pitchFamily="34" charset="0"/>
              </a:rPr>
              <a:t>Педагогическая возрастная периодизация</a:t>
            </a:r>
            <a:r>
              <a:rPr kumimoji="0" lang="ru-RU" sz="2800" b="0" i="0" u="none" strike="noStrike" cap="none" normalizeH="0" baseline="0" dirty="0" smtClean="0">
                <a:ln>
                  <a:noFill/>
                </a:ln>
                <a:solidFill>
                  <a:srgbClr val="00B0F0"/>
                </a:solidFill>
                <a:effectLst/>
                <a:latin typeface="Arial" pitchFamily="34" charset="0"/>
                <a:cs typeface="Arial" pitchFamily="34" charset="0"/>
              </a:rPr>
              <a:t> </a:t>
            </a:r>
            <a:endParaRPr kumimoji="0" lang="ru-RU" sz="2800" b="0" i="0" u="none" strike="noStrike" cap="none" normalizeH="0" baseline="0" dirty="0" smtClean="0">
              <a:ln>
                <a:noFill/>
              </a:ln>
              <a:solidFill>
                <a:srgbClr val="00B0F0"/>
              </a:solidFill>
              <a:effectLst/>
              <a:latin typeface="Arial" pitchFamily="34" charset="0"/>
            </a:endParaRPr>
          </a:p>
        </p:txBody>
      </p:sp>
      <p:sp>
        <p:nvSpPr>
          <p:cNvPr id="4" name="Номер слайда 3"/>
          <p:cNvSpPr>
            <a:spLocks noGrp="1"/>
          </p:cNvSpPr>
          <p:nvPr>
            <p:ph type="sldNum" sz="quarter" idx="12"/>
          </p:nvPr>
        </p:nvSpPr>
        <p:spPr/>
        <p:txBody>
          <a:bodyPr/>
          <a:lstStyle/>
          <a:p>
            <a:fld id="{725C68B6-61C2-468F-89AB-4B9F7531AA68}" type="slidenum">
              <a:rPr lang="ru-RU" smtClean="0"/>
              <a:pPr/>
              <a:t>16</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51920" y="0"/>
            <a:ext cx="1512168" cy="338554"/>
          </a:xfrm>
          <a:prstGeom prst="rect">
            <a:avLst/>
          </a:prstGeom>
          <a:solidFill>
            <a:srgbClr val="FFFF00"/>
          </a:solidFill>
          <a:effectLst>
            <a:glow rad="228600">
              <a:schemeClr val="accent3">
                <a:satMod val="175000"/>
                <a:alpha val="40000"/>
              </a:schemeClr>
            </a:glow>
          </a:effectLst>
        </p:spPr>
        <p:txBody>
          <a:bodyPr>
            <a:spAutoFit/>
          </a:bodyPr>
          <a:lstStyle/>
          <a:p>
            <a:pPr algn="ctr" fontAlgn="auto">
              <a:spcBef>
                <a:spcPts val="0"/>
              </a:spcBef>
              <a:spcAft>
                <a:spcPts val="0"/>
              </a:spcAft>
              <a:defRPr/>
            </a:pPr>
            <a:r>
              <a:rPr lang="ru-RU" sz="1600" dirty="0">
                <a:solidFill>
                  <a:srgbClr val="92D050"/>
                </a:solidFill>
                <a:latin typeface="+mn-lt"/>
              </a:rPr>
              <a:t>Подведём итог</a:t>
            </a:r>
          </a:p>
        </p:txBody>
      </p:sp>
      <p:sp>
        <p:nvSpPr>
          <p:cNvPr id="3" name="TextBox 2"/>
          <p:cNvSpPr txBox="1">
            <a:spLocks noChangeArrowheads="1"/>
          </p:cNvSpPr>
          <p:nvPr/>
        </p:nvSpPr>
        <p:spPr bwMode="auto">
          <a:xfrm>
            <a:off x="0" y="981075"/>
            <a:ext cx="9144000" cy="5062924"/>
          </a:xfrm>
          <a:prstGeom prst="rect">
            <a:avLst/>
          </a:prstGeom>
          <a:noFill/>
          <a:ln w="9525">
            <a:noFill/>
            <a:miter lim="800000"/>
            <a:headEnd/>
            <a:tailEnd/>
          </a:ln>
        </p:spPr>
        <p:txBody>
          <a:bodyPr>
            <a:spAutoFit/>
          </a:bodyPr>
          <a:lstStyle/>
          <a:p>
            <a:pPr marL="358775">
              <a:spcAft>
                <a:spcPts val="600"/>
              </a:spcAft>
            </a:pPr>
            <a:r>
              <a:rPr lang="ru-RU" sz="2400" dirty="0">
                <a:latin typeface="Calibri" pitchFamily="34" charset="0"/>
              </a:rPr>
              <a:t>1. </a:t>
            </a:r>
            <a:r>
              <a:rPr lang="ru-RU" sz="2400" dirty="0" smtClean="0">
                <a:latin typeface="Calibri" pitchFamily="34" charset="0"/>
              </a:rPr>
              <a:t>Как проявляется многоаспектность образования?</a:t>
            </a:r>
            <a:endParaRPr lang="ru-RU" sz="2400" dirty="0">
              <a:latin typeface="Calibri" pitchFamily="34" charset="0"/>
            </a:endParaRPr>
          </a:p>
          <a:p>
            <a:pPr marL="358775">
              <a:spcAft>
                <a:spcPts val="600"/>
              </a:spcAft>
            </a:pPr>
            <a:r>
              <a:rPr lang="ru-RU" sz="2400" dirty="0">
                <a:latin typeface="Calibri" pitchFamily="34" charset="0"/>
              </a:rPr>
              <a:t>2. </a:t>
            </a:r>
            <a:r>
              <a:rPr lang="ru-RU" sz="2400" dirty="0" smtClean="0">
                <a:latin typeface="Calibri" pitchFamily="34" charset="0"/>
              </a:rPr>
              <a:t>Назовите компоненты педагогического процесса.</a:t>
            </a:r>
            <a:endParaRPr lang="ru-RU" sz="2400" dirty="0">
              <a:latin typeface="Calibri" pitchFamily="34" charset="0"/>
            </a:endParaRPr>
          </a:p>
          <a:p>
            <a:pPr marL="358775">
              <a:spcAft>
                <a:spcPts val="600"/>
              </a:spcAft>
            </a:pPr>
            <a:r>
              <a:rPr lang="ru-RU" sz="2400" dirty="0">
                <a:latin typeface="Calibri" pitchFamily="34" charset="0"/>
              </a:rPr>
              <a:t>3. </a:t>
            </a:r>
            <a:r>
              <a:rPr lang="ru-RU" sz="2400" dirty="0" smtClean="0">
                <a:latin typeface="Calibri" pitchFamily="34" charset="0"/>
              </a:rPr>
              <a:t>Приведите примеры взаимодействий, происходящих в педагогическом процессе. </a:t>
            </a:r>
            <a:endParaRPr lang="ru-RU" sz="2400" dirty="0">
              <a:latin typeface="Calibri" pitchFamily="34" charset="0"/>
            </a:endParaRPr>
          </a:p>
          <a:p>
            <a:pPr marL="358775">
              <a:spcAft>
                <a:spcPts val="600"/>
              </a:spcAft>
            </a:pPr>
            <a:r>
              <a:rPr lang="ru-RU" sz="2400" dirty="0">
                <a:latin typeface="Calibri" pitchFamily="34" charset="0"/>
              </a:rPr>
              <a:t>4. </a:t>
            </a:r>
            <a:r>
              <a:rPr lang="ru-RU" sz="2400" dirty="0" smtClean="0">
                <a:latin typeface="Calibri" pitchFamily="34" charset="0"/>
              </a:rPr>
              <a:t>Как соотносятся понятия </a:t>
            </a:r>
            <a:r>
              <a:rPr lang="ru-RU" sz="2400" b="1" dirty="0" smtClean="0">
                <a:latin typeface="Calibri" pitchFamily="34" charset="0"/>
              </a:rPr>
              <a:t>педагогическое воздействие </a:t>
            </a:r>
            <a:r>
              <a:rPr lang="ru-RU" sz="2400" dirty="0" smtClean="0">
                <a:latin typeface="Calibri" pitchFamily="34" charset="0"/>
              </a:rPr>
              <a:t>и </a:t>
            </a:r>
            <a:r>
              <a:rPr lang="ru-RU" sz="2400" b="1" dirty="0" smtClean="0">
                <a:latin typeface="Calibri" pitchFamily="34" charset="0"/>
              </a:rPr>
              <a:t>педагогическое взаимодействие</a:t>
            </a:r>
            <a:r>
              <a:rPr lang="ru-RU" sz="2400" dirty="0" smtClean="0">
                <a:latin typeface="Calibri" pitchFamily="34" charset="0"/>
              </a:rPr>
              <a:t>? </a:t>
            </a:r>
            <a:endParaRPr lang="ru-RU" sz="2400" dirty="0">
              <a:latin typeface="Calibri" pitchFamily="34" charset="0"/>
            </a:endParaRPr>
          </a:p>
          <a:p>
            <a:pPr marL="358775">
              <a:spcAft>
                <a:spcPts val="600"/>
              </a:spcAft>
            </a:pPr>
            <a:r>
              <a:rPr lang="ru-RU" sz="2400" dirty="0">
                <a:latin typeface="Calibri" pitchFamily="34" charset="0"/>
              </a:rPr>
              <a:t>5. </a:t>
            </a:r>
            <a:r>
              <a:rPr lang="ru-RU" sz="2400" dirty="0" smtClean="0">
                <a:latin typeface="Calibri" pitchFamily="34" charset="0"/>
              </a:rPr>
              <a:t>В чём заключается содержательная целостность педагогического процесса?</a:t>
            </a:r>
          </a:p>
          <a:p>
            <a:pPr marL="358775">
              <a:spcAft>
                <a:spcPts val="600"/>
              </a:spcAft>
            </a:pPr>
            <a:r>
              <a:rPr lang="ru-RU" sz="2400" dirty="0" smtClean="0">
                <a:latin typeface="Calibri" pitchFamily="34" charset="0"/>
              </a:rPr>
              <a:t>6. В чём заключается организационная целостность педагогического процесса? </a:t>
            </a:r>
            <a:endParaRPr lang="ru-RU" sz="2400" dirty="0">
              <a:latin typeface="Calibri" pitchFamily="34" charset="0"/>
            </a:endParaRPr>
          </a:p>
          <a:p>
            <a:pPr marL="358775">
              <a:spcAft>
                <a:spcPts val="600"/>
              </a:spcAft>
            </a:pPr>
            <a:r>
              <a:rPr lang="ru-RU" sz="2400" dirty="0" smtClean="0">
                <a:latin typeface="Calibri" pitchFamily="34" charset="0"/>
              </a:rPr>
              <a:t>7. В чём состоит </a:t>
            </a:r>
            <a:r>
              <a:rPr lang="ru-RU" sz="2400" dirty="0" err="1" smtClean="0">
                <a:latin typeface="Calibri" pitchFamily="34" charset="0"/>
              </a:rPr>
              <a:t>возрастообразность</a:t>
            </a:r>
            <a:r>
              <a:rPr lang="ru-RU" sz="2400" dirty="0" smtClean="0">
                <a:latin typeface="Calibri" pitchFamily="34" charset="0"/>
              </a:rPr>
              <a:t> педагогического процесса? </a:t>
            </a:r>
          </a:p>
          <a:p>
            <a:pPr marL="358775">
              <a:spcAft>
                <a:spcPts val="600"/>
              </a:spcAft>
            </a:pPr>
            <a:r>
              <a:rPr lang="ru-RU" sz="2400" dirty="0" smtClean="0">
                <a:latin typeface="Calibri" pitchFamily="34" charset="0"/>
              </a:rPr>
              <a:t>8. Какие возрастные периоды выделяются в общей педагогике? </a:t>
            </a:r>
            <a:endParaRPr lang="ru-RU" sz="2400" dirty="0">
              <a:latin typeface="Calibri" pitchFamily="34" charset="0"/>
            </a:endParaRPr>
          </a:p>
        </p:txBody>
      </p:sp>
      <p:sp>
        <p:nvSpPr>
          <p:cNvPr id="4" name="TextBox 11"/>
          <p:cNvSpPr txBox="1">
            <a:spLocks noChangeArrowheads="1"/>
          </p:cNvSpPr>
          <p:nvPr/>
        </p:nvSpPr>
        <p:spPr bwMode="auto">
          <a:xfrm>
            <a:off x="250825" y="404813"/>
            <a:ext cx="3313113" cy="369887"/>
          </a:xfrm>
          <a:prstGeom prst="rect">
            <a:avLst/>
          </a:prstGeom>
          <a:noFill/>
          <a:ln w="9525">
            <a:noFill/>
            <a:miter lim="800000"/>
            <a:headEnd/>
            <a:tailEnd/>
          </a:ln>
        </p:spPr>
        <p:txBody>
          <a:bodyPr>
            <a:spAutoFit/>
          </a:bodyPr>
          <a:lstStyle/>
          <a:p>
            <a:r>
              <a:rPr lang="ru-RU" b="1" dirty="0">
                <a:solidFill>
                  <a:srgbClr val="FF0000"/>
                </a:solidFill>
                <a:latin typeface="Calibri" pitchFamily="34" charset="0"/>
              </a:rPr>
              <a:t>Для контроля и самоконтроля</a:t>
            </a:r>
          </a:p>
        </p:txBody>
      </p:sp>
      <p:sp>
        <p:nvSpPr>
          <p:cNvPr id="5" name="TextBox 5"/>
          <p:cNvSpPr txBox="1">
            <a:spLocks noChangeArrowheads="1"/>
          </p:cNvSpPr>
          <p:nvPr/>
        </p:nvSpPr>
        <p:spPr bwMode="auto">
          <a:xfrm>
            <a:off x="323850" y="6165850"/>
            <a:ext cx="3671888" cy="368300"/>
          </a:xfrm>
          <a:prstGeom prst="rect">
            <a:avLst/>
          </a:prstGeom>
          <a:noFill/>
          <a:ln w="9525">
            <a:noFill/>
            <a:miter lim="800000"/>
            <a:headEnd/>
            <a:tailEnd/>
          </a:ln>
        </p:spPr>
        <p:txBody>
          <a:bodyPr>
            <a:spAutoFit/>
          </a:bodyPr>
          <a:lstStyle/>
          <a:p>
            <a:r>
              <a:rPr lang="ru-RU" dirty="0" smtClean="0">
                <a:latin typeface="Calibri" pitchFamily="34" charset="0"/>
                <a:hlinkClick r:id="rId2"/>
              </a:rPr>
              <a:t>Пройти тест по материалу лекции</a:t>
            </a:r>
            <a:endParaRPr lang="ru-RU" dirty="0">
              <a:latin typeface="Calibri" pitchFamily="34" charset="0"/>
            </a:endParaRPr>
          </a:p>
        </p:txBody>
      </p:sp>
      <p:sp>
        <p:nvSpPr>
          <p:cNvPr id="7" name="Номер слайда 6"/>
          <p:cNvSpPr>
            <a:spLocks noGrp="1"/>
          </p:cNvSpPr>
          <p:nvPr>
            <p:ph type="sldNum" sz="quarter" idx="12"/>
          </p:nvPr>
        </p:nvSpPr>
        <p:spPr/>
        <p:txBody>
          <a:bodyPr/>
          <a:lstStyle/>
          <a:p>
            <a:fld id="{725C68B6-61C2-468F-89AB-4B9F7531AA68}" type="slidenum">
              <a:rPr lang="ru-RU" smtClean="0"/>
              <a:pPr/>
              <a:t>17</a:t>
            </a:fld>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1080</TotalTime>
  <Words>1149</Words>
  <Application>Microsoft Office PowerPoint</Application>
  <PresentationFormat>Экран (4:3)</PresentationFormat>
  <Paragraphs>219</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Name</cp:lastModifiedBy>
  <cp:revision>111</cp:revision>
  <dcterms:modified xsi:type="dcterms:W3CDTF">2013-05-27T00:34:35Z</dcterms:modified>
</cp:coreProperties>
</file>