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sldIdLst>
    <p:sldId id="256" r:id="rId2"/>
    <p:sldId id="260" r:id="rId3"/>
    <p:sldId id="264" r:id="rId4"/>
    <p:sldId id="265" r:id="rId5"/>
    <p:sldId id="259" r:id="rId6"/>
    <p:sldId id="263" r:id="rId7"/>
    <p:sldId id="261" r:id="rId8"/>
    <p:sldId id="266" r:id="rId9"/>
    <p:sldId id="262" r:id="rId10"/>
    <p:sldId id="273" r:id="rId11"/>
    <p:sldId id="271" r:id="rId12"/>
    <p:sldId id="275" r:id="rId13"/>
    <p:sldId id="274" r:id="rId14"/>
    <p:sldId id="267" r:id="rId15"/>
    <p:sldId id="268" r:id="rId16"/>
    <p:sldId id="269" r:id="rId17"/>
    <p:sldId id="270" r:id="rId18"/>
    <p:sldId id="278" r:id="rId19"/>
    <p:sldId id="276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CCFFFF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99" autoAdjust="0"/>
    <p:restoredTop sz="94660"/>
  </p:normalViewPr>
  <p:slideViewPr>
    <p:cSldViewPr>
      <p:cViewPr varScale="1">
        <p:scale>
          <a:sx n="65" d="100"/>
          <a:sy n="65" d="100"/>
        </p:scale>
        <p:origin x="-49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B278496-06C1-4330-BFA6-0C5D4366ECE7}" type="datetimeFigureOut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BA6B2F-2B5C-42B1-A42A-9346929E4C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F1A8E2-3FF3-4813-A8F1-A8CF94AAB78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389B5-7C10-422D-9A6B-A6B9823E4D04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50F2C-0F90-40B9-8EE6-126AFF76D1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2316A-9C7B-4CA8-A24E-CF834E12CA81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19AD7-A4B5-4D50-973C-338FEA9DFD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2549C-0C5D-4C70-970C-FB1E22861560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6AC88-6AC5-49EF-BAA7-BBD6F81DDC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72ED9-46A5-4AA6-81FF-127CC36609D7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C933A-AFF6-4534-9C02-0891911C43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ED7C6-24A6-49A7-A52D-A2788DF24176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2EFCF-4419-4FA6-A017-147C9A4D51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9754C-E645-4991-8DA8-BCBCC30AA565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7C59E-1274-412D-AE06-B934E0C13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E5441-9FA3-48E3-A113-523F9184AF59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9ACE5-4590-4E02-8783-CC98356DAF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3B9A2-07B2-4825-9EF8-45DDDEBB1649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751E9-3888-4BD5-8985-53A06EFD44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A3B52-68EE-46D3-98E3-963CE21F817E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8841A-1AD5-4EA3-98C6-05ACF2A329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52469-1AEA-443D-8F8F-9AFAA3A0B171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9BDB2-07C9-4C77-9B72-6220F0656F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33532-3C04-44E7-8E27-8A53AE4AB61B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FE65B-560A-419F-95A2-4386775911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E02F32-BF30-4082-879F-2FD39502D561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F58A25-5A3A-47D5-AE98-B77E8ADE3D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hyperlink" Target="http://sv-sidorov.ucoz.com/tests/5-31-0" TargetMode="External"/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publ/4-1-0-34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koshi.apatity.ru/pedagogic/forms/" TargetMode="Externa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vr-galaktika.narod.ru/CVR_Souz/Formi_vosp.htm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tests/5-31-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0825" y="0"/>
            <a:ext cx="8569325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воспитательного процесса</a:t>
            </a:r>
          </a:p>
        </p:txBody>
      </p:sp>
      <p:sp>
        <p:nvSpPr>
          <p:cNvPr id="2051" name="Прямоугольник 3"/>
          <p:cNvSpPr>
            <a:spLocks noChangeArrowheads="1"/>
          </p:cNvSpPr>
          <p:nvPr/>
        </p:nvSpPr>
        <p:spPr bwMode="auto">
          <a:xfrm>
            <a:off x="5795963" y="6237288"/>
            <a:ext cx="3025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  <a:cs typeface="Arial" charset="0"/>
              </a:rPr>
              <a:t>Разработал к.п.н., доц. </a:t>
            </a:r>
            <a:r>
              <a:rPr lang="ru-RU" sz="1400" b="1">
                <a:latin typeface="Calibri" pitchFamily="34" charset="0"/>
                <a:cs typeface="Arial" charset="0"/>
                <a:hlinkClick r:id="rId2" tooltip="Личный сайт"/>
              </a:rPr>
              <a:t>Сидоров С.В.</a:t>
            </a:r>
            <a:endParaRPr lang="ru-RU" sz="1400" b="1">
              <a:latin typeface="Calibri" pitchFamily="34" charset="0"/>
              <a:cs typeface="Arial" charset="0"/>
            </a:endParaRPr>
          </a:p>
        </p:txBody>
      </p:sp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323850" y="1628775"/>
            <a:ext cx="84963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200" b="1" dirty="0">
                <a:latin typeface="Calibri" pitchFamily="34" charset="0"/>
              </a:rPr>
              <a:t>План </a:t>
            </a:r>
          </a:p>
          <a:p>
            <a:pPr>
              <a:spcAft>
                <a:spcPts val="1800"/>
              </a:spcAft>
            </a:pPr>
            <a:r>
              <a:rPr lang="ru-RU" sz="3200" dirty="0">
                <a:latin typeface="Calibri" pitchFamily="34" charset="0"/>
              </a:rPr>
              <a:t>1. </a:t>
            </a:r>
            <a:r>
              <a:rPr lang="ru-RU" sz="3200" dirty="0">
                <a:latin typeface="Calibri" pitchFamily="34" charset="0"/>
                <a:hlinkClick r:id="rId3" action="ppaction://hlinksldjump"/>
              </a:rPr>
              <a:t>Методы воспитания</a:t>
            </a:r>
            <a:r>
              <a:rPr lang="ru-RU" sz="3200" dirty="0">
                <a:latin typeface="Calibri" pitchFamily="34" charset="0"/>
              </a:rPr>
              <a:t>. </a:t>
            </a:r>
          </a:p>
          <a:p>
            <a:pPr>
              <a:spcAft>
                <a:spcPts val="1800"/>
              </a:spcAft>
            </a:pPr>
            <a:r>
              <a:rPr lang="ru-RU" sz="3200" dirty="0">
                <a:latin typeface="Calibri" pitchFamily="34" charset="0"/>
              </a:rPr>
              <a:t>2. </a:t>
            </a:r>
            <a:r>
              <a:rPr lang="ru-RU" sz="3200" dirty="0">
                <a:latin typeface="Calibri" pitchFamily="34" charset="0"/>
                <a:hlinkClick r:id="rId4" action="ppaction://hlinksldjump"/>
              </a:rPr>
              <a:t>Формы воспитания</a:t>
            </a:r>
            <a:r>
              <a:rPr lang="ru-RU" sz="3200" dirty="0">
                <a:latin typeface="Calibri" pitchFamily="34" charset="0"/>
              </a:rPr>
              <a:t>.</a:t>
            </a:r>
          </a:p>
          <a:p>
            <a:pPr>
              <a:spcAft>
                <a:spcPts val="1800"/>
              </a:spcAft>
            </a:pPr>
            <a:r>
              <a:rPr lang="ru-RU" sz="3200" dirty="0">
                <a:latin typeface="Calibri" pitchFamily="34" charset="0"/>
              </a:rPr>
              <a:t>3. </a:t>
            </a:r>
            <a:r>
              <a:rPr lang="ru-RU" sz="3200" dirty="0">
                <a:latin typeface="Calibri" pitchFamily="34" charset="0"/>
                <a:hlinkClick r:id="rId5" action="ppaction://hlinksldjump"/>
              </a:rPr>
              <a:t>Ученический коллектив как субъект и объект воспитания</a:t>
            </a:r>
            <a:r>
              <a:rPr lang="ru-RU" sz="3200" dirty="0">
                <a:latin typeface="Calibri" pitchFamily="34" charset="0"/>
              </a:rPr>
              <a:t>.</a:t>
            </a:r>
          </a:p>
          <a:p>
            <a:pPr>
              <a:spcAft>
                <a:spcPts val="1800"/>
              </a:spcAft>
            </a:pPr>
            <a:r>
              <a:rPr lang="ru-RU" sz="3200" dirty="0">
                <a:latin typeface="Calibri" pitchFamily="34" charset="0"/>
              </a:rPr>
              <a:t>4. </a:t>
            </a:r>
            <a:r>
              <a:rPr lang="ru-RU" sz="3200" dirty="0">
                <a:latin typeface="Calibri" pitchFamily="34" charset="0"/>
                <a:hlinkClick r:id="rId6" action="ppaction://hlinksldjump"/>
              </a:rPr>
              <a:t>Воспитательные системы</a:t>
            </a:r>
            <a:r>
              <a:rPr lang="ru-RU" sz="3200" dirty="0">
                <a:latin typeface="Calibri" pitchFamily="34" charset="0"/>
              </a:rPr>
              <a:t>.</a:t>
            </a:r>
          </a:p>
        </p:txBody>
      </p:sp>
      <p:sp>
        <p:nvSpPr>
          <p:cNvPr id="2053" name="TextBox 4"/>
          <p:cNvSpPr txBox="1">
            <a:spLocks noChangeArrowheads="1"/>
          </p:cNvSpPr>
          <p:nvPr/>
        </p:nvSpPr>
        <p:spPr bwMode="auto">
          <a:xfrm>
            <a:off x="323850" y="5805488"/>
            <a:ext cx="3960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hlinkClick r:id="rId7" tooltip="Тест онлайн"/>
              </a:rPr>
              <a:t>Пройти тест по материалу лекции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74615E-9762-479E-8509-AB62EBCE6A34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39750" y="1444625"/>
            <a:ext cx="8208963" cy="2984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Метод воспитания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– это… </a:t>
            </a:r>
          </a:p>
          <a:p>
            <a:pPr>
              <a:spcAft>
                <a:spcPts val="1200"/>
              </a:spcAft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 способ воздействия на сознание, волю, чувства, поведение воспитанников с целью выработки у них определенных качеств; </a:t>
            </a:r>
          </a:p>
          <a:p>
            <a:pPr>
              <a:spcAft>
                <a:spcPts val="1200"/>
              </a:spcAft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 способ управления деятельностью ребёнка, в которой осуществляется самореализация личности, её всестороннее развитие. 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150" y="260350"/>
            <a:ext cx="540067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1. Методы воспитания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68313" y="5013325"/>
            <a:ext cx="80645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В практике воспитания метод реализуется с помощью </a:t>
            </a:r>
            <a:r>
              <a:rPr lang="ru-RU" sz="2400" b="1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приёмов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и </a:t>
            </a:r>
            <a:r>
              <a:rPr lang="ru-RU" sz="2400" b="1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средств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. </a:t>
            </a:r>
            <a:endParaRPr lang="ru-RU" sz="24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F80BEE-553D-4FE7-B670-752814472D84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39750" y="1646238"/>
            <a:ext cx="8027988" cy="4108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spcAft>
                <a:spcPts val="1800"/>
              </a:spcAft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Средства воспитания: </a:t>
            </a:r>
          </a:p>
          <a:p>
            <a:pPr eaLnBrk="0" hangingPunct="0">
              <a:spcAft>
                <a:spcPts val="1800"/>
              </a:spcAft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 речь, жесты, мимика; </a:t>
            </a:r>
          </a:p>
          <a:p>
            <a:pPr eaLnBrk="0" hangingPunct="0">
              <a:spcAft>
                <a:spcPts val="1800"/>
              </a:spcAft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 различная деятельность: трудовая, игровая, учебная, коммуникативная (общение); </a:t>
            </a:r>
          </a:p>
          <a:p>
            <a:pPr eaLnBrk="0" hangingPunct="0">
              <a:spcAft>
                <a:spcPts val="1800"/>
              </a:spcAft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 различные объекты, используемые как предметная поддержка воспитательного процесса (плакаты, иллюстрации, репродукции, музыкальные и художественные композиции, элементы эстетического оформления окружающей среды и т.д.).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539750" y="908050"/>
            <a:ext cx="8064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Приём воспитания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– часть метода, отдельное действие. </a:t>
            </a:r>
            <a:endParaRPr lang="ru-RU" sz="24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8BBDDE-FBEA-4A9B-81BC-FB2EA27F5564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95288" y="1125538"/>
            <a:ext cx="8497887" cy="43386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2400"/>
              </a:spcAft>
              <a:defRPr/>
            </a:pPr>
            <a:r>
              <a:rPr lang="ru-RU" sz="2400" b="1" dirty="0">
                <a:solidFill>
                  <a:srgbClr val="00B0F0"/>
                </a:solidFill>
                <a:latin typeface="+mn-lt"/>
              </a:rPr>
              <a:t>Примеры классификаций методов воспитания. </a:t>
            </a:r>
          </a:p>
          <a:p>
            <a:pPr marL="540000" fontAlgn="auto">
              <a:spcBef>
                <a:spcPts val="0"/>
              </a:spcBef>
              <a:spcAft>
                <a:spcPts val="2400"/>
              </a:spcAft>
              <a:defRPr/>
            </a:pPr>
            <a:r>
              <a:rPr lang="ru-RU" sz="2400" dirty="0">
                <a:latin typeface="+mn-lt"/>
              </a:rPr>
              <a:t>- </a:t>
            </a:r>
            <a:r>
              <a:rPr lang="ru-RU" sz="2400" b="1" dirty="0">
                <a:latin typeface="+mn-lt"/>
              </a:rPr>
              <a:t>убеждение, упражнение, поощрение, наказание</a:t>
            </a:r>
            <a:r>
              <a:rPr lang="ru-RU" sz="2400" dirty="0">
                <a:latin typeface="+mn-lt"/>
              </a:rPr>
              <a:t> (Н.И. </a:t>
            </a:r>
            <a:r>
              <a:rPr lang="ru-RU" sz="2400" dirty="0" err="1">
                <a:latin typeface="+mn-lt"/>
              </a:rPr>
              <a:t>Болдырев</a:t>
            </a:r>
            <a:r>
              <a:rPr lang="ru-RU" sz="2400" dirty="0">
                <a:latin typeface="+mn-lt"/>
              </a:rPr>
              <a:t>, Н.К. Гончаров, Ф.Ф. Королев и др.). </a:t>
            </a:r>
          </a:p>
          <a:p>
            <a:pPr marL="540000" fontAlgn="auto">
              <a:spcBef>
                <a:spcPts val="0"/>
              </a:spcBef>
              <a:spcAft>
                <a:spcPts val="2400"/>
              </a:spcAft>
              <a:defRPr/>
            </a:pPr>
            <a:r>
              <a:rPr lang="ru-RU" sz="2400" dirty="0">
                <a:latin typeface="+mn-lt"/>
              </a:rPr>
              <a:t>- </a:t>
            </a:r>
            <a:r>
              <a:rPr lang="ru-RU" sz="2400" b="1" dirty="0">
                <a:latin typeface="+mn-lt"/>
              </a:rPr>
              <a:t>убеждение, организация деятельности, стимулирование поведения </a:t>
            </a:r>
            <a:r>
              <a:rPr lang="ru-RU" sz="2400" dirty="0">
                <a:latin typeface="+mn-lt"/>
              </a:rPr>
              <a:t>(Т.А. Ильина, И.Т. Огородников). </a:t>
            </a:r>
          </a:p>
          <a:p>
            <a:pPr marL="540000" fontAlgn="auto">
              <a:spcBef>
                <a:spcPts val="0"/>
              </a:spcBef>
              <a:spcAft>
                <a:spcPts val="2400"/>
              </a:spcAft>
              <a:defRPr/>
            </a:pPr>
            <a:r>
              <a:rPr lang="ru-RU" sz="2400" dirty="0">
                <a:latin typeface="+mn-lt"/>
              </a:rPr>
              <a:t>- </a:t>
            </a:r>
            <a:r>
              <a:rPr lang="ru-RU" sz="2400" b="1" dirty="0">
                <a:latin typeface="+mn-lt"/>
              </a:rPr>
              <a:t>объяснительно-репродуктивные, проблемно-ситуативные, приучение, упражнение, стимулирование, торможение, руководство, самовоспитание</a:t>
            </a:r>
            <a:r>
              <a:rPr lang="ru-RU" sz="2400" dirty="0">
                <a:latin typeface="+mn-lt"/>
              </a:rPr>
              <a:t> (И.С. </a:t>
            </a:r>
            <a:r>
              <a:rPr lang="ru-RU" sz="2400" dirty="0" err="1">
                <a:latin typeface="+mn-lt"/>
              </a:rPr>
              <a:t>Марьенко</a:t>
            </a:r>
            <a:r>
              <a:rPr lang="ru-RU" sz="2400" dirty="0">
                <a:latin typeface="+mn-lt"/>
              </a:rPr>
              <a:t>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7504" y="980728"/>
          <a:ext cx="8856985" cy="5486400"/>
        </p:xfrm>
        <a:graphic>
          <a:graphicData uri="http://schemas.openxmlformats.org/drawingml/2006/table">
            <a:tbl>
              <a:tblPr/>
              <a:tblGrid>
                <a:gridCol w="428564"/>
                <a:gridCol w="1357119"/>
                <a:gridCol w="2642810"/>
                <a:gridCol w="2571382"/>
                <a:gridCol w="1857110"/>
              </a:tblGrid>
              <a:tr h="822961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+mn-lt"/>
                          <a:ea typeface="Times New Roman"/>
                          <a:cs typeface="Times New Roman"/>
                        </a:rPr>
                        <a:t>Направленность</a:t>
                      </a:r>
                      <a:endParaRPr lang="ru-RU" sz="20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vert="vert27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Содержание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(название класса методов) 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Формирование сознания личности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Организация деятельности и формирование опыта общественного поведения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Стимулирование деятельности и поведения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1315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Цель 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Формировать знания и представления о правильном общественном поведении, о социальных и культурных нормах, убеждённости в необходимости их соблюдения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Организовать деятельность воспитанников таким образом, чтобы они приобретали опыт правильного поведения в обществе 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Создать мотивацию правильного поведения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075435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Процесс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(методы)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Рассказ, беседа, лекция, доклад, диспут, пример, инструктаж, объяснение, разъяснение, внушение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Упражнение, приучение, педагогическое требование, поручение, общественное мнение, воспитывающая ситуация 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Поощрение,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наказание,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соревнование, субъективно-прагматический метод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7215" marR="6721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395288" y="0"/>
            <a:ext cx="83534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8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Классификация методов воспитания </a:t>
            </a:r>
          </a:p>
          <a:p>
            <a:pPr algn="ctr"/>
            <a:r>
              <a:rPr lang="ru-RU" sz="28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по направленности </a:t>
            </a:r>
            <a:r>
              <a:rPr lang="ru-RU" sz="28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(Г.И. Щукина, Ю.К. Бабанский)</a:t>
            </a:r>
            <a:endParaRPr lang="ru-RU">
              <a:solidFill>
                <a:srgbClr val="00B0F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C9D3E-1A52-46E8-A00D-9BABF281B88B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00113" y="908050"/>
            <a:ext cx="10080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Что?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7088" y="2349500"/>
            <a:ext cx="108108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Зачем?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2988" y="4797425"/>
            <a:ext cx="86518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Как?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D5AB46-B244-4EED-B7CB-F620825E6C7D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95288" y="1773238"/>
            <a:ext cx="79930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Форма воспитания</a:t>
            </a:r>
            <a:r>
              <a:rPr lang="ru-RU" sz="2400">
                <a:latin typeface="Calibri" pitchFamily="34" charset="0"/>
              </a:rPr>
              <a:t> – система организации воспитательной работы, которая задаёт логику взаимодействия участников воспитательного процесса.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755650" y="3284538"/>
            <a:ext cx="81740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В форме реализуется комплекс методов, приёмов и средств воспитания.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35150" y="260350"/>
            <a:ext cx="540067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2. Формы воспитания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476375" y="4508500"/>
            <a:ext cx="719931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Воспитательный процесс не регламентируется так жёстко, как учебный, поэтому формы воспитания очень многочисленны и разнообразны.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Полилиния 63"/>
          <p:cNvSpPr/>
          <p:nvPr/>
        </p:nvSpPr>
        <p:spPr>
          <a:xfrm rot="1518795">
            <a:off x="3368675" y="3192463"/>
            <a:ext cx="390525" cy="184150"/>
          </a:xfrm>
          <a:custGeom>
            <a:avLst/>
            <a:gdLst>
              <a:gd name="connsiteX0" fmla="*/ 0 w 475488"/>
              <a:gd name="connsiteY0" fmla="*/ 173736 h 173736"/>
              <a:gd name="connsiteX1" fmla="*/ 192024 w 475488"/>
              <a:gd name="connsiteY1" fmla="*/ 36576 h 173736"/>
              <a:gd name="connsiteX2" fmla="*/ 475488 w 475488"/>
              <a:gd name="connsiteY2" fmla="*/ 0 h 173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5488" h="173736">
                <a:moveTo>
                  <a:pt x="0" y="173736"/>
                </a:moveTo>
                <a:cubicBezTo>
                  <a:pt x="56388" y="119634"/>
                  <a:pt x="112776" y="65532"/>
                  <a:pt x="192024" y="36576"/>
                </a:cubicBezTo>
                <a:cubicBezTo>
                  <a:pt x="271272" y="7620"/>
                  <a:pt x="373380" y="3810"/>
                  <a:pt x="475488" y="0"/>
                </a:cubicBezTo>
              </a:path>
            </a:pathLst>
          </a:cu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олилиния 23"/>
          <p:cNvSpPr/>
          <p:nvPr/>
        </p:nvSpPr>
        <p:spPr>
          <a:xfrm>
            <a:off x="5357813" y="3413125"/>
            <a:ext cx="1820862" cy="968375"/>
          </a:xfrm>
          <a:custGeom>
            <a:avLst/>
            <a:gdLst>
              <a:gd name="connsiteX0" fmla="*/ 0 w 1819656"/>
              <a:gd name="connsiteY0" fmla="*/ 0 h 969264"/>
              <a:gd name="connsiteX1" fmla="*/ 978408 w 1819656"/>
              <a:gd name="connsiteY1" fmla="*/ 237744 h 969264"/>
              <a:gd name="connsiteX2" fmla="*/ 1819656 w 1819656"/>
              <a:gd name="connsiteY2" fmla="*/ 969264 h 969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19656" h="969264">
                <a:moveTo>
                  <a:pt x="0" y="0"/>
                </a:moveTo>
                <a:cubicBezTo>
                  <a:pt x="337566" y="38100"/>
                  <a:pt x="675132" y="76200"/>
                  <a:pt x="978408" y="237744"/>
                </a:cubicBezTo>
                <a:cubicBezTo>
                  <a:pt x="1281684" y="399288"/>
                  <a:pt x="1550670" y="684276"/>
                  <a:pt x="1819656" y="969264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олилиния 24"/>
          <p:cNvSpPr/>
          <p:nvPr/>
        </p:nvSpPr>
        <p:spPr>
          <a:xfrm>
            <a:off x="5292725" y="2965450"/>
            <a:ext cx="541338" cy="176213"/>
          </a:xfrm>
          <a:custGeom>
            <a:avLst/>
            <a:gdLst>
              <a:gd name="connsiteX0" fmla="*/ 0 w 475488"/>
              <a:gd name="connsiteY0" fmla="*/ 173736 h 173736"/>
              <a:gd name="connsiteX1" fmla="*/ 192024 w 475488"/>
              <a:gd name="connsiteY1" fmla="*/ 36576 h 173736"/>
              <a:gd name="connsiteX2" fmla="*/ 475488 w 475488"/>
              <a:gd name="connsiteY2" fmla="*/ 0 h 173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5488" h="173736">
                <a:moveTo>
                  <a:pt x="0" y="173736"/>
                </a:moveTo>
                <a:cubicBezTo>
                  <a:pt x="56388" y="119634"/>
                  <a:pt x="112776" y="65532"/>
                  <a:pt x="192024" y="36576"/>
                </a:cubicBezTo>
                <a:cubicBezTo>
                  <a:pt x="271272" y="7620"/>
                  <a:pt x="373380" y="3810"/>
                  <a:pt x="475488" y="0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Полилиния 25"/>
          <p:cNvSpPr/>
          <p:nvPr/>
        </p:nvSpPr>
        <p:spPr>
          <a:xfrm>
            <a:off x="4859338" y="3644900"/>
            <a:ext cx="261937" cy="381000"/>
          </a:xfrm>
          <a:custGeom>
            <a:avLst/>
            <a:gdLst>
              <a:gd name="connsiteX0" fmla="*/ 0 w 228600"/>
              <a:gd name="connsiteY0" fmla="*/ 0 h 310896"/>
              <a:gd name="connsiteX1" fmla="*/ 164592 w 228600"/>
              <a:gd name="connsiteY1" fmla="*/ 146304 h 310896"/>
              <a:gd name="connsiteX2" fmla="*/ 228600 w 228600"/>
              <a:gd name="connsiteY2" fmla="*/ 310896 h 310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" h="310896">
                <a:moveTo>
                  <a:pt x="0" y="0"/>
                </a:moveTo>
                <a:cubicBezTo>
                  <a:pt x="63246" y="47244"/>
                  <a:pt x="126492" y="94488"/>
                  <a:pt x="164592" y="146304"/>
                </a:cubicBezTo>
                <a:cubicBezTo>
                  <a:pt x="202692" y="198120"/>
                  <a:pt x="215646" y="254508"/>
                  <a:pt x="228600" y="310896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олилиния 26"/>
          <p:cNvSpPr/>
          <p:nvPr/>
        </p:nvSpPr>
        <p:spPr>
          <a:xfrm>
            <a:off x="3475038" y="3678238"/>
            <a:ext cx="804862" cy="904875"/>
          </a:xfrm>
          <a:custGeom>
            <a:avLst/>
            <a:gdLst>
              <a:gd name="connsiteX0" fmla="*/ 804672 w 804672"/>
              <a:gd name="connsiteY0" fmla="*/ 0 h 905256"/>
              <a:gd name="connsiteX1" fmla="*/ 274320 w 804672"/>
              <a:gd name="connsiteY1" fmla="*/ 246888 h 905256"/>
              <a:gd name="connsiteX2" fmla="*/ 0 w 804672"/>
              <a:gd name="connsiteY2" fmla="*/ 905256 h 905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04672" h="905256">
                <a:moveTo>
                  <a:pt x="804672" y="0"/>
                </a:moveTo>
                <a:cubicBezTo>
                  <a:pt x="606552" y="48006"/>
                  <a:pt x="408432" y="96012"/>
                  <a:pt x="274320" y="246888"/>
                </a:cubicBezTo>
                <a:cubicBezTo>
                  <a:pt x="140208" y="397764"/>
                  <a:pt x="0" y="905256"/>
                  <a:pt x="0" y="905256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4643438" y="2205038"/>
            <a:ext cx="165100" cy="649287"/>
          </a:xfrm>
          <a:custGeom>
            <a:avLst/>
            <a:gdLst>
              <a:gd name="connsiteX0" fmla="*/ 0 w 164592"/>
              <a:gd name="connsiteY0" fmla="*/ 649224 h 649224"/>
              <a:gd name="connsiteX1" fmla="*/ 27432 w 164592"/>
              <a:gd name="connsiteY1" fmla="*/ 347472 h 649224"/>
              <a:gd name="connsiteX2" fmla="*/ 164592 w 164592"/>
              <a:gd name="connsiteY2" fmla="*/ 0 h 649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4592" h="649224">
                <a:moveTo>
                  <a:pt x="0" y="649224"/>
                </a:moveTo>
                <a:cubicBezTo>
                  <a:pt x="0" y="552450"/>
                  <a:pt x="0" y="455676"/>
                  <a:pt x="27432" y="347472"/>
                </a:cubicBezTo>
                <a:cubicBezTo>
                  <a:pt x="54864" y="239268"/>
                  <a:pt x="109728" y="119634"/>
                  <a:pt x="164592" y="0"/>
                </a:cubicBezTo>
              </a:path>
            </a:pathLst>
          </a:cu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5076825" y="2133600"/>
            <a:ext cx="1655763" cy="719138"/>
          </a:xfrm>
          <a:custGeom>
            <a:avLst/>
            <a:gdLst>
              <a:gd name="connsiteX0" fmla="*/ 0 w 1618488"/>
              <a:gd name="connsiteY0" fmla="*/ 685800 h 685800"/>
              <a:gd name="connsiteX1" fmla="*/ 502920 w 1618488"/>
              <a:gd name="connsiteY1" fmla="*/ 329184 h 685800"/>
              <a:gd name="connsiteX2" fmla="*/ 1618488 w 1618488"/>
              <a:gd name="connsiteY2" fmla="*/ 0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18488" h="685800">
                <a:moveTo>
                  <a:pt x="0" y="685800"/>
                </a:moveTo>
                <a:cubicBezTo>
                  <a:pt x="116586" y="564642"/>
                  <a:pt x="233172" y="443484"/>
                  <a:pt x="502920" y="329184"/>
                </a:cubicBezTo>
                <a:cubicBezTo>
                  <a:pt x="772668" y="214884"/>
                  <a:pt x="1195578" y="107442"/>
                  <a:pt x="1618488" y="0"/>
                </a:cubicBezTo>
              </a:path>
            </a:pathLst>
          </a:cu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2743200" y="2416175"/>
            <a:ext cx="1471613" cy="439738"/>
          </a:xfrm>
          <a:custGeom>
            <a:avLst/>
            <a:gdLst>
              <a:gd name="connsiteX0" fmla="*/ 1472184 w 1472184"/>
              <a:gd name="connsiteY0" fmla="*/ 438912 h 438912"/>
              <a:gd name="connsiteX1" fmla="*/ 923544 w 1472184"/>
              <a:gd name="connsiteY1" fmla="*/ 292608 h 438912"/>
              <a:gd name="connsiteX2" fmla="*/ 0 w 1472184"/>
              <a:gd name="connsiteY2" fmla="*/ 0 h 438912"/>
              <a:gd name="connsiteX0" fmla="*/ 1472184 w 1472184"/>
              <a:gd name="connsiteY0" fmla="*/ 438912 h 438912"/>
              <a:gd name="connsiteX1" fmla="*/ 964704 w 1472184"/>
              <a:gd name="connsiteY1" fmla="*/ 220608 h 438912"/>
              <a:gd name="connsiteX2" fmla="*/ 0 w 1472184"/>
              <a:gd name="connsiteY2" fmla="*/ 0 h 438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72184" h="438912">
                <a:moveTo>
                  <a:pt x="1472184" y="438912"/>
                </a:moveTo>
                <a:cubicBezTo>
                  <a:pt x="1320546" y="402336"/>
                  <a:pt x="1210068" y="293760"/>
                  <a:pt x="964704" y="220608"/>
                </a:cubicBezTo>
                <a:cubicBezTo>
                  <a:pt x="719340" y="147456"/>
                  <a:pt x="339090" y="109728"/>
                  <a:pt x="0" y="0"/>
                </a:cubicBez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04025" y="6381750"/>
            <a:ext cx="2133600" cy="365125"/>
          </a:xfrm>
        </p:spPr>
        <p:txBody>
          <a:bodyPr/>
          <a:lstStyle/>
          <a:p>
            <a:pPr>
              <a:defRPr/>
            </a:pPr>
            <a:fld id="{9BD49AAE-1A18-4BA1-ABCC-36D22816C915}" type="slidenum">
              <a:rPr lang="ru-RU"/>
              <a:pPr>
                <a:defRPr/>
              </a:pPr>
              <a:t>7</a:t>
            </a:fld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779912" y="2852936"/>
            <a:ext cx="1584176" cy="86409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воспитания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08175" y="1773238"/>
            <a:ext cx="1584325" cy="647700"/>
          </a:xfrm>
          <a:prstGeom prst="roundRect">
            <a:avLst/>
          </a:prstGeom>
          <a:ln w="952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количеству воспитанников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35150" y="2997200"/>
            <a:ext cx="1584325" cy="6477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частоте использования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95738" y="4005263"/>
            <a:ext cx="2016125" cy="79216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взаимодействию с другими людьми и коллективами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164388" y="3933825"/>
            <a:ext cx="1800225" cy="8636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характеру включения воспитанников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95963" y="2708275"/>
            <a:ext cx="1368425" cy="6492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наличию подготовки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692275" y="4076700"/>
            <a:ext cx="1800225" cy="93662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характеру доминирующей деятельности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24300" y="1557338"/>
            <a:ext cx="1800225" cy="6477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количеству организаторов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940425" y="1700213"/>
            <a:ext cx="1511300" cy="43338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результату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260350"/>
            <a:ext cx="1800225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индивидуальные</a:t>
            </a:r>
            <a:endParaRPr lang="ru-RU" sz="1600">
              <a:latin typeface="Calibri" pitchFamily="34" charset="0"/>
            </a:endParaRPr>
          </a:p>
          <a:p>
            <a:pPr algn="r" eaLnBrk="0" hangingPunct="0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групповые</a:t>
            </a:r>
            <a:endParaRPr lang="ru-RU" sz="1600">
              <a:latin typeface="Calibri" pitchFamily="34" charset="0"/>
            </a:endParaRPr>
          </a:p>
          <a:p>
            <a:pPr algn="r" eaLnBrk="0" hangingPunct="0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коллективные</a:t>
            </a:r>
          </a:p>
          <a:p>
            <a:pPr algn="r" eaLnBrk="0" hangingPunct="0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</a:rPr>
              <a:t>массовые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2195513" y="188913"/>
            <a:ext cx="3240087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организуемые одним человеком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организуемые группой 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организуемые всем коллективом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6119813" y="188913"/>
            <a:ext cx="3024187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информационный обмен</a:t>
            </a:r>
            <a:endParaRPr lang="ru-RU" sz="1600">
              <a:latin typeface="Calibri" pitchFamily="34" charset="0"/>
            </a:endParaRPr>
          </a:p>
          <a:p>
            <a:pPr eaLnBrk="0" hangingPunct="0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выработка решения, коллективного мнения</a:t>
            </a:r>
          </a:p>
          <a:p>
            <a:pPr eaLnBrk="0" hangingPunct="0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общественно значимый продукт</a:t>
            </a:r>
            <a:endParaRPr lang="ru-RU" sz="1600">
              <a:latin typeface="Calibri" pitchFamily="34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7342188" y="2205038"/>
            <a:ext cx="1801812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экспромт</a:t>
            </a:r>
          </a:p>
          <a:p>
            <a:pPr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</a:rPr>
              <a:t>запланированный эпизод ВР</a:t>
            </a:r>
          </a:p>
          <a:p>
            <a:pPr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</a:rPr>
              <a:t>итог большого отрезка ВР</a:t>
            </a: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572000" y="4941888"/>
            <a:ext cx="410368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предусматривающие обязательное участие всех воспитанников</a:t>
            </a:r>
          </a:p>
          <a:p>
            <a:pPr algn="r" eaLnBrk="0" hangingPunct="0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предусматривающие обязательное участие отдельных членов ученического коллектива</a:t>
            </a:r>
          </a:p>
          <a:p>
            <a:pPr algn="r" eaLnBrk="0" hangingPunct="0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основанные на добровольном участии</a:t>
            </a: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3276600" y="5300663"/>
            <a:ext cx="1150938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открытые </a:t>
            </a:r>
          </a:p>
          <a:p>
            <a:pPr algn="r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</a:rPr>
              <a:t>закрытые</a:t>
            </a: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0" y="2852738"/>
            <a:ext cx="1547813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  <a:cs typeface="Times New Roman" pitchFamily="18" charset="0"/>
              </a:rPr>
              <a:t>традиционные</a:t>
            </a:r>
          </a:p>
          <a:p>
            <a:pPr algn="r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</a:rPr>
              <a:t>эпизодические </a:t>
            </a:r>
          </a:p>
          <a:p>
            <a:pPr algn="r">
              <a:spcAft>
                <a:spcPts val="600"/>
              </a:spcAft>
              <a:tabLst>
                <a:tab pos="685800" algn="l"/>
              </a:tabLst>
            </a:pPr>
            <a:r>
              <a:rPr lang="ru-RU" sz="1600">
                <a:latin typeface="Calibri" pitchFamily="34" charset="0"/>
              </a:rPr>
              <a:t>нестандартные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107950" y="4581525"/>
            <a:ext cx="2698750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Aft>
                <a:spcPts val="600"/>
              </a:spcAft>
              <a:tabLst>
                <a:tab pos="685800" algn="l"/>
              </a:tabLst>
              <a:defRPr/>
            </a:pPr>
            <a:r>
              <a:rPr lang="ru-RU" sz="1600" dirty="0">
                <a:latin typeface="+mn-lt"/>
              </a:rPr>
              <a:t>игровые </a:t>
            </a:r>
          </a:p>
          <a:p>
            <a:pPr>
              <a:spcAft>
                <a:spcPts val="600"/>
              </a:spcAft>
              <a:tabLst>
                <a:tab pos="685800" algn="l"/>
              </a:tabLst>
              <a:defRPr/>
            </a:pPr>
            <a:r>
              <a:rPr lang="ru-RU" sz="1600" dirty="0">
                <a:latin typeface="+mn-lt"/>
              </a:rPr>
              <a:t>познавательные </a:t>
            </a:r>
          </a:p>
          <a:p>
            <a:pPr>
              <a:spcAft>
                <a:spcPts val="600"/>
              </a:spcAft>
              <a:tabLst>
                <a:tab pos="685800" algn="l"/>
              </a:tabLst>
              <a:defRPr/>
            </a:pPr>
            <a:r>
              <a:rPr lang="ru-RU" sz="1600" dirty="0">
                <a:latin typeface="+mn-lt"/>
              </a:rPr>
              <a:t>трудовые</a:t>
            </a:r>
          </a:p>
          <a:p>
            <a:pPr>
              <a:spcAft>
                <a:spcPts val="600"/>
              </a:spcAft>
              <a:tabLst>
                <a:tab pos="685800" algn="l"/>
              </a:tabLst>
              <a:defRPr/>
            </a:pPr>
            <a:r>
              <a:rPr lang="ru-RU" sz="1600" dirty="0">
                <a:latin typeface="+mn-lt"/>
              </a:rPr>
              <a:t>спортивные</a:t>
            </a:r>
          </a:p>
          <a:p>
            <a:pPr>
              <a:spcAft>
                <a:spcPts val="600"/>
              </a:spcAft>
              <a:tabLst>
                <a:tab pos="685800" algn="l"/>
              </a:tabLst>
              <a:defRPr/>
            </a:pPr>
            <a:r>
              <a:rPr lang="ru-RU" sz="1600" dirty="0">
                <a:latin typeface="+mn-lt"/>
              </a:rPr>
              <a:t>коммуникативные</a:t>
            </a:r>
          </a:p>
          <a:p>
            <a:pPr>
              <a:spcAft>
                <a:spcPts val="600"/>
              </a:spcAft>
              <a:tabLst>
                <a:tab pos="685800" algn="l"/>
              </a:tabLst>
              <a:defRPr/>
            </a:pPr>
            <a:r>
              <a:rPr lang="ru-RU" sz="1600" dirty="0">
                <a:latin typeface="+mn-lt"/>
              </a:rPr>
              <a:t>ценностно-ориентирующие</a:t>
            </a:r>
            <a:endParaRPr lang="ru-RU" sz="1600" dirty="0">
              <a:latin typeface="+mj-lt"/>
            </a:endParaRPr>
          </a:p>
        </p:txBody>
      </p:sp>
      <p:sp>
        <p:nvSpPr>
          <p:cNvPr id="29" name="Левая круглая скобка 28"/>
          <p:cNvSpPr/>
          <p:nvPr/>
        </p:nvSpPr>
        <p:spPr>
          <a:xfrm>
            <a:off x="6084888" y="476250"/>
            <a:ext cx="2735262" cy="86518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Левая круглая скобка 29"/>
          <p:cNvSpPr/>
          <p:nvPr/>
        </p:nvSpPr>
        <p:spPr>
          <a:xfrm flipH="1">
            <a:off x="2484438" y="476250"/>
            <a:ext cx="2960687" cy="64928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Левая круглая скобка 30"/>
          <p:cNvSpPr/>
          <p:nvPr/>
        </p:nvSpPr>
        <p:spPr>
          <a:xfrm>
            <a:off x="7380288" y="2492375"/>
            <a:ext cx="1223962" cy="11525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Левая круглая скобка 31"/>
          <p:cNvSpPr/>
          <p:nvPr/>
        </p:nvSpPr>
        <p:spPr>
          <a:xfrm flipH="1">
            <a:off x="755650" y="908050"/>
            <a:ext cx="1079500" cy="64928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Левая круглая скобка 32"/>
          <p:cNvSpPr/>
          <p:nvPr/>
        </p:nvSpPr>
        <p:spPr>
          <a:xfrm flipH="1">
            <a:off x="250825" y="549275"/>
            <a:ext cx="1584325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Левая круглая скобка 33"/>
          <p:cNvSpPr/>
          <p:nvPr/>
        </p:nvSpPr>
        <p:spPr>
          <a:xfrm flipH="1">
            <a:off x="179388" y="3141663"/>
            <a:ext cx="1360487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Левая круглая скобка 34"/>
          <p:cNvSpPr/>
          <p:nvPr/>
        </p:nvSpPr>
        <p:spPr>
          <a:xfrm flipH="1">
            <a:off x="3492500" y="5589588"/>
            <a:ext cx="935038" cy="360362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Левая круглая скобка 35"/>
          <p:cNvSpPr/>
          <p:nvPr/>
        </p:nvSpPr>
        <p:spPr>
          <a:xfrm flipH="1">
            <a:off x="5148263" y="5516563"/>
            <a:ext cx="3536950" cy="865187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Левая круглая скобка 36"/>
          <p:cNvSpPr/>
          <p:nvPr/>
        </p:nvSpPr>
        <p:spPr>
          <a:xfrm>
            <a:off x="107950" y="5229225"/>
            <a:ext cx="1800225" cy="9366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Левая круглая скобка 37"/>
          <p:cNvSpPr/>
          <p:nvPr/>
        </p:nvSpPr>
        <p:spPr>
          <a:xfrm>
            <a:off x="107950" y="4868863"/>
            <a:ext cx="1223963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flipV="1">
            <a:off x="8675688" y="4797425"/>
            <a:ext cx="0" cy="7191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V="1">
            <a:off x="4427538" y="4797425"/>
            <a:ext cx="0" cy="7921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stCxn id="11" idx="0"/>
          </p:cNvCxnSpPr>
          <p:nvPr/>
        </p:nvCxnSpPr>
        <p:spPr>
          <a:xfrm flipH="1" flipV="1">
            <a:off x="6084888" y="1341438"/>
            <a:ext cx="611187" cy="3587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>
            <a:stCxn id="10" idx="0"/>
          </p:cNvCxnSpPr>
          <p:nvPr/>
        </p:nvCxnSpPr>
        <p:spPr>
          <a:xfrm flipV="1">
            <a:off x="4824413" y="1125538"/>
            <a:ext cx="611187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>
            <a:endCxn id="4" idx="0"/>
          </p:cNvCxnSpPr>
          <p:nvPr/>
        </p:nvCxnSpPr>
        <p:spPr>
          <a:xfrm>
            <a:off x="1835150" y="1557338"/>
            <a:ext cx="865188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107950" y="3500438"/>
            <a:ext cx="17272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flipH="1">
            <a:off x="7164388" y="3068638"/>
            <a:ext cx="15113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олилиния 56"/>
          <p:cNvSpPr/>
          <p:nvPr/>
        </p:nvSpPr>
        <p:spPr>
          <a:xfrm>
            <a:off x="107950" y="4508500"/>
            <a:ext cx="1584325" cy="360363"/>
          </a:xfrm>
          <a:custGeom>
            <a:avLst/>
            <a:gdLst>
              <a:gd name="connsiteX0" fmla="*/ 1572768 w 1572768"/>
              <a:gd name="connsiteY0" fmla="*/ 0 h 694944"/>
              <a:gd name="connsiteX1" fmla="*/ 393192 w 1572768"/>
              <a:gd name="connsiteY1" fmla="*/ 201168 h 694944"/>
              <a:gd name="connsiteX2" fmla="*/ 0 w 1572768"/>
              <a:gd name="connsiteY2" fmla="*/ 694944 h 694944"/>
              <a:gd name="connsiteX0" fmla="*/ 1572768 w 1572768"/>
              <a:gd name="connsiteY0" fmla="*/ 0 h 694944"/>
              <a:gd name="connsiteX1" fmla="*/ 285958 w 1572768"/>
              <a:gd name="connsiteY1" fmla="*/ 115824 h 694944"/>
              <a:gd name="connsiteX2" fmla="*/ 0 w 1572768"/>
              <a:gd name="connsiteY2" fmla="*/ 694944 h 694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72768" h="694944">
                <a:moveTo>
                  <a:pt x="1572768" y="0"/>
                </a:moveTo>
                <a:cubicBezTo>
                  <a:pt x="1114044" y="42672"/>
                  <a:pt x="548086" y="0"/>
                  <a:pt x="285958" y="115824"/>
                </a:cubicBezTo>
                <a:cubicBezTo>
                  <a:pt x="23830" y="231648"/>
                  <a:pt x="65532" y="505968"/>
                  <a:pt x="0" y="694944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9" name="Прямая соединительная линия 58"/>
          <p:cNvCxnSpPr/>
          <p:nvPr/>
        </p:nvCxnSpPr>
        <p:spPr>
          <a:xfrm flipH="1">
            <a:off x="4787900" y="6092825"/>
            <a:ext cx="38877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3348038" y="836613"/>
            <a:ext cx="20875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Левая круглая скобка 62"/>
          <p:cNvSpPr/>
          <p:nvPr/>
        </p:nvSpPr>
        <p:spPr>
          <a:xfrm>
            <a:off x="107950" y="5876925"/>
            <a:ext cx="2160588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43" name="TextBox 48"/>
          <p:cNvSpPr txBox="1">
            <a:spLocks noChangeArrowheads="1"/>
          </p:cNvSpPr>
          <p:nvPr/>
        </p:nvSpPr>
        <p:spPr bwMode="auto">
          <a:xfrm>
            <a:off x="2987675" y="6611938"/>
            <a:ext cx="3240088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latin typeface="Calibri" pitchFamily="34" charset="0"/>
              </a:rPr>
              <a:t>Подробней: </a:t>
            </a:r>
            <a:r>
              <a:rPr lang="en-US" sz="1000">
                <a:latin typeface="Calibri" pitchFamily="34" charset="0"/>
                <a:hlinkClick r:id="rId2"/>
              </a:rPr>
              <a:t>http://sv-sidorov.ucoz.com/publ/4-1-0-34</a:t>
            </a:r>
            <a:r>
              <a:rPr lang="ru-RU" sz="1000">
                <a:latin typeface="Calibri" pitchFamily="34" charset="0"/>
              </a:rPr>
              <a:t> </a:t>
            </a:r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>
            <a:off x="6084888" y="1052513"/>
            <a:ext cx="20875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049" grpId="0"/>
      <p:bldP spid="13" grpId="0"/>
      <p:bldP spid="2050" grpId="0"/>
      <p:bldP spid="15" grpId="0"/>
      <p:bldP spid="2051" grpId="0"/>
      <p:bldP spid="17" grpId="0"/>
      <p:bldP spid="18" grpId="0"/>
      <p:bldP spid="19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13526-DB07-4F24-B240-F54E39FEE895}" type="slidenum">
              <a:rPr lang="ru-RU"/>
              <a:pPr>
                <a:defRPr/>
              </a:pPr>
              <a:t>8</a:t>
            </a:fld>
            <a:endParaRPr lang="ru-RU" dirty="0"/>
          </a:p>
        </p:txBody>
      </p:sp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250825" y="115888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Примеры форм воспитания</a:t>
            </a:r>
          </a:p>
        </p:txBody>
      </p:sp>
      <p:pic>
        <p:nvPicPr>
          <p:cNvPr id="9220" name="Picture 5" descr="http://skoshi.apatity.ru/userfiles/img/forms_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125538"/>
            <a:ext cx="4148138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http://skoshi.apatity.ru/userfiles/img/forms_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357563"/>
            <a:ext cx="4157663" cy="238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9" descr="http://skoshi.apatity.ru/userfiles/img/forms_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1196975"/>
            <a:ext cx="4197350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TextBox 8"/>
          <p:cNvSpPr txBox="1">
            <a:spLocks noChangeArrowheads="1"/>
          </p:cNvSpPr>
          <p:nvPr/>
        </p:nvSpPr>
        <p:spPr bwMode="auto">
          <a:xfrm>
            <a:off x="3059113" y="6611938"/>
            <a:ext cx="30972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latin typeface="Calibri" pitchFamily="34" charset="0"/>
              </a:rPr>
              <a:t>Источник: </a:t>
            </a:r>
            <a:r>
              <a:rPr lang="en-US" sz="1000">
                <a:latin typeface="Calibri" pitchFamily="34" charset="0"/>
                <a:hlinkClick r:id="rId5"/>
              </a:rPr>
              <a:t>http://skoshi.apatity.ru/pedagogic/forms/</a:t>
            </a:r>
            <a:r>
              <a:rPr lang="ru-RU" sz="1000">
                <a:latin typeface="Calibri" pitchFamily="34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F185F5-839C-4527-A5BB-BF6EE43748D2}" type="slidenum">
              <a:rPr lang="ru-RU"/>
              <a:pPr>
                <a:defRPr/>
              </a:pPr>
              <a:t>9</a:t>
            </a:fld>
            <a:endParaRPr lang="ru-RU"/>
          </a:p>
        </p:txBody>
      </p:sp>
      <p:pic>
        <p:nvPicPr>
          <p:cNvPr id="10243" name="Picture 3" descr="http://cvr-galaktika.narod.ru/CVR_Souz/images/Formi_vospitaniy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250825" y="115888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Примеры форм воспитания</a:t>
            </a:r>
          </a:p>
        </p:txBody>
      </p:sp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2411413" y="6611938"/>
            <a:ext cx="4248150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latin typeface="Calibri" pitchFamily="34" charset="0"/>
              </a:rPr>
              <a:t>Источник: </a:t>
            </a:r>
            <a:r>
              <a:rPr lang="en-US" sz="1000">
                <a:latin typeface="Calibri" pitchFamily="34" charset="0"/>
                <a:hlinkClick r:id="rId3"/>
              </a:rPr>
              <a:t>http://cvr-galaktika.narod.ru/CVR_Souz/Formi_vosp.htm</a:t>
            </a:r>
            <a:r>
              <a:rPr lang="ru-RU" sz="1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107950" y="1916113"/>
            <a:ext cx="87852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Коллектив</a:t>
            </a:r>
            <a:r>
              <a:rPr lang="ru-RU" sz="2400">
                <a:latin typeface="Calibri" pitchFamily="34" charset="0"/>
              </a:rPr>
              <a:t> – это группа людей, объединенных общественно значимой единой для всех целью и совместной деятельностью по достижению поставленной цели.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468313" y="115888"/>
            <a:ext cx="8135937" cy="12017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3. Ученический коллектив как субъект и объект воспитания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5" name="Прямоугольник 54"/>
          <p:cNvSpPr>
            <a:spLocks noChangeArrowheads="1"/>
          </p:cNvSpPr>
          <p:nvPr/>
        </p:nvSpPr>
        <p:spPr bwMode="auto">
          <a:xfrm>
            <a:off x="684213" y="3357563"/>
            <a:ext cx="83518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Коллектив</a:t>
            </a:r>
            <a:r>
              <a:rPr lang="ru-RU" sz="2400">
                <a:latin typeface="Calibri" pitchFamily="34" charset="0"/>
              </a:rPr>
              <a:t> – высокоорганизованная социальная группа, которая обладает повышенной эффективностью совместной деятельности. </a:t>
            </a:r>
          </a:p>
        </p:txBody>
      </p:sp>
      <p:sp>
        <p:nvSpPr>
          <p:cNvPr id="66" name="Прямоугольник 65"/>
          <p:cNvSpPr>
            <a:spLocks noChangeArrowheads="1"/>
          </p:cNvSpPr>
          <p:nvPr/>
        </p:nvSpPr>
        <p:spPr bwMode="auto">
          <a:xfrm>
            <a:off x="1187450" y="4941888"/>
            <a:ext cx="77406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Ученический коллектив является средством воспитания, </a:t>
            </a:r>
          </a:p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создания оптимальных условий для развития личности. </a:t>
            </a:r>
          </a:p>
        </p:txBody>
      </p:sp>
      <p:sp>
        <p:nvSpPr>
          <p:cNvPr id="68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E8F54C-6624-4C7F-8240-FAC27D2E368B}" type="slidenum">
              <a:rPr lang="ru-RU"/>
              <a:pPr>
                <a:defRPr/>
              </a:pPr>
              <a:t>10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5" grpId="0"/>
      <p:bldP spid="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 rot="3643991" flipH="1">
            <a:off x="4256088" y="2849563"/>
            <a:ext cx="2351087" cy="4465637"/>
          </a:xfrm>
          <a:prstGeom prst="ellipse">
            <a:avLst/>
          </a:prstGeom>
          <a:solidFill>
            <a:srgbClr val="FFFFCC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0"/>
            <a:ext cx="9144000" cy="3284538"/>
          </a:xfrm>
          <a:prstGeom prst="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9" name="Прямая соединительная линия 28"/>
          <p:cNvCxnSpPr>
            <a:stCxn id="18" idx="3"/>
            <a:endCxn id="0" idx="1"/>
          </p:cNvCxnSpPr>
          <p:nvPr/>
        </p:nvCxnSpPr>
        <p:spPr>
          <a:xfrm>
            <a:off x="2201863" y="1354138"/>
            <a:ext cx="3449637" cy="222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Левая круглая скобка 26"/>
          <p:cNvSpPr/>
          <p:nvPr/>
        </p:nvSpPr>
        <p:spPr>
          <a:xfrm>
            <a:off x="2484438" y="476250"/>
            <a:ext cx="3167062" cy="1873250"/>
          </a:xfrm>
          <a:prstGeom prst="leftBracket">
            <a:avLst>
              <a:gd name="adj" fmla="val 578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12ABD6-E04F-4592-9C22-C19D972BC89D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5" name="Овал 4"/>
          <p:cNvSpPr/>
          <p:nvPr/>
        </p:nvSpPr>
        <p:spPr>
          <a:xfrm rot="1776131">
            <a:off x="1495425" y="3884613"/>
            <a:ext cx="4513263" cy="2371725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455988" y="5381625"/>
            <a:ext cx="2303462" cy="1008063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Коллектив</a:t>
            </a:r>
          </a:p>
        </p:txBody>
      </p:sp>
      <p:sp>
        <p:nvSpPr>
          <p:cNvPr id="7" name="Овал 6"/>
          <p:cNvSpPr/>
          <p:nvPr/>
        </p:nvSpPr>
        <p:spPr>
          <a:xfrm>
            <a:off x="5111750" y="3797300"/>
            <a:ext cx="2303463" cy="1008063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Педагог</a:t>
            </a:r>
          </a:p>
        </p:txBody>
      </p:sp>
      <p:sp>
        <p:nvSpPr>
          <p:cNvPr id="8" name="Овал 7"/>
          <p:cNvSpPr/>
          <p:nvPr/>
        </p:nvSpPr>
        <p:spPr>
          <a:xfrm>
            <a:off x="1798638" y="3797300"/>
            <a:ext cx="2305050" cy="100806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Личность ребёнка</a:t>
            </a:r>
          </a:p>
        </p:txBody>
      </p:sp>
      <p:cxnSp>
        <p:nvCxnSpPr>
          <p:cNvPr id="9" name="Прямая со стрелкой 8"/>
          <p:cNvCxnSpPr>
            <a:stCxn id="7" idx="2"/>
            <a:endCxn id="8" idx="6"/>
          </p:cNvCxnSpPr>
          <p:nvPr/>
        </p:nvCxnSpPr>
        <p:spPr>
          <a:xfrm flipH="1">
            <a:off x="4103688" y="4302125"/>
            <a:ext cx="100806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6" idx="1"/>
            <a:endCxn id="8" idx="5"/>
          </p:cNvCxnSpPr>
          <p:nvPr/>
        </p:nvCxnSpPr>
        <p:spPr>
          <a:xfrm flipH="1" flipV="1">
            <a:off x="3765550" y="4657725"/>
            <a:ext cx="26988" cy="87153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7" idx="3"/>
            <a:endCxn id="6" idx="7"/>
          </p:cNvCxnSpPr>
          <p:nvPr/>
        </p:nvCxnSpPr>
        <p:spPr>
          <a:xfrm flipH="1">
            <a:off x="5422900" y="4657725"/>
            <a:ext cx="25400" cy="87153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4" idx="2"/>
          </p:cNvCxnSpPr>
          <p:nvPr/>
        </p:nvCxnSpPr>
        <p:spPr>
          <a:xfrm>
            <a:off x="6005513" y="6107113"/>
            <a:ext cx="3138487" cy="26987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5" idx="4"/>
          </p:cNvCxnSpPr>
          <p:nvPr/>
        </p:nvCxnSpPr>
        <p:spPr>
          <a:xfrm flipH="1">
            <a:off x="214313" y="6100763"/>
            <a:ext cx="2951162" cy="1587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07950" y="5454650"/>
            <a:ext cx="251936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Коллектив – субъект воспитания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516688" y="5486400"/>
            <a:ext cx="251936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000">
                <a:latin typeface="Calibri" pitchFamily="34" charset="0"/>
              </a:rPr>
              <a:t>Коллектив – объект воспитания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79388" y="692150"/>
            <a:ext cx="2022475" cy="13239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 b="1">
                <a:solidFill>
                  <a:srgbClr val="000000"/>
                </a:solidFill>
                <a:cs typeface="Times New Roman" pitchFamily="18" charset="0"/>
              </a:rPr>
              <a:t>Педагогические функции ученического коллектива</a:t>
            </a:r>
            <a:endParaRPr lang="ru-RU" sz="2000" b="1">
              <a:solidFill>
                <a:srgbClr val="0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843213" y="260350"/>
            <a:ext cx="2160587" cy="4000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Организационная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43213" y="1196975"/>
            <a:ext cx="2160587" cy="4000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Воспитательная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843213" y="2133600"/>
            <a:ext cx="2160587" cy="4000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Стимулирующая 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5652120" y="1052736"/>
            <a:ext cx="3491880" cy="646331"/>
          </a:xfrm>
          <a:prstGeom prst="rect">
            <a:avLst/>
          </a:prstGeom>
          <a:gradFill>
            <a:gsLst>
              <a:gs pos="0">
                <a:srgbClr val="FFFFCC">
                  <a:shade val="30000"/>
                  <a:satMod val="115000"/>
                  <a:alpha val="50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tabLst>
                <a:tab pos="685800" algn="l"/>
              </a:tabLst>
              <a:defRPr/>
            </a:pPr>
            <a:r>
              <a:rPr lang="ru-RU">
                <a:latin typeface="Calibri" pitchFamily="34" charset="0"/>
                <a:cs typeface="Times New Roman" pitchFamily="18" charset="0"/>
              </a:rPr>
              <a:t>коллектив – носитель идейно-нравственных убеждений </a:t>
            </a:r>
            <a:endParaRPr lang="ru-RU">
              <a:latin typeface="Calibri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652120" y="188640"/>
            <a:ext cx="3491880" cy="646331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  <a:alpha val="50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0" hangingPunct="0">
              <a:tabLst>
                <a:tab pos="685800" algn="l"/>
              </a:tabLst>
              <a:defRPr/>
            </a:pPr>
            <a:r>
              <a:rPr lang="ru-RU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коллектив управляет своей деятельностью</a:t>
            </a:r>
            <a:endParaRPr lang="ru-RU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652120" y="1916832"/>
            <a:ext cx="3491880" cy="1200329"/>
          </a:xfrm>
          <a:prstGeom prst="rect">
            <a:avLst/>
          </a:prstGeom>
          <a:gradFill>
            <a:gsLst>
              <a:gs pos="0">
                <a:srgbClr val="FFFFCC">
                  <a:shade val="30000"/>
                  <a:satMod val="115000"/>
                  <a:alpha val="50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0" scaled="1"/>
          </a:gradFill>
        </p:spPr>
        <p:txBody>
          <a:bodyPr>
            <a:spAutoFit/>
          </a:bodyPr>
          <a:lstStyle/>
          <a:p>
            <a:pPr eaLnBrk="0" hangingPunct="0">
              <a:tabLst>
                <a:tab pos="685800" algn="l"/>
              </a:tabLst>
              <a:defRPr/>
            </a:pPr>
            <a:r>
              <a:rPr lang="ru-RU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коллектив формирует нравственно-ценные стимулы деятельности, регулирует поведение, взаимоотношения</a:t>
            </a:r>
            <a:endParaRPr lang="ru-RU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2" grpId="0" animBg="1"/>
      <p:bldP spid="27" grpId="0" animBg="1"/>
      <p:bldP spid="5" grpId="0" animBg="1"/>
      <p:bldP spid="6" grpId="0" animBg="1"/>
      <p:bldP spid="7" grpId="0" animBg="1"/>
      <p:bldP spid="8" grpId="0" animBg="1"/>
      <p:bldP spid="14" grpId="0"/>
      <p:bldP spid="19" grpId="0" animBg="1"/>
      <p:bldP spid="20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631C3E-D506-4572-AFC8-A2AF7FBDF08B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250825" y="981075"/>
            <a:ext cx="5400675" cy="5256213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827088" y="285273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5" name="Овал 4"/>
          <p:cNvSpPr/>
          <p:nvPr/>
        </p:nvSpPr>
        <p:spPr>
          <a:xfrm>
            <a:off x="3059113" y="2276475"/>
            <a:ext cx="433387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6" name="Овал 5"/>
          <p:cNvSpPr/>
          <p:nvPr/>
        </p:nvSpPr>
        <p:spPr>
          <a:xfrm>
            <a:off x="1908175" y="42926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7" name="Овал 6"/>
          <p:cNvSpPr/>
          <p:nvPr/>
        </p:nvSpPr>
        <p:spPr>
          <a:xfrm>
            <a:off x="3492500" y="48688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8" name="Овал 7"/>
          <p:cNvSpPr/>
          <p:nvPr/>
        </p:nvSpPr>
        <p:spPr>
          <a:xfrm>
            <a:off x="4356100" y="4365625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9" name="Овал 8"/>
          <p:cNvSpPr/>
          <p:nvPr/>
        </p:nvSpPr>
        <p:spPr>
          <a:xfrm>
            <a:off x="4356100" y="515778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0" name="Овал 9"/>
          <p:cNvSpPr/>
          <p:nvPr/>
        </p:nvSpPr>
        <p:spPr>
          <a:xfrm>
            <a:off x="2555875" y="494188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1" name="Овал 10"/>
          <p:cNvSpPr/>
          <p:nvPr/>
        </p:nvSpPr>
        <p:spPr>
          <a:xfrm>
            <a:off x="1403350" y="50847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2" name="Овал 11"/>
          <p:cNvSpPr/>
          <p:nvPr/>
        </p:nvSpPr>
        <p:spPr>
          <a:xfrm>
            <a:off x="827088" y="37893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3" name="Овал 12"/>
          <p:cNvSpPr/>
          <p:nvPr/>
        </p:nvSpPr>
        <p:spPr>
          <a:xfrm>
            <a:off x="4572000" y="328453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4" name="Овал 13"/>
          <p:cNvSpPr/>
          <p:nvPr/>
        </p:nvSpPr>
        <p:spPr>
          <a:xfrm>
            <a:off x="3563938" y="177323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5" name="Овал 14"/>
          <p:cNvSpPr/>
          <p:nvPr/>
        </p:nvSpPr>
        <p:spPr>
          <a:xfrm>
            <a:off x="2484438" y="1412875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7" name="Овал 16"/>
          <p:cNvSpPr/>
          <p:nvPr/>
        </p:nvSpPr>
        <p:spPr>
          <a:xfrm>
            <a:off x="2555875" y="38608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8" name="Овал 17"/>
          <p:cNvSpPr/>
          <p:nvPr/>
        </p:nvSpPr>
        <p:spPr>
          <a:xfrm>
            <a:off x="2268538" y="34290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9" name="Овал 18"/>
          <p:cNvSpPr/>
          <p:nvPr/>
        </p:nvSpPr>
        <p:spPr>
          <a:xfrm>
            <a:off x="2555875" y="27813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20" name="Овал 19"/>
          <p:cNvSpPr/>
          <p:nvPr/>
        </p:nvSpPr>
        <p:spPr>
          <a:xfrm>
            <a:off x="3132138" y="29972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21" name="Овал 20"/>
          <p:cNvSpPr/>
          <p:nvPr/>
        </p:nvSpPr>
        <p:spPr>
          <a:xfrm>
            <a:off x="3348038" y="34290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22" name="Овал 21"/>
          <p:cNvSpPr/>
          <p:nvPr/>
        </p:nvSpPr>
        <p:spPr>
          <a:xfrm>
            <a:off x="3059113" y="3860800"/>
            <a:ext cx="433387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23" name="Овал 22"/>
          <p:cNvSpPr/>
          <p:nvPr/>
        </p:nvSpPr>
        <p:spPr>
          <a:xfrm>
            <a:off x="5724525" y="1268413"/>
            <a:ext cx="1511300" cy="720725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Педагог</a:t>
            </a:r>
          </a:p>
        </p:txBody>
      </p:sp>
      <p:cxnSp>
        <p:nvCxnSpPr>
          <p:cNvPr id="24" name="Прямая со стрелкой 23"/>
          <p:cNvCxnSpPr>
            <a:stCxn id="23" idx="3"/>
            <a:endCxn id="15" idx="6"/>
          </p:cNvCxnSpPr>
          <p:nvPr/>
        </p:nvCxnSpPr>
        <p:spPr>
          <a:xfrm flipH="1" flipV="1">
            <a:off x="2916238" y="1628775"/>
            <a:ext cx="3028950" cy="254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23" idx="3"/>
            <a:endCxn id="5" idx="6"/>
          </p:cNvCxnSpPr>
          <p:nvPr/>
        </p:nvCxnSpPr>
        <p:spPr>
          <a:xfrm flipH="1">
            <a:off x="3492500" y="1882775"/>
            <a:ext cx="2452688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23" idx="3"/>
            <a:endCxn id="10" idx="7"/>
          </p:cNvCxnSpPr>
          <p:nvPr/>
        </p:nvCxnSpPr>
        <p:spPr>
          <a:xfrm flipH="1">
            <a:off x="2924175" y="1882775"/>
            <a:ext cx="3021013" cy="31210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endCxn id="13" idx="7"/>
          </p:cNvCxnSpPr>
          <p:nvPr/>
        </p:nvCxnSpPr>
        <p:spPr>
          <a:xfrm flipH="1">
            <a:off x="4940300" y="1989138"/>
            <a:ext cx="927100" cy="13589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23" idx="3"/>
            <a:endCxn id="8" idx="7"/>
          </p:cNvCxnSpPr>
          <p:nvPr/>
        </p:nvCxnSpPr>
        <p:spPr>
          <a:xfrm flipH="1">
            <a:off x="4724400" y="1882775"/>
            <a:ext cx="1220788" cy="25463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23" idx="3"/>
            <a:endCxn id="14" idx="6"/>
          </p:cNvCxnSpPr>
          <p:nvPr/>
        </p:nvCxnSpPr>
        <p:spPr>
          <a:xfrm flipH="1">
            <a:off x="3995738" y="1882775"/>
            <a:ext cx="1949450" cy="10636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23" idx="3"/>
            <a:endCxn id="9" idx="7"/>
          </p:cNvCxnSpPr>
          <p:nvPr/>
        </p:nvCxnSpPr>
        <p:spPr>
          <a:xfrm flipH="1">
            <a:off x="4724400" y="1882775"/>
            <a:ext cx="1220788" cy="33369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23" idx="3"/>
            <a:endCxn id="20" idx="7"/>
          </p:cNvCxnSpPr>
          <p:nvPr/>
        </p:nvCxnSpPr>
        <p:spPr>
          <a:xfrm flipH="1">
            <a:off x="3500438" y="1882775"/>
            <a:ext cx="2444750" cy="11779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>
            <a:stCxn id="23" idx="3"/>
            <a:endCxn id="21" idx="7"/>
          </p:cNvCxnSpPr>
          <p:nvPr/>
        </p:nvCxnSpPr>
        <p:spPr>
          <a:xfrm flipH="1">
            <a:off x="3716338" y="1882775"/>
            <a:ext cx="2228850" cy="16097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>
            <a:stCxn id="23" idx="3"/>
            <a:endCxn id="19" idx="6"/>
          </p:cNvCxnSpPr>
          <p:nvPr/>
        </p:nvCxnSpPr>
        <p:spPr>
          <a:xfrm flipH="1">
            <a:off x="2987675" y="1882775"/>
            <a:ext cx="2957513" cy="11144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>
            <a:endCxn id="4" idx="7"/>
          </p:cNvCxnSpPr>
          <p:nvPr/>
        </p:nvCxnSpPr>
        <p:spPr>
          <a:xfrm flipH="1">
            <a:off x="1196975" y="1773238"/>
            <a:ext cx="1344613" cy="11430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 стрелкой 104"/>
          <p:cNvCxnSpPr>
            <a:endCxn id="12" idx="6"/>
          </p:cNvCxnSpPr>
          <p:nvPr/>
        </p:nvCxnSpPr>
        <p:spPr>
          <a:xfrm flipH="1">
            <a:off x="1258888" y="3716338"/>
            <a:ext cx="995362" cy="288925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 стрелкой 107"/>
          <p:cNvCxnSpPr>
            <a:stCxn id="20" idx="3"/>
            <a:endCxn id="18" idx="6"/>
          </p:cNvCxnSpPr>
          <p:nvPr/>
        </p:nvCxnSpPr>
        <p:spPr>
          <a:xfrm flipH="1">
            <a:off x="2700338" y="3365500"/>
            <a:ext cx="495300" cy="2794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 стрелкой 110"/>
          <p:cNvCxnSpPr>
            <a:endCxn id="17" idx="7"/>
          </p:cNvCxnSpPr>
          <p:nvPr/>
        </p:nvCxnSpPr>
        <p:spPr>
          <a:xfrm flipH="1">
            <a:off x="2924175" y="3357563"/>
            <a:ext cx="265113" cy="566737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Прямая со стрелкой 112"/>
          <p:cNvCxnSpPr>
            <a:endCxn id="22" idx="0"/>
          </p:cNvCxnSpPr>
          <p:nvPr/>
        </p:nvCxnSpPr>
        <p:spPr>
          <a:xfrm>
            <a:off x="3189288" y="3357563"/>
            <a:ext cx="87312" cy="503237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 стрелкой 114"/>
          <p:cNvCxnSpPr/>
          <p:nvPr/>
        </p:nvCxnSpPr>
        <p:spPr>
          <a:xfrm flipH="1">
            <a:off x="3924300" y="4724400"/>
            <a:ext cx="490538" cy="288925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 стрелкой 115"/>
          <p:cNvCxnSpPr>
            <a:stCxn id="19" idx="4"/>
            <a:endCxn id="18" idx="7"/>
          </p:cNvCxnSpPr>
          <p:nvPr/>
        </p:nvCxnSpPr>
        <p:spPr>
          <a:xfrm flipH="1">
            <a:off x="2636838" y="3213100"/>
            <a:ext cx="134937" cy="2794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Овал 119"/>
          <p:cNvSpPr/>
          <p:nvPr/>
        </p:nvSpPr>
        <p:spPr>
          <a:xfrm>
            <a:off x="1763713" y="2924175"/>
            <a:ext cx="431800" cy="43338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21" name="Овал 120"/>
          <p:cNvSpPr/>
          <p:nvPr/>
        </p:nvSpPr>
        <p:spPr>
          <a:xfrm>
            <a:off x="1258888" y="1773238"/>
            <a:ext cx="433387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22" name="Овал 121"/>
          <p:cNvSpPr/>
          <p:nvPr/>
        </p:nvSpPr>
        <p:spPr>
          <a:xfrm>
            <a:off x="3132138" y="558958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cxnSp>
        <p:nvCxnSpPr>
          <p:cNvPr id="123" name="Прямая со стрелкой 122"/>
          <p:cNvCxnSpPr>
            <a:endCxn id="10" idx="0"/>
          </p:cNvCxnSpPr>
          <p:nvPr/>
        </p:nvCxnSpPr>
        <p:spPr>
          <a:xfrm flipH="1">
            <a:off x="2771775" y="4292600"/>
            <a:ext cx="417513" cy="649288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 стрелкой 123"/>
          <p:cNvCxnSpPr>
            <a:endCxn id="10" idx="6"/>
          </p:cNvCxnSpPr>
          <p:nvPr/>
        </p:nvCxnSpPr>
        <p:spPr>
          <a:xfrm flipH="1">
            <a:off x="2987675" y="5157788"/>
            <a:ext cx="504825" cy="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 стрелкой 129"/>
          <p:cNvCxnSpPr>
            <a:stCxn id="11" idx="7"/>
          </p:cNvCxnSpPr>
          <p:nvPr/>
        </p:nvCxnSpPr>
        <p:spPr>
          <a:xfrm flipV="1">
            <a:off x="1771650" y="4724400"/>
            <a:ext cx="279400" cy="423863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 стрелкой 134"/>
          <p:cNvCxnSpPr>
            <a:stCxn id="12" idx="5"/>
            <a:endCxn id="6" idx="2"/>
          </p:cNvCxnSpPr>
          <p:nvPr/>
        </p:nvCxnSpPr>
        <p:spPr>
          <a:xfrm>
            <a:off x="1196975" y="4157663"/>
            <a:ext cx="711200" cy="350837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59" name="TextBox 142"/>
          <p:cNvSpPr txBox="1">
            <a:spLocks noChangeArrowheads="1"/>
          </p:cNvSpPr>
          <p:nvPr/>
        </p:nvSpPr>
        <p:spPr bwMode="auto">
          <a:xfrm>
            <a:off x="0" y="1158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Влияние педагога на личность в группе воспитанников</a:t>
            </a:r>
          </a:p>
        </p:txBody>
      </p:sp>
      <p:cxnSp>
        <p:nvCxnSpPr>
          <p:cNvPr id="151" name="Прямая со стрелкой 150"/>
          <p:cNvCxnSpPr/>
          <p:nvPr/>
        </p:nvCxnSpPr>
        <p:spPr>
          <a:xfrm flipH="1">
            <a:off x="4644008" y="1556792"/>
            <a:ext cx="1075004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61" name="TextBox 155"/>
          <p:cNvSpPr txBox="1">
            <a:spLocks noChangeArrowheads="1"/>
          </p:cNvSpPr>
          <p:nvPr/>
        </p:nvSpPr>
        <p:spPr bwMode="auto">
          <a:xfrm>
            <a:off x="6156325" y="2636838"/>
            <a:ext cx="2736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6" name="TextBox 165"/>
          <p:cNvSpPr txBox="1">
            <a:spLocks noChangeArrowheads="1"/>
          </p:cNvSpPr>
          <p:nvPr/>
        </p:nvSpPr>
        <p:spPr bwMode="auto">
          <a:xfrm>
            <a:off x="6084888" y="2852738"/>
            <a:ext cx="280828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Педагогическое влияние рассеивается, </a:t>
            </a:r>
          </a:p>
          <a:p>
            <a:r>
              <a:rPr lang="ru-RU" sz="2400">
                <a:latin typeface="Calibri" pitchFamily="34" charset="0"/>
              </a:rPr>
              <a:t>его результаты трудно предсказать, оно может совсем не достичь некоторых детей. </a:t>
            </a:r>
          </a:p>
        </p:txBody>
      </p:sp>
      <p:sp>
        <p:nvSpPr>
          <p:cNvPr id="51" name="Овал 50"/>
          <p:cNvSpPr/>
          <p:nvPr/>
        </p:nvSpPr>
        <p:spPr>
          <a:xfrm>
            <a:off x="1258888" y="1773238"/>
            <a:ext cx="433387" cy="4318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52" name="Овал 51"/>
          <p:cNvSpPr/>
          <p:nvPr/>
        </p:nvSpPr>
        <p:spPr>
          <a:xfrm>
            <a:off x="3132138" y="5589588"/>
            <a:ext cx="431800" cy="4318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53" name="Овал 52"/>
          <p:cNvSpPr/>
          <p:nvPr/>
        </p:nvSpPr>
        <p:spPr>
          <a:xfrm>
            <a:off x="1763713" y="2924175"/>
            <a:ext cx="431800" cy="43338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"/>
                            </p:stCondLst>
                            <p:childTnLst>
                              <p:par>
                                <p:cTn id="1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20" grpId="0" animBg="1"/>
      <p:bldP spid="121" grpId="0" animBg="1"/>
      <p:bldP spid="122" grpId="0" animBg="1"/>
      <p:bldP spid="166" grpId="0"/>
      <p:bldP spid="51" grpId="0" animBg="1"/>
      <p:bldP spid="52" grpId="0" animBg="1"/>
      <p:bldP spid="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6188D4-7C66-4090-A125-73AEFF77D863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250825" y="981075"/>
            <a:ext cx="5400675" cy="5256213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55650" y="27813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5" name="Овал 4"/>
          <p:cNvSpPr/>
          <p:nvPr/>
        </p:nvSpPr>
        <p:spPr>
          <a:xfrm>
            <a:off x="2916238" y="1916113"/>
            <a:ext cx="431800" cy="433387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6" name="Овал 5"/>
          <p:cNvSpPr/>
          <p:nvPr/>
        </p:nvSpPr>
        <p:spPr>
          <a:xfrm>
            <a:off x="1547813" y="42211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7" name="Овал 6"/>
          <p:cNvSpPr/>
          <p:nvPr/>
        </p:nvSpPr>
        <p:spPr>
          <a:xfrm>
            <a:off x="3419475" y="4797425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8" name="Овал 7"/>
          <p:cNvSpPr/>
          <p:nvPr/>
        </p:nvSpPr>
        <p:spPr>
          <a:xfrm>
            <a:off x="4284663" y="42926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9" name="Овал 8"/>
          <p:cNvSpPr/>
          <p:nvPr/>
        </p:nvSpPr>
        <p:spPr>
          <a:xfrm>
            <a:off x="4356100" y="50847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0" name="Овал 9"/>
          <p:cNvSpPr/>
          <p:nvPr/>
        </p:nvSpPr>
        <p:spPr>
          <a:xfrm>
            <a:off x="2484438" y="53006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1" name="Овал 10"/>
          <p:cNvSpPr/>
          <p:nvPr/>
        </p:nvSpPr>
        <p:spPr>
          <a:xfrm>
            <a:off x="1331913" y="5013325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2" name="Овал 11"/>
          <p:cNvSpPr/>
          <p:nvPr/>
        </p:nvSpPr>
        <p:spPr>
          <a:xfrm>
            <a:off x="755650" y="3716338"/>
            <a:ext cx="431800" cy="433387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3" name="Овал 12"/>
          <p:cNvSpPr/>
          <p:nvPr/>
        </p:nvSpPr>
        <p:spPr>
          <a:xfrm>
            <a:off x="4427538" y="3213100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4" name="Овал 13"/>
          <p:cNvSpPr/>
          <p:nvPr/>
        </p:nvSpPr>
        <p:spPr>
          <a:xfrm>
            <a:off x="3492500" y="1628775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5" name="Овал 14"/>
          <p:cNvSpPr/>
          <p:nvPr/>
        </p:nvSpPr>
        <p:spPr>
          <a:xfrm>
            <a:off x="2411413" y="134143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6" name="Овал 15"/>
          <p:cNvSpPr/>
          <p:nvPr/>
        </p:nvSpPr>
        <p:spPr>
          <a:xfrm>
            <a:off x="2124075" y="2708275"/>
            <a:ext cx="1655763" cy="165735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Актив</a:t>
            </a:r>
          </a:p>
        </p:txBody>
      </p:sp>
      <p:sp>
        <p:nvSpPr>
          <p:cNvPr id="17" name="Овал 16"/>
          <p:cNvSpPr/>
          <p:nvPr/>
        </p:nvSpPr>
        <p:spPr>
          <a:xfrm>
            <a:off x="2484438" y="37893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8" name="Овал 17"/>
          <p:cNvSpPr/>
          <p:nvPr/>
        </p:nvSpPr>
        <p:spPr>
          <a:xfrm>
            <a:off x="2195513" y="33575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19" name="Овал 18"/>
          <p:cNvSpPr/>
          <p:nvPr/>
        </p:nvSpPr>
        <p:spPr>
          <a:xfrm>
            <a:off x="2484438" y="285273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20" name="Овал 19"/>
          <p:cNvSpPr/>
          <p:nvPr/>
        </p:nvSpPr>
        <p:spPr>
          <a:xfrm>
            <a:off x="3059113" y="2924175"/>
            <a:ext cx="433387" cy="43338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21" name="Овал 20"/>
          <p:cNvSpPr/>
          <p:nvPr/>
        </p:nvSpPr>
        <p:spPr>
          <a:xfrm>
            <a:off x="3276600" y="33575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22" name="Овал 21"/>
          <p:cNvSpPr/>
          <p:nvPr/>
        </p:nvSpPr>
        <p:spPr>
          <a:xfrm>
            <a:off x="2987675" y="37893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23" name="Овал 22"/>
          <p:cNvSpPr/>
          <p:nvPr/>
        </p:nvSpPr>
        <p:spPr>
          <a:xfrm>
            <a:off x="5724525" y="1268413"/>
            <a:ext cx="1511300" cy="720725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Педагог</a:t>
            </a:r>
          </a:p>
        </p:txBody>
      </p:sp>
      <p:cxnSp>
        <p:nvCxnSpPr>
          <p:cNvPr id="25" name="Прямая со стрелкой 24"/>
          <p:cNvCxnSpPr>
            <a:stCxn id="23" idx="2"/>
            <a:endCxn id="15" idx="6"/>
          </p:cNvCxnSpPr>
          <p:nvPr/>
        </p:nvCxnSpPr>
        <p:spPr>
          <a:xfrm flipH="1" flipV="1">
            <a:off x="2843213" y="1557338"/>
            <a:ext cx="2881312" cy="714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23" idx="3"/>
          </p:cNvCxnSpPr>
          <p:nvPr/>
        </p:nvCxnSpPr>
        <p:spPr>
          <a:xfrm flipH="1">
            <a:off x="3635898" y="1883387"/>
            <a:ext cx="2309682" cy="125758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23" idx="4"/>
            <a:endCxn id="13" idx="7"/>
          </p:cNvCxnSpPr>
          <p:nvPr/>
        </p:nvCxnSpPr>
        <p:spPr>
          <a:xfrm flipH="1">
            <a:off x="4797425" y="1989138"/>
            <a:ext cx="1682750" cy="128746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23" idx="4"/>
          </p:cNvCxnSpPr>
          <p:nvPr/>
        </p:nvCxnSpPr>
        <p:spPr>
          <a:xfrm flipH="1">
            <a:off x="4643438" y="1989138"/>
            <a:ext cx="1836737" cy="236696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23" idx="2"/>
            <a:endCxn id="14" idx="6"/>
          </p:cNvCxnSpPr>
          <p:nvPr/>
        </p:nvCxnSpPr>
        <p:spPr>
          <a:xfrm flipH="1">
            <a:off x="3924300" y="1628775"/>
            <a:ext cx="1800225" cy="2159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23" idx="4"/>
            <a:endCxn id="9" idx="7"/>
          </p:cNvCxnSpPr>
          <p:nvPr/>
        </p:nvCxnSpPr>
        <p:spPr>
          <a:xfrm flipH="1">
            <a:off x="4724400" y="1989138"/>
            <a:ext cx="1755775" cy="31591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81" idx="3"/>
          </p:cNvCxnSpPr>
          <p:nvPr/>
        </p:nvCxnSpPr>
        <p:spPr>
          <a:xfrm flipH="1">
            <a:off x="1116013" y="2573338"/>
            <a:ext cx="638175" cy="312737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H="1">
            <a:off x="1187450" y="3716338"/>
            <a:ext cx="936625" cy="217487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endCxn id="6" idx="7"/>
          </p:cNvCxnSpPr>
          <p:nvPr/>
        </p:nvCxnSpPr>
        <p:spPr>
          <a:xfrm flipH="1">
            <a:off x="1916113" y="4005263"/>
            <a:ext cx="352425" cy="2794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endCxn id="11" idx="7"/>
          </p:cNvCxnSpPr>
          <p:nvPr/>
        </p:nvCxnSpPr>
        <p:spPr>
          <a:xfrm flipH="1">
            <a:off x="1700213" y="4221163"/>
            <a:ext cx="784225" cy="855662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endCxn id="10" idx="0"/>
          </p:cNvCxnSpPr>
          <p:nvPr/>
        </p:nvCxnSpPr>
        <p:spPr>
          <a:xfrm flipH="1">
            <a:off x="2700338" y="4365625"/>
            <a:ext cx="142875" cy="93503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>
            <a:endCxn id="4" idx="6"/>
          </p:cNvCxnSpPr>
          <p:nvPr/>
        </p:nvCxnSpPr>
        <p:spPr>
          <a:xfrm flipH="1" flipV="1">
            <a:off x="1187450" y="2997200"/>
            <a:ext cx="993775" cy="28733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endCxn id="15" idx="4"/>
          </p:cNvCxnSpPr>
          <p:nvPr/>
        </p:nvCxnSpPr>
        <p:spPr>
          <a:xfrm flipH="1" flipV="1">
            <a:off x="2627313" y="1773238"/>
            <a:ext cx="144462" cy="935037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endCxn id="5" idx="4"/>
          </p:cNvCxnSpPr>
          <p:nvPr/>
        </p:nvCxnSpPr>
        <p:spPr>
          <a:xfrm flipV="1">
            <a:off x="3059113" y="2349500"/>
            <a:ext cx="73025" cy="358775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>
            <a:endCxn id="14" idx="4"/>
          </p:cNvCxnSpPr>
          <p:nvPr/>
        </p:nvCxnSpPr>
        <p:spPr>
          <a:xfrm flipV="1">
            <a:off x="3406775" y="2060575"/>
            <a:ext cx="301625" cy="792163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endCxn id="7" idx="1"/>
          </p:cNvCxnSpPr>
          <p:nvPr/>
        </p:nvCxnSpPr>
        <p:spPr>
          <a:xfrm>
            <a:off x="3276600" y="4292600"/>
            <a:ext cx="206375" cy="568325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>
            <a:stCxn id="16" idx="5"/>
            <a:endCxn id="9" idx="1"/>
          </p:cNvCxnSpPr>
          <p:nvPr/>
        </p:nvCxnSpPr>
        <p:spPr>
          <a:xfrm>
            <a:off x="3536950" y="4122738"/>
            <a:ext cx="882650" cy="1025525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>
            <a:endCxn id="8" idx="1"/>
          </p:cNvCxnSpPr>
          <p:nvPr/>
        </p:nvCxnSpPr>
        <p:spPr>
          <a:xfrm>
            <a:off x="3694113" y="3933825"/>
            <a:ext cx="652462" cy="422275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>
            <a:endCxn id="13" idx="2"/>
          </p:cNvCxnSpPr>
          <p:nvPr/>
        </p:nvCxnSpPr>
        <p:spPr>
          <a:xfrm flipV="1">
            <a:off x="3765550" y="3429000"/>
            <a:ext cx="661988" cy="7143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Овал 79"/>
          <p:cNvSpPr/>
          <p:nvPr/>
        </p:nvSpPr>
        <p:spPr>
          <a:xfrm>
            <a:off x="3276600" y="558958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81" name="Овал 80"/>
          <p:cNvSpPr/>
          <p:nvPr/>
        </p:nvSpPr>
        <p:spPr>
          <a:xfrm>
            <a:off x="1692275" y="2205038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sp>
        <p:nvSpPr>
          <p:cNvPr id="82" name="Овал 81"/>
          <p:cNvSpPr/>
          <p:nvPr/>
        </p:nvSpPr>
        <p:spPr>
          <a:xfrm>
            <a:off x="4211638" y="2060575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</a:t>
            </a:r>
          </a:p>
        </p:txBody>
      </p:sp>
      <p:cxnSp>
        <p:nvCxnSpPr>
          <p:cNvPr id="83" name="Прямая со стрелкой 82"/>
          <p:cNvCxnSpPr>
            <a:endCxn id="82" idx="3"/>
          </p:cNvCxnSpPr>
          <p:nvPr/>
        </p:nvCxnSpPr>
        <p:spPr>
          <a:xfrm flipV="1">
            <a:off x="3492500" y="2428875"/>
            <a:ext cx="782638" cy="4953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>
            <a:endCxn id="80" idx="1"/>
          </p:cNvCxnSpPr>
          <p:nvPr/>
        </p:nvCxnSpPr>
        <p:spPr>
          <a:xfrm>
            <a:off x="3059113" y="4365625"/>
            <a:ext cx="279400" cy="1287463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>
            <a:stCxn id="16" idx="1"/>
            <a:endCxn id="81" idx="5"/>
          </p:cNvCxnSpPr>
          <p:nvPr/>
        </p:nvCxnSpPr>
        <p:spPr>
          <a:xfrm flipH="1" flipV="1">
            <a:off x="2060575" y="2573338"/>
            <a:ext cx="306388" cy="377825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 стрелкой 107"/>
          <p:cNvCxnSpPr>
            <a:endCxn id="81" idx="7"/>
          </p:cNvCxnSpPr>
          <p:nvPr/>
        </p:nvCxnSpPr>
        <p:spPr>
          <a:xfrm flipH="1">
            <a:off x="2060575" y="1700213"/>
            <a:ext cx="414338" cy="568325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 стрелкой 108"/>
          <p:cNvCxnSpPr>
            <a:stCxn id="9" idx="3"/>
          </p:cNvCxnSpPr>
          <p:nvPr/>
        </p:nvCxnSpPr>
        <p:spPr>
          <a:xfrm flipH="1">
            <a:off x="3708400" y="5454650"/>
            <a:ext cx="711200" cy="303213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 стрелкой 110"/>
          <p:cNvCxnSpPr>
            <a:endCxn id="4" idx="0"/>
          </p:cNvCxnSpPr>
          <p:nvPr/>
        </p:nvCxnSpPr>
        <p:spPr>
          <a:xfrm flipH="1">
            <a:off x="971550" y="1628775"/>
            <a:ext cx="1431925" cy="1152525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 стрелкой 113"/>
          <p:cNvCxnSpPr>
            <a:stCxn id="12" idx="4"/>
            <a:endCxn id="6" idx="2"/>
          </p:cNvCxnSpPr>
          <p:nvPr/>
        </p:nvCxnSpPr>
        <p:spPr>
          <a:xfrm>
            <a:off x="971550" y="4149725"/>
            <a:ext cx="576263" cy="287338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 стрелкой 114"/>
          <p:cNvCxnSpPr>
            <a:stCxn id="18" idx="2"/>
            <a:endCxn id="12" idx="7"/>
          </p:cNvCxnSpPr>
          <p:nvPr/>
        </p:nvCxnSpPr>
        <p:spPr>
          <a:xfrm flipH="1">
            <a:off x="1123950" y="3573463"/>
            <a:ext cx="1071563" cy="206375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Прямая со стрелкой 118"/>
          <p:cNvCxnSpPr>
            <a:stCxn id="12" idx="4"/>
            <a:endCxn id="11" idx="1"/>
          </p:cNvCxnSpPr>
          <p:nvPr/>
        </p:nvCxnSpPr>
        <p:spPr>
          <a:xfrm>
            <a:off x="971550" y="4149725"/>
            <a:ext cx="423863" cy="9271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 стрелкой 122"/>
          <p:cNvCxnSpPr>
            <a:endCxn id="13" idx="1"/>
          </p:cNvCxnSpPr>
          <p:nvPr/>
        </p:nvCxnSpPr>
        <p:spPr>
          <a:xfrm>
            <a:off x="3482975" y="3213100"/>
            <a:ext cx="1008063" cy="635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 стрелкой 126"/>
          <p:cNvCxnSpPr>
            <a:endCxn id="80" idx="2"/>
          </p:cNvCxnSpPr>
          <p:nvPr/>
        </p:nvCxnSpPr>
        <p:spPr>
          <a:xfrm>
            <a:off x="2906713" y="5661025"/>
            <a:ext cx="369887" cy="144463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 стрелкой 127"/>
          <p:cNvCxnSpPr>
            <a:endCxn id="11" idx="5"/>
          </p:cNvCxnSpPr>
          <p:nvPr/>
        </p:nvCxnSpPr>
        <p:spPr>
          <a:xfrm flipH="1" flipV="1">
            <a:off x="1700213" y="5381625"/>
            <a:ext cx="774700" cy="134938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4" name="TextBox 130"/>
          <p:cNvSpPr txBox="1">
            <a:spLocks noChangeArrowheads="1"/>
          </p:cNvSpPr>
          <p:nvPr/>
        </p:nvSpPr>
        <p:spPr bwMode="auto">
          <a:xfrm>
            <a:off x="684213" y="115888"/>
            <a:ext cx="77755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Влияние педагога на личность в коллективе</a:t>
            </a:r>
          </a:p>
        </p:txBody>
      </p:sp>
      <p:cxnSp>
        <p:nvCxnSpPr>
          <p:cNvPr id="132" name="Прямая со стрелкой 131"/>
          <p:cNvCxnSpPr/>
          <p:nvPr/>
        </p:nvCxnSpPr>
        <p:spPr>
          <a:xfrm flipH="1">
            <a:off x="5004048" y="1772816"/>
            <a:ext cx="792089" cy="21602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/>
          <p:cNvSpPr txBox="1">
            <a:spLocks noChangeArrowheads="1"/>
          </p:cNvSpPr>
          <p:nvPr/>
        </p:nvSpPr>
        <p:spPr bwMode="auto">
          <a:xfrm>
            <a:off x="6227763" y="2708275"/>
            <a:ext cx="2808287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Педагогическим влиянием охвачены все воспитанники. </a:t>
            </a:r>
          </a:p>
          <a:p>
            <a:r>
              <a:rPr lang="ru-RU" sz="2400">
                <a:latin typeface="Calibri" pitchFamily="34" charset="0"/>
              </a:rPr>
              <a:t>Влияние педагога усиливается за счёт поддержки его требований активом и рядовыми членами коллектива.</a:t>
            </a:r>
          </a:p>
        </p:txBody>
      </p:sp>
      <p:cxnSp>
        <p:nvCxnSpPr>
          <p:cNvPr id="145" name="Прямая со стрелкой 144"/>
          <p:cNvCxnSpPr>
            <a:endCxn id="14" idx="3"/>
          </p:cNvCxnSpPr>
          <p:nvPr/>
        </p:nvCxnSpPr>
        <p:spPr>
          <a:xfrm flipV="1">
            <a:off x="3348038" y="1997075"/>
            <a:ext cx="206375" cy="635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Прямая со стрелкой 146"/>
          <p:cNvCxnSpPr>
            <a:endCxn id="8" idx="0"/>
          </p:cNvCxnSpPr>
          <p:nvPr/>
        </p:nvCxnSpPr>
        <p:spPr>
          <a:xfrm flipH="1">
            <a:off x="4500563" y="3644900"/>
            <a:ext cx="71437" cy="6477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D9B6DB-F272-46BF-A541-1A543C4F3577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47813" y="260350"/>
            <a:ext cx="6119812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4. Воспитательные системы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8313" y="1341438"/>
            <a:ext cx="8280400" cy="44767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b="1" dirty="0">
                <a:solidFill>
                  <a:srgbClr val="00B0F0"/>
                </a:solidFill>
                <a:latin typeface="+mn-lt"/>
              </a:rPr>
              <a:t>Воспитательная система…</a:t>
            </a:r>
            <a:r>
              <a:rPr lang="ru-RU" sz="2400" dirty="0">
                <a:solidFill>
                  <a:srgbClr val="00B0F0"/>
                </a:solidFill>
                <a:latin typeface="+mn-lt"/>
              </a:rPr>
              <a:t> 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охватывает весь педагогический процесс, объединяя учебные занятия и </a:t>
            </a:r>
            <a:r>
              <a:rPr lang="ru-RU" sz="2400" dirty="0" err="1">
                <a:latin typeface="+mn-lt"/>
              </a:rPr>
              <a:t>внеучебную</a:t>
            </a:r>
            <a:r>
              <a:rPr lang="ru-RU" sz="2400" dirty="0">
                <a:latin typeface="+mn-lt"/>
              </a:rPr>
              <a:t> работу, разнообразную деятельность и свободное общение взрослых и детей; 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тесно связана со средой: с ближайшим социальным окружением (село, город, микрорайон) и обществом в целом;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создаётся на основе некоторой концепции, включающей цели, задачи, принципы, ведущие идеи, педагогические теории, позитивный опыт.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A42362-273C-46E7-9666-73ED9D87B750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8313" y="765175"/>
            <a:ext cx="8064500" cy="48466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b="1" dirty="0">
                <a:solidFill>
                  <a:srgbClr val="00B0F0"/>
                </a:solidFill>
                <a:latin typeface="+mn-lt"/>
              </a:rPr>
              <a:t>Воспитательная система…</a:t>
            </a:r>
            <a:r>
              <a:rPr lang="ru-RU" sz="2400" dirty="0">
                <a:solidFill>
                  <a:srgbClr val="00B0F0"/>
                </a:solidFill>
                <a:latin typeface="+mn-lt"/>
              </a:rPr>
              <a:t> 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может создаваться в школах разного типа, в учреждениях культуры, дополнительного образования, в детском оздоровительном лагере, в детско-юношеских общественных организациях и объединениях и т.д. 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может включать в себя не только воспитанников и педагогических работников, но и родителей, представителей общественности; </a:t>
            </a:r>
          </a:p>
          <a:p>
            <a:pPr marL="54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400" dirty="0">
                <a:latin typeface="+mn-lt"/>
              </a:rPr>
              <a:t>- может функционировать в одном классе, охватывать всю школу или весь микрорайон.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лилиния 14"/>
          <p:cNvSpPr/>
          <p:nvPr/>
        </p:nvSpPr>
        <p:spPr>
          <a:xfrm>
            <a:off x="5214938" y="3776663"/>
            <a:ext cx="1131887" cy="588962"/>
          </a:xfrm>
          <a:custGeom>
            <a:avLst/>
            <a:gdLst>
              <a:gd name="connsiteX0" fmla="*/ 0 w 1132114"/>
              <a:gd name="connsiteY0" fmla="*/ 0 h 587828"/>
              <a:gd name="connsiteX1" fmla="*/ 272143 w 1132114"/>
              <a:gd name="connsiteY1" fmla="*/ 315686 h 587828"/>
              <a:gd name="connsiteX2" fmla="*/ 1132114 w 1132114"/>
              <a:gd name="connsiteY2" fmla="*/ 587828 h 587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2114" h="587828">
                <a:moveTo>
                  <a:pt x="0" y="0"/>
                </a:moveTo>
                <a:cubicBezTo>
                  <a:pt x="41728" y="108857"/>
                  <a:pt x="83457" y="217715"/>
                  <a:pt x="272143" y="315686"/>
                </a:cubicBezTo>
                <a:cubicBezTo>
                  <a:pt x="460829" y="413657"/>
                  <a:pt x="796471" y="500742"/>
                  <a:pt x="1132114" y="587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2830513" y="3787775"/>
            <a:ext cx="1752600" cy="512763"/>
          </a:xfrm>
          <a:custGeom>
            <a:avLst/>
            <a:gdLst>
              <a:gd name="connsiteX0" fmla="*/ 1752600 w 1752600"/>
              <a:gd name="connsiteY0" fmla="*/ 0 h 511628"/>
              <a:gd name="connsiteX1" fmla="*/ 1262743 w 1752600"/>
              <a:gd name="connsiteY1" fmla="*/ 293914 h 511628"/>
              <a:gd name="connsiteX2" fmla="*/ 0 w 1752600"/>
              <a:gd name="connsiteY2" fmla="*/ 511628 h 511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52600" h="511628">
                <a:moveTo>
                  <a:pt x="1752600" y="0"/>
                </a:moveTo>
                <a:cubicBezTo>
                  <a:pt x="1653721" y="104321"/>
                  <a:pt x="1554843" y="208643"/>
                  <a:pt x="1262743" y="293914"/>
                </a:cubicBezTo>
                <a:cubicBezTo>
                  <a:pt x="970643" y="379185"/>
                  <a:pt x="485321" y="445406"/>
                  <a:pt x="0" y="511628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>
            <a:off x="4148138" y="1916113"/>
            <a:ext cx="500062" cy="620712"/>
          </a:xfrm>
          <a:custGeom>
            <a:avLst/>
            <a:gdLst>
              <a:gd name="connsiteX0" fmla="*/ 0 w 500743"/>
              <a:gd name="connsiteY0" fmla="*/ 0 h 620485"/>
              <a:gd name="connsiteX1" fmla="*/ 402772 w 500743"/>
              <a:gd name="connsiteY1" fmla="*/ 304800 h 620485"/>
              <a:gd name="connsiteX2" fmla="*/ 500743 w 500743"/>
              <a:gd name="connsiteY2" fmla="*/ 620485 h 620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0743" h="620485">
                <a:moveTo>
                  <a:pt x="0" y="0"/>
                </a:moveTo>
                <a:cubicBezTo>
                  <a:pt x="159657" y="100693"/>
                  <a:pt x="319315" y="201386"/>
                  <a:pt x="402772" y="304800"/>
                </a:cubicBezTo>
                <a:cubicBezTo>
                  <a:pt x="486229" y="408214"/>
                  <a:pt x="493486" y="514349"/>
                  <a:pt x="500743" y="620485"/>
                </a:cubicBezTo>
              </a:path>
            </a:pathLst>
          </a:cu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5257800" y="2057400"/>
            <a:ext cx="1219200" cy="500063"/>
          </a:xfrm>
          <a:custGeom>
            <a:avLst/>
            <a:gdLst>
              <a:gd name="connsiteX0" fmla="*/ 1219200 w 1219200"/>
              <a:gd name="connsiteY0" fmla="*/ 0 h 500743"/>
              <a:gd name="connsiteX1" fmla="*/ 413657 w 1219200"/>
              <a:gd name="connsiteY1" fmla="*/ 228600 h 500743"/>
              <a:gd name="connsiteX2" fmla="*/ 0 w 1219200"/>
              <a:gd name="connsiteY2" fmla="*/ 500743 h 500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9200" h="500743">
                <a:moveTo>
                  <a:pt x="1219200" y="0"/>
                </a:moveTo>
                <a:cubicBezTo>
                  <a:pt x="918028" y="72571"/>
                  <a:pt x="616857" y="145143"/>
                  <a:pt x="413657" y="228600"/>
                </a:cubicBezTo>
                <a:cubicBezTo>
                  <a:pt x="210457" y="312057"/>
                  <a:pt x="105228" y="406400"/>
                  <a:pt x="0" y="500743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4D4F87-4A3C-4402-BECC-334D41B49743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707904" y="2564904"/>
            <a:ext cx="2520280" cy="122413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воспитательной системы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476250"/>
            <a:ext cx="2808288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диагностика 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обеспечение целостности учебно-воспитательного процесса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организация совместной деятельности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организация сотрудничества школы, семьи и общественности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гуманизация отношений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76600" y="1412875"/>
            <a:ext cx="1727200" cy="50323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Управление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95963" y="1557338"/>
            <a:ext cx="1728787" cy="50323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Содержание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08175" y="4292600"/>
            <a:ext cx="1727200" cy="50482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Общение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435600" y="4365625"/>
            <a:ext cx="1728788" cy="50323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Организация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6478588" y="333375"/>
            <a:ext cx="2665412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содержание воспитания 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деятельность по усвоению содержание воспитания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468313" y="5084763"/>
            <a:ext cx="22320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обмен информацией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взаимопонимание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взаимодействие</a:t>
            </a: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5724525" y="5084763"/>
            <a:ext cx="3311525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упорядочение всех частей системы и деятельности всех её участников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развитие способности системы к самоорганизации</a:t>
            </a:r>
          </a:p>
        </p:txBody>
      </p:sp>
      <p:sp>
        <p:nvSpPr>
          <p:cNvPr id="18" name="Левая круглая скобка 17"/>
          <p:cNvSpPr/>
          <p:nvPr/>
        </p:nvSpPr>
        <p:spPr>
          <a:xfrm>
            <a:off x="6443663" y="620713"/>
            <a:ext cx="2305050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Левая круглая скобка 18"/>
          <p:cNvSpPr/>
          <p:nvPr/>
        </p:nvSpPr>
        <p:spPr>
          <a:xfrm>
            <a:off x="5651500" y="5661025"/>
            <a:ext cx="3097213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Левая круглая скобка 19"/>
          <p:cNvSpPr/>
          <p:nvPr/>
        </p:nvSpPr>
        <p:spPr>
          <a:xfrm flipH="1">
            <a:off x="1042988" y="5373688"/>
            <a:ext cx="1736725" cy="8636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Левая круглая скобка 20"/>
          <p:cNvSpPr/>
          <p:nvPr/>
        </p:nvSpPr>
        <p:spPr>
          <a:xfrm flipH="1">
            <a:off x="468313" y="2349500"/>
            <a:ext cx="2311400" cy="12954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Левая круглая скобка 21"/>
          <p:cNvSpPr/>
          <p:nvPr/>
        </p:nvSpPr>
        <p:spPr>
          <a:xfrm flipH="1">
            <a:off x="1116013" y="765175"/>
            <a:ext cx="1663700" cy="24479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1403350" y="1628775"/>
            <a:ext cx="18732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5651500" y="4868863"/>
            <a:ext cx="0" cy="7921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2771775" y="4797425"/>
            <a:ext cx="0" cy="5762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6443663" y="1268413"/>
            <a:ext cx="0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971550" y="5805488"/>
            <a:ext cx="18002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659563" y="6308725"/>
            <a:ext cx="2133600" cy="365125"/>
          </a:xfrm>
        </p:spPr>
        <p:txBody>
          <a:bodyPr/>
          <a:lstStyle/>
          <a:p>
            <a:pPr>
              <a:defRPr/>
            </a:pPr>
            <a:fld id="{D5C88652-5F88-48BB-BD2C-F0CAEC5EF7C5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979613" y="549275"/>
            <a:ext cx="7164387" cy="13223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Разработка концепции, педагогический поиск, зарождение традиций, проверка инновационных идей, педагогических технологий.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Формируется большинство элементов системы, однако они работают ещё неслаженно, связи между ними недостаточно прочны.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Связи с внешней средой носят эпизодический, стихийный характер.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87338" y="981075"/>
            <a:ext cx="1511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Становление системы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79613" y="2060575"/>
            <a:ext cx="7164387" cy="18161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Развитие коллектива, самоуправления.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Определяются приоритетные направления работы и основные виды деятельности.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Закрепляются традиции.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Отсеиваются малоэффективные способы деятельности, совершенствуются педагогические технологии, показавшие свою эффективность.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Формируются прочные связи с внешней средой. 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23850" y="2708275"/>
            <a:ext cx="15113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Отработка системы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79613" y="4076700"/>
            <a:ext cx="7164387" cy="107791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Система стабильно функционирует, эффективно решает задачи воспитания и развития личности.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Коллектив – содружество взрослых и детей, объединённое общими целями, деятельностью, отношениями сотрудничества и сотворчества. 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07950" y="4076700"/>
            <a:ext cx="17272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Окончательное оформление системы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11" name="Прямая со стрелкой 10"/>
          <p:cNvCxnSpPr>
            <a:stCxn id="4" idx="2"/>
          </p:cNvCxnSpPr>
          <p:nvPr/>
        </p:nvCxnSpPr>
        <p:spPr>
          <a:xfrm>
            <a:off x="1042988" y="1627188"/>
            <a:ext cx="0" cy="10096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1042988" y="3357563"/>
            <a:ext cx="0" cy="6477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1979613" y="5516563"/>
            <a:ext cx="7164387" cy="8318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</a:rPr>
              <a:t>Перестройка системы</a:t>
            </a:r>
            <a:r>
              <a:rPr lang="ru-RU" sz="1600" dirty="0"/>
              <a:t>: изменение структуры самоуправления, освоение новой деятельности, введение в систему новых форм и способов взаимодействия, новых отношений, расширение или локализация системы, смена лидеров и т.д.</a:t>
            </a: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0" y="5373688"/>
            <a:ext cx="1908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Профилактика кризисов, выход из кризисных</a:t>
            </a:r>
          </a:p>
          <a:p>
            <a:pPr algn="ctr"/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состояний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1042988" y="5013325"/>
            <a:ext cx="0" cy="3603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8446" name="TextBox 33"/>
          <p:cNvSpPr txBox="1">
            <a:spLocks noChangeArrowheads="1"/>
          </p:cNvSpPr>
          <p:nvPr/>
        </p:nvSpPr>
        <p:spPr bwMode="auto">
          <a:xfrm>
            <a:off x="0" y="0"/>
            <a:ext cx="49323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Развитие воспитательной системы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14" grpId="0" animBg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олилиния 24"/>
          <p:cNvSpPr/>
          <p:nvPr/>
        </p:nvSpPr>
        <p:spPr>
          <a:xfrm>
            <a:off x="5437188" y="1920875"/>
            <a:ext cx="804862" cy="620713"/>
          </a:xfrm>
          <a:custGeom>
            <a:avLst/>
            <a:gdLst>
              <a:gd name="connsiteX0" fmla="*/ 0 w 804672"/>
              <a:gd name="connsiteY0" fmla="*/ 621792 h 621792"/>
              <a:gd name="connsiteX1" fmla="*/ 155448 w 804672"/>
              <a:gd name="connsiteY1" fmla="*/ 365760 h 621792"/>
              <a:gd name="connsiteX2" fmla="*/ 804672 w 804672"/>
              <a:gd name="connsiteY2" fmla="*/ 0 h 621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04672" h="621792">
                <a:moveTo>
                  <a:pt x="0" y="621792"/>
                </a:moveTo>
                <a:cubicBezTo>
                  <a:pt x="10668" y="545592"/>
                  <a:pt x="21336" y="469392"/>
                  <a:pt x="155448" y="365760"/>
                </a:cubicBezTo>
                <a:cubicBezTo>
                  <a:pt x="289560" y="262128"/>
                  <a:pt x="547116" y="131064"/>
                  <a:pt x="804672" y="0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Полилиния 25"/>
          <p:cNvSpPr/>
          <p:nvPr/>
        </p:nvSpPr>
        <p:spPr>
          <a:xfrm>
            <a:off x="4194175" y="3484563"/>
            <a:ext cx="1187450" cy="611187"/>
          </a:xfrm>
          <a:custGeom>
            <a:avLst/>
            <a:gdLst>
              <a:gd name="connsiteX0" fmla="*/ 1188720 w 1188720"/>
              <a:gd name="connsiteY0" fmla="*/ 0 h 612648"/>
              <a:gd name="connsiteX1" fmla="*/ 1069848 w 1188720"/>
              <a:gd name="connsiteY1" fmla="*/ 283464 h 612648"/>
              <a:gd name="connsiteX2" fmla="*/ 786384 w 1188720"/>
              <a:gd name="connsiteY2" fmla="*/ 438912 h 612648"/>
              <a:gd name="connsiteX3" fmla="*/ 0 w 1188720"/>
              <a:gd name="connsiteY3" fmla="*/ 612648 h 612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8720" h="612648">
                <a:moveTo>
                  <a:pt x="1188720" y="0"/>
                </a:moveTo>
                <a:cubicBezTo>
                  <a:pt x="1162812" y="105156"/>
                  <a:pt x="1136904" y="210312"/>
                  <a:pt x="1069848" y="283464"/>
                </a:cubicBezTo>
                <a:cubicBezTo>
                  <a:pt x="1002792" y="356616"/>
                  <a:pt x="964692" y="384048"/>
                  <a:pt x="786384" y="438912"/>
                </a:cubicBezTo>
                <a:cubicBezTo>
                  <a:pt x="608076" y="493776"/>
                  <a:pt x="304038" y="553212"/>
                  <a:pt x="0" y="612648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7D096A-6225-4394-B1E2-C4D08031A25F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2124075" y="333375"/>
            <a:ext cx="2481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>
                <a:latin typeface="Calibri" pitchFamily="34" charset="0"/>
              </a:rPr>
              <a:t>ВС вальдорфских школ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233488" y="1341438"/>
            <a:ext cx="33829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>
                <a:latin typeface="Calibri" pitchFamily="34" charset="0"/>
              </a:rPr>
              <a:t>ВС «справедливых сообществ»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835150" y="5373688"/>
            <a:ext cx="1890713" cy="3683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ВС общей заботы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971550" y="4941888"/>
            <a:ext cx="2808288" cy="3683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ВС школы диалога культур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1403350" y="5876925"/>
            <a:ext cx="2263775" cy="3698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ВС школы-комплекса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971550" y="836613"/>
            <a:ext cx="3600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>
                <a:latin typeface="Calibri" pitchFamily="34" charset="0"/>
              </a:rPr>
              <a:t>ВС школ глобального образования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6011863" y="5949950"/>
            <a:ext cx="2239962" cy="3683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ВС В.А. Караковского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6011863" y="4724400"/>
            <a:ext cx="2020887" cy="3698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ВС А.С. Макаренко</a:t>
            </a: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6011863" y="5373688"/>
            <a:ext cx="2455862" cy="3683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ВС В.А. Сухомлинского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283968" y="2564904"/>
            <a:ext cx="2232248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Воспитательные системы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364163" y="1484313"/>
            <a:ext cx="1800225" cy="431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Зарубежные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132138" y="4076700"/>
            <a:ext cx="2160587" cy="431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Отечественные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1093788" y="1125538"/>
            <a:ext cx="4991100" cy="346075"/>
          </a:xfrm>
          <a:custGeom>
            <a:avLst/>
            <a:gdLst>
              <a:gd name="connsiteX0" fmla="*/ 5148072 w 5148072"/>
              <a:gd name="connsiteY0" fmla="*/ 438912 h 438912"/>
              <a:gd name="connsiteX1" fmla="*/ 4828032 w 5148072"/>
              <a:gd name="connsiteY1" fmla="*/ 91440 h 438912"/>
              <a:gd name="connsiteX2" fmla="*/ 3849624 w 5148072"/>
              <a:gd name="connsiteY2" fmla="*/ 27432 h 438912"/>
              <a:gd name="connsiteX3" fmla="*/ 0 w 5148072"/>
              <a:gd name="connsiteY3" fmla="*/ 0 h 438912"/>
              <a:gd name="connsiteX4" fmla="*/ 0 w 5148072"/>
              <a:gd name="connsiteY4" fmla="*/ 0 h 438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8072" h="438912">
                <a:moveTo>
                  <a:pt x="5148072" y="438912"/>
                </a:moveTo>
                <a:cubicBezTo>
                  <a:pt x="5096256" y="299466"/>
                  <a:pt x="5044440" y="160020"/>
                  <a:pt x="4828032" y="91440"/>
                </a:cubicBezTo>
                <a:cubicBezTo>
                  <a:pt x="4611624" y="22860"/>
                  <a:pt x="4654296" y="42672"/>
                  <a:pt x="3849624" y="27432"/>
                </a:cubicBezTo>
                <a:cubicBezTo>
                  <a:pt x="3044952" y="12192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2268538" y="620713"/>
            <a:ext cx="2894012" cy="512762"/>
          </a:xfrm>
          <a:custGeom>
            <a:avLst/>
            <a:gdLst>
              <a:gd name="connsiteX0" fmla="*/ 2679192 w 2679192"/>
              <a:gd name="connsiteY0" fmla="*/ 512064 h 512064"/>
              <a:gd name="connsiteX1" fmla="*/ 2478024 w 2679192"/>
              <a:gd name="connsiteY1" fmla="*/ 420624 h 512064"/>
              <a:gd name="connsiteX2" fmla="*/ 2340864 w 2679192"/>
              <a:gd name="connsiteY2" fmla="*/ 82296 h 512064"/>
              <a:gd name="connsiteX3" fmla="*/ 1965960 w 2679192"/>
              <a:gd name="connsiteY3" fmla="*/ 18288 h 512064"/>
              <a:gd name="connsiteX4" fmla="*/ 0 w 2679192"/>
              <a:gd name="connsiteY4" fmla="*/ 0 h 512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79192" h="512064">
                <a:moveTo>
                  <a:pt x="2679192" y="512064"/>
                </a:moveTo>
                <a:cubicBezTo>
                  <a:pt x="2606802" y="502158"/>
                  <a:pt x="2534412" y="492252"/>
                  <a:pt x="2478024" y="420624"/>
                </a:cubicBezTo>
                <a:cubicBezTo>
                  <a:pt x="2421636" y="348996"/>
                  <a:pt x="2426208" y="149352"/>
                  <a:pt x="2340864" y="82296"/>
                </a:cubicBezTo>
                <a:cubicBezTo>
                  <a:pt x="2255520" y="15240"/>
                  <a:pt x="2356104" y="32004"/>
                  <a:pt x="1965960" y="18288"/>
                </a:cubicBezTo>
                <a:cubicBezTo>
                  <a:pt x="1575816" y="4572"/>
                  <a:pt x="787908" y="2286"/>
                  <a:pt x="0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 flipV="1">
            <a:off x="1403350" y="1125538"/>
            <a:ext cx="3816350" cy="574675"/>
          </a:xfrm>
          <a:custGeom>
            <a:avLst/>
            <a:gdLst>
              <a:gd name="connsiteX0" fmla="*/ 2679192 w 2679192"/>
              <a:gd name="connsiteY0" fmla="*/ 512064 h 512064"/>
              <a:gd name="connsiteX1" fmla="*/ 2478024 w 2679192"/>
              <a:gd name="connsiteY1" fmla="*/ 420624 h 512064"/>
              <a:gd name="connsiteX2" fmla="*/ 2340864 w 2679192"/>
              <a:gd name="connsiteY2" fmla="*/ 82296 h 512064"/>
              <a:gd name="connsiteX3" fmla="*/ 1965960 w 2679192"/>
              <a:gd name="connsiteY3" fmla="*/ 18288 h 512064"/>
              <a:gd name="connsiteX4" fmla="*/ 0 w 2679192"/>
              <a:gd name="connsiteY4" fmla="*/ 0 h 512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79192" h="512064">
                <a:moveTo>
                  <a:pt x="2679192" y="512064"/>
                </a:moveTo>
                <a:cubicBezTo>
                  <a:pt x="2606802" y="502158"/>
                  <a:pt x="2534412" y="492252"/>
                  <a:pt x="2478024" y="420624"/>
                </a:cubicBezTo>
                <a:cubicBezTo>
                  <a:pt x="2421636" y="348996"/>
                  <a:pt x="2426208" y="149352"/>
                  <a:pt x="2340864" y="82296"/>
                </a:cubicBezTo>
                <a:cubicBezTo>
                  <a:pt x="2255520" y="15240"/>
                  <a:pt x="2356104" y="32004"/>
                  <a:pt x="1965960" y="18288"/>
                </a:cubicBezTo>
                <a:cubicBezTo>
                  <a:pt x="1575816" y="4572"/>
                  <a:pt x="787908" y="2286"/>
                  <a:pt x="0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5291138" y="4292600"/>
            <a:ext cx="2879725" cy="2001838"/>
          </a:xfrm>
          <a:custGeom>
            <a:avLst/>
            <a:gdLst>
              <a:gd name="connsiteX0" fmla="*/ 0 w 2880360"/>
              <a:gd name="connsiteY0" fmla="*/ 33528 h 2002536"/>
              <a:gd name="connsiteX1" fmla="*/ 365760 w 2880360"/>
              <a:gd name="connsiteY1" fmla="*/ 42672 h 2002536"/>
              <a:gd name="connsiteX2" fmla="*/ 530352 w 2880360"/>
              <a:gd name="connsiteY2" fmla="*/ 289560 h 2002536"/>
              <a:gd name="connsiteX3" fmla="*/ 576072 w 2880360"/>
              <a:gd name="connsiteY3" fmla="*/ 1716024 h 2002536"/>
              <a:gd name="connsiteX4" fmla="*/ 1115568 w 2880360"/>
              <a:gd name="connsiteY4" fmla="*/ 1962912 h 2002536"/>
              <a:gd name="connsiteX5" fmla="*/ 2880360 w 2880360"/>
              <a:gd name="connsiteY5" fmla="*/ 1953768 h 2002536"/>
              <a:gd name="connsiteX6" fmla="*/ 2880360 w 2880360"/>
              <a:gd name="connsiteY6" fmla="*/ 1953768 h 2002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80360" h="2002536">
                <a:moveTo>
                  <a:pt x="0" y="33528"/>
                </a:moveTo>
                <a:cubicBezTo>
                  <a:pt x="138684" y="16764"/>
                  <a:pt x="277368" y="0"/>
                  <a:pt x="365760" y="42672"/>
                </a:cubicBezTo>
                <a:cubicBezTo>
                  <a:pt x="454152" y="85344"/>
                  <a:pt x="495300" y="10668"/>
                  <a:pt x="530352" y="289560"/>
                </a:cubicBezTo>
                <a:cubicBezTo>
                  <a:pt x="565404" y="568452"/>
                  <a:pt x="478536" y="1437132"/>
                  <a:pt x="576072" y="1716024"/>
                </a:cubicBezTo>
                <a:cubicBezTo>
                  <a:pt x="673608" y="1994916"/>
                  <a:pt x="731520" y="1923288"/>
                  <a:pt x="1115568" y="1962912"/>
                </a:cubicBezTo>
                <a:cubicBezTo>
                  <a:pt x="1499616" y="2002536"/>
                  <a:pt x="2880360" y="1953768"/>
                  <a:pt x="2880360" y="1953768"/>
                </a:cubicBezTo>
                <a:lnTo>
                  <a:pt x="2880360" y="1953768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5821363" y="4900613"/>
            <a:ext cx="2120900" cy="174625"/>
          </a:xfrm>
          <a:custGeom>
            <a:avLst/>
            <a:gdLst>
              <a:gd name="connsiteX0" fmla="*/ 0 w 2121408"/>
              <a:gd name="connsiteY0" fmla="*/ 0 h 173736"/>
              <a:gd name="connsiteX1" fmla="*/ 164592 w 2121408"/>
              <a:gd name="connsiteY1" fmla="*/ 146304 h 173736"/>
              <a:gd name="connsiteX2" fmla="*/ 740664 w 2121408"/>
              <a:gd name="connsiteY2" fmla="*/ 164592 h 173736"/>
              <a:gd name="connsiteX3" fmla="*/ 2121408 w 2121408"/>
              <a:gd name="connsiteY3" fmla="*/ 137160 h 173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21408" h="173736">
                <a:moveTo>
                  <a:pt x="0" y="0"/>
                </a:moveTo>
                <a:cubicBezTo>
                  <a:pt x="20574" y="59436"/>
                  <a:pt x="41148" y="118872"/>
                  <a:pt x="164592" y="146304"/>
                </a:cubicBezTo>
                <a:cubicBezTo>
                  <a:pt x="288036" y="173736"/>
                  <a:pt x="414528" y="166116"/>
                  <a:pt x="740664" y="164592"/>
                </a:cubicBezTo>
                <a:cubicBezTo>
                  <a:pt x="1066800" y="163068"/>
                  <a:pt x="1594104" y="150114"/>
                  <a:pt x="2121408" y="13716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5821363" y="5486400"/>
            <a:ext cx="2451100" cy="219075"/>
          </a:xfrm>
          <a:custGeom>
            <a:avLst/>
            <a:gdLst>
              <a:gd name="connsiteX0" fmla="*/ 0 w 2450592"/>
              <a:gd name="connsiteY0" fmla="*/ 0 h 219456"/>
              <a:gd name="connsiteX1" fmla="*/ 100584 w 2450592"/>
              <a:gd name="connsiteY1" fmla="*/ 182880 h 219456"/>
              <a:gd name="connsiteX2" fmla="*/ 448056 w 2450592"/>
              <a:gd name="connsiteY2" fmla="*/ 219456 h 219456"/>
              <a:gd name="connsiteX3" fmla="*/ 2450592 w 2450592"/>
              <a:gd name="connsiteY3" fmla="*/ 201168 h 219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0592" h="219456">
                <a:moveTo>
                  <a:pt x="0" y="0"/>
                </a:moveTo>
                <a:cubicBezTo>
                  <a:pt x="12954" y="73152"/>
                  <a:pt x="25908" y="146304"/>
                  <a:pt x="100584" y="182880"/>
                </a:cubicBezTo>
                <a:cubicBezTo>
                  <a:pt x="175260" y="219456"/>
                  <a:pt x="448056" y="219456"/>
                  <a:pt x="448056" y="219456"/>
                </a:cubicBezTo>
                <a:lnTo>
                  <a:pt x="2450592" y="201168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1458913" y="4516438"/>
            <a:ext cx="2432050" cy="1751012"/>
          </a:xfrm>
          <a:custGeom>
            <a:avLst/>
            <a:gdLst>
              <a:gd name="connsiteX0" fmla="*/ 2276856 w 2430780"/>
              <a:gd name="connsiteY0" fmla="*/ 0 h 1751076"/>
              <a:gd name="connsiteX1" fmla="*/ 2404872 w 2430780"/>
              <a:gd name="connsiteY1" fmla="*/ 246888 h 1751076"/>
              <a:gd name="connsiteX2" fmla="*/ 2414016 w 2430780"/>
              <a:gd name="connsiteY2" fmla="*/ 914400 h 1751076"/>
              <a:gd name="connsiteX3" fmla="*/ 2404872 w 2430780"/>
              <a:gd name="connsiteY3" fmla="*/ 1371600 h 1751076"/>
              <a:gd name="connsiteX4" fmla="*/ 2258568 w 2430780"/>
              <a:gd name="connsiteY4" fmla="*/ 1691640 h 1751076"/>
              <a:gd name="connsiteX5" fmla="*/ 1792224 w 2430780"/>
              <a:gd name="connsiteY5" fmla="*/ 1728216 h 1751076"/>
              <a:gd name="connsiteX6" fmla="*/ 0 w 2430780"/>
              <a:gd name="connsiteY6" fmla="*/ 1746504 h 1751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30780" h="1751076">
                <a:moveTo>
                  <a:pt x="2276856" y="0"/>
                </a:moveTo>
                <a:cubicBezTo>
                  <a:pt x="2329434" y="47244"/>
                  <a:pt x="2382012" y="94488"/>
                  <a:pt x="2404872" y="246888"/>
                </a:cubicBezTo>
                <a:cubicBezTo>
                  <a:pt x="2427732" y="399288"/>
                  <a:pt x="2414016" y="726948"/>
                  <a:pt x="2414016" y="914400"/>
                </a:cubicBezTo>
                <a:cubicBezTo>
                  <a:pt x="2414016" y="1101852"/>
                  <a:pt x="2430780" y="1242060"/>
                  <a:pt x="2404872" y="1371600"/>
                </a:cubicBezTo>
                <a:cubicBezTo>
                  <a:pt x="2378964" y="1501140"/>
                  <a:pt x="2360676" y="1632204"/>
                  <a:pt x="2258568" y="1691640"/>
                </a:cubicBezTo>
                <a:cubicBezTo>
                  <a:pt x="2156460" y="1751076"/>
                  <a:pt x="2168652" y="1719072"/>
                  <a:pt x="1792224" y="1728216"/>
                </a:cubicBezTo>
                <a:cubicBezTo>
                  <a:pt x="1415796" y="1737360"/>
                  <a:pt x="707898" y="1741932"/>
                  <a:pt x="0" y="1746504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1908175" y="5467350"/>
            <a:ext cx="1955800" cy="295275"/>
          </a:xfrm>
          <a:custGeom>
            <a:avLst/>
            <a:gdLst>
              <a:gd name="connsiteX0" fmla="*/ 1956816 w 1956816"/>
              <a:gd name="connsiteY0" fmla="*/ 0 h 294132"/>
              <a:gd name="connsiteX1" fmla="*/ 1865376 w 1956816"/>
              <a:gd name="connsiteY1" fmla="*/ 246888 h 294132"/>
              <a:gd name="connsiteX2" fmla="*/ 1591056 w 1956816"/>
              <a:gd name="connsiteY2" fmla="*/ 283464 h 294132"/>
              <a:gd name="connsiteX3" fmla="*/ 0 w 1956816"/>
              <a:gd name="connsiteY3" fmla="*/ 283464 h 294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6816" h="294132">
                <a:moveTo>
                  <a:pt x="1956816" y="0"/>
                </a:moveTo>
                <a:cubicBezTo>
                  <a:pt x="1941576" y="99822"/>
                  <a:pt x="1926336" y="199644"/>
                  <a:pt x="1865376" y="246888"/>
                </a:cubicBezTo>
                <a:cubicBezTo>
                  <a:pt x="1804416" y="294132"/>
                  <a:pt x="1901952" y="277368"/>
                  <a:pt x="1591056" y="283464"/>
                </a:cubicBezTo>
                <a:cubicBezTo>
                  <a:pt x="1280160" y="289560"/>
                  <a:pt x="640080" y="286512"/>
                  <a:pt x="0" y="283464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олилиния 23"/>
          <p:cNvSpPr/>
          <p:nvPr/>
        </p:nvSpPr>
        <p:spPr>
          <a:xfrm>
            <a:off x="1093788" y="5038725"/>
            <a:ext cx="2798762" cy="292100"/>
          </a:xfrm>
          <a:custGeom>
            <a:avLst/>
            <a:gdLst>
              <a:gd name="connsiteX0" fmla="*/ 2798064 w 2798064"/>
              <a:gd name="connsiteY0" fmla="*/ 0 h 292608"/>
              <a:gd name="connsiteX1" fmla="*/ 2651760 w 2798064"/>
              <a:gd name="connsiteY1" fmla="*/ 246888 h 292608"/>
              <a:gd name="connsiteX2" fmla="*/ 2212848 w 2798064"/>
              <a:gd name="connsiteY2" fmla="*/ 274320 h 292608"/>
              <a:gd name="connsiteX3" fmla="*/ 0 w 2798064"/>
              <a:gd name="connsiteY3" fmla="*/ 274320 h 29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98064" h="292608">
                <a:moveTo>
                  <a:pt x="2798064" y="0"/>
                </a:moveTo>
                <a:cubicBezTo>
                  <a:pt x="2773680" y="100584"/>
                  <a:pt x="2749296" y="201168"/>
                  <a:pt x="2651760" y="246888"/>
                </a:cubicBezTo>
                <a:cubicBezTo>
                  <a:pt x="2554224" y="292608"/>
                  <a:pt x="2654808" y="269748"/>
                  <a:pt x="2212848" y="274320"/>
                </a:cubicBezTo>
                <a:cubicBezTo>
                  <a:pt x="1770888" y="278892"/>
                  <a:pt x="885444" y="276606"/>
                  <a:pt x="0" y="27432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AE48BF-C4B5-435F-81EE-EB7A6D399866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851920" y="0"/>
            <a:ext cx="1512168" cy="338554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92D050"/>
                </a:solidFill>
                <a:latin typeface="+mn-lt"/>
              </a:rPr>
              <a:t>Подведём итог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1125538"/>
            <a:ext cx="91440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1. Как соотносятся понятия метод, приём и средство воспитания?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2. Какие методы применяются для формирования сознания личности?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3. С помощью каких методов формируется опыт поведения?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4. Какие методы позволяют создавать мотивацию деятельности и поведения?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5. По каким признакам классифицируются формы воспитания?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6. Какую роль в воспитании играет ученический коллектив?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7. Какие основные этапы выделяются в развитии воспитательной системы? </a:t>
            </a:r>
          </a:p>
        </p:txBody>
      </p:sp>
      <p:sp>
        <p:nvSpPr>
          <p:cNvPr id="20487" name="TextBox 5"/>
          <p:cNvSpPr txBox="1">
            <a:spLocks noChangeArrowheads="1"/>
          </p:cNvSpPr>
          <p:nvPr/>
        </p:nvSpPr>
        <p:spPr bwMode="auto">
          <a:xfrm>
            <a:off x="250825" y="549275"/>
            <a:ext cx="3313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Для контроля и самоконтроля</a:t>
            </a:r>
          </a:p>
        </p:txBody>
      </p:sp>
      <p:sp>
        <p:nvSpPr>
          <p:cNvPr id="20488" name="TextBox 5"/>
          <p:cNvSpPr txBox="1">
            <a:spLocks noChangeArrowheads="1"/>
          </p:cNvSpPr>
          <p:nvPr/>
        </p:nvSpPr>
        <p:spPr bwMode="auto">
          <a:xfrm>
            <a:off x="395288" y="6021388"/>
            <a:ext cx="3960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hlinkClick r:id="rId2" tooltip="Тест онлайн"/>
              </a:rPr>
              <a:t>Пройти тест по материалу лекции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1236</TotalTime>
  <Words>1191</Words>
  <Application>Microsoft Office PowerPoint</Application>
  <PresentationFormat>Экран (4:3)</PresentationFormat>
  <Paragraphs>244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Name</cp:lastModifiedBy>
  <cp:revision>128</cp:revision>
  <dcterms:modified xsi:type="dcterms:W3CDTF">2013-04-07T19:22:17Z</dcterms:modified>
</cp:coreProperties>
</file>