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2"/>
  </p:notesMasterIdLst>
  <p:sldIdLst>
    <p:sldId id="266" r:id="rId2"/>
    <p:sldId id="272" r:id="rId3"/>
    <p:sldId id="257" r:id="rId4"/>
    <p:sldId id="258" r:id="rId5"/>
    <p:sldId id="260" r:id="rId6"/>
    <p:sldId id="261" r:id="rId7"/>
    <p:sldId id="273" r:id="rId8"/>
    <p:sldId id="265" r:id="rId9"/>
    <p:sldId id="270" r:id="rId10"/>
    <p:sldId id="271" r:id="rId11"/>
    <p:sldId id="278" r:id="rId12"/>
    <p:sldId id="263" r:id="rId13"/>
    <p:sldId id="275" r:id="rId14"/>
    <p:sldId id="276" r:id="rId15"/>
    <p:sldId id="277" r:id="rId16"/>
    <p:sldId id="274" r:id="rId17"/>
    <p:sldId id="267" r:id="rId18"/>
    <p:sldId id="269" r:id="rId19"/>
    <p:sldId id="268" r:id="rId20"/>
    <p:sldId id="280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CCFFCC"/>
    <a:srgbClr val="FFFFCC"/>
    <a:srgbClr val="CCFFFF"/>
  </p:clrMru>
</p:presentationPr>
</file>

<file path=ppt/tableStyles.xml><?xml version="1.0" encoding="utf-8"?>
<a:tblStyleLst xmlns:a="http://schemas.openxmlformats.org/drawingml/2006/main" def="{5C22544A-7EE6-4342-B048-85BDC9FD1C3A}"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84" autoAdjust="0"/>
    <p:restoredTop sz="94660"/>
  </p:normalViewPr>
  <p:slideViewPr>
    <p:cSldViewPr>
      <p:cViewPr varScale="1">
        <p:scale>
          <a:sx n="65" d="100"/>
          <a:sy n="65" d="100"/>
        </p:scale>
        <p:origin x="-48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F552C68-8043-486D-9278-7E9E29149B19}" type="datetimeFigureOut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CA13D61-A8B1-444E-8A72-A9457143C0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6DD86-B120-4BE9-87D1-B82AC07490E4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62317-0E82-4871-9587-8F59FA10D8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1F6E3-D6B3-4344-BC17-396EC5829322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CFD30-FCC1-494B-95F6-8CE2F21BF2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FB41E-693F-4407-972B-06FA179A6EBA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A49E0-A20D-4665-BC53-5715C058B2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43D3F-D634-48D8-91F3-1F12D8773759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2CFCC-B938-43DB-8B83-72B1120EF0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18799-3155-452A-BA3F-39FFDD7E7F27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37FDC-9BB5-47AC-8910-7012593C54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D83727-83C5-4959-9C29-15D68C4C1B06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5276F-1FBC-4420-9677-A9715BF435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87FCC-2C04-4A1B-88D5-487CAE2FC073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FB085-B8B6-4346-9607-827A42C380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86F19-D84C-4673-9878-60EC4B378615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F7768-48E8-4ACF-84E7-B8FD8A229A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73BD9-1EDF-48FD-A937-CC70246AEDA1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29BAE-6548-4952-94A2-E619CF9633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12F683-E629-41D0-81C3-C0FEDB0F0CC7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AA750-3659-49D2-BB22-396B4C8BEE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1AE17-A21D-43CA-AD2E-3D86D04C0B89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7C0FC-8BF4-4057-844A-67886DE43F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6383459-5849-43CB-84CF-46309CEA2762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9511C18-B53F-466E-9707-307E8F3DA3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sv-sidorov.ucoz.com/" TargetMode="External"/><Relationship Id="rId3" Type="http://schemas.openxmlformats.org/officeDocument/2006/relationships/slide" Target="slide7.xml"/><Relationship Id="rId7" Type="http://schemas.openxmlformats.org/officeDocument/2006/relationships/hyperlink" Target="http://sv-sidorov.ucoz.com/tests/5-29-0" TargetMode="Externa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8.xml"/><Relationship Id="rId5" Type="http://schemas.openxmlformats.org/officeDocument/2006/relationships/slide" Target="slide16.xml"/><Relationship Id="rId4" Type="http://schemas.openxmlformats.org/officeDocument/2006/relationships/slide" Target="slide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sv-sidorov.ucoz.com/tests/5-29-0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2"/>
          <p:cNvSpPr txBox="1">
            <a:spLocks noChangeArrowheads="1"/>
          </p:cNvSpPr>
          <p:nvPr/>
        </p:nvSpPr>
        <p:spPr bwMode="auto">
          <a:xfrm>
            <a:off x="684213" y="1412875"/>
            <a:ext cx="7704137" cy="474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2800" b="1">
                <a:latin typeface="Calibri" pitchFamily="34" charset="0"/>
              </a:rPr>
              <a:t>План</a:t>
            </a:r>
          </a:p>
          <a:p>
            <a:pPr>
              <a:spcAft>
                <a:spcPts val="1200"/>
              </a:spcAft>
            </a:pPr>
            <a:r>
              <a:rPr lang="ru-RU" sz="2800">
                <a:latin typeface="Calibri" pitchFamily="34" charset="0"/>
              </a:rPr>
              <a:t>1. </a:t>
            </a:r>
            <a:r>
              <a:rPr lang="ru-RU" sz="2800">
                <a:latin typeface="Calibri" pitchFamily="34" charset="0"/>
                <a:hlinkClick r:id="rId2" action="ppaction://hlinksldjump"/>
              </a:rPr>
              <a:t>Понятие о воспитательном процессе</a:t>
            </a:r>
            <a:r>
              <a:rPr lang="ru-RU" sz="2800">
                <a:latin typeface="Calibri" pitchFamily="34" charset="0"/>
              </a:rPr>
              <a:t>. </a:t>
            </a:r>
          </a:p>
          <a:p>
            <a:pPr>
              <a:spcAft>
                <a:spcPts val="1200"/>
              </a:spcAft>
            </a:pPr>
            <a:r>
              <a:rPr lang="ru-RU" sz="2800">
                <a:latin typeface="Calibri" pitchFamily="34" charset="0"/>
              </a:rPr>
              <a:t>2. </a:t>
            </a:r>
            <a:r>
              <a:rPr lang="ru-RU" sz="2800">
                <a:latin typeface="Calibri" pitchFamily="34" charset="0"/>
                <a:hlinkClick r:id="rId3" action="ppaction://hlinksldjump"/>
              </a:rPr>
              <a:t>Движущие силы, противоречия и логика воспитательного процесса</a:t>
            </a:r>
            <a:r>
              <a:rPr lang="ru-RU" sz="2800">
                <a:latin typeface="Calibri" pitchFamily="34" charset="0"/>
              </a:rPr>
              <a:t>.</a:t>
            </a:r>
          </a:p>
          <a:p>
            <a:pPr>
              <a:spcAft>
                <a:spcPts val="1200"/>
              </a:spcAft>
            </a:pPr>
            <a:r>
              <a:rPr lang="ru-RU" sz="2800">
                <a:latin typeface="Calibri" pitchFamily="34" charset="0"/>
              </a:rPr>
              <a:t>3. </a:t>
            </a:r>
            <a:r>
              <a:rPr lang="ru-RU" sz="2800">
                <a:latin typeface="Calibri" pitchFamily="34" charset="0"/>
                <a:hlinkClick r:id="rId4" action="ppaction://hlinksldjump"/>
              </a:rPr>
              <a:t>Цель и содержание воспитания</a:t>
            </a:r>
            <a:r>
              <a:rPr lang="ru-RU" sz="2800">
                <a:latin typeface="Calibri" pitchFamily="34" charset="0"/>
              </a:rPr>
              <a:t>.</a:t>
            </a:r>
          </a:p>
          <a:p>
            <a:pPr>
              <a:spcAft>
                <a:spcPts val="1200"/>
              </a:spcAft>
            </a:pPr>
            <a:r>
              <a:rPr lang="ru-RU" sz="2800">
                <a:latin typeface="Calibri" pitchFamily="34" charset="0"/>
              </a:rPr>
              <a:t>4. </a:t>
            </a:r>
            <a:r>
              <a:rPr lang="ru-RU" sz="2800">
                <a:latin typeface="Calibri" pitchFamily="34" charset="0"/>
                <a:hlinkClick r:id="rId5" action="ppaction://hlinksldjump"/>
              </a:rPr>
              <a:t>Закономерности воспитательного процесса</a:t>
            </a:r>
            <a:r>
              <a:rPr lang="ru-RU" sz="2800">
                <a:latin typeface="Calibri" pitchFamily="34" charset="0"/>
              </a:rPr>
              <a:t>.</a:t>
            </a:r>
          </a:p>
          <a:p>
            <a:pPr>
              <a:spcAft>
                <a:spcPts val="1200"/>
              </a:spcAft>
            </a:pPr>
            <a:r>
              <a:rPr lang="ru-RU" sz="2800">
                <a:latin typeface="Calibri" pitchFamily="34" charset="0"/>
              </a:rPr>
              <a:t>5. </a:t>
            </a:r>
            <a:r>
              <a:rPr lang="ru-RU" sz="2800">
                <a:latin typeface="Calibri" pitchFamily="34" charset="0"/>
                <a:hlinkClick r:id="rId6" action="ppaction://hlinksldjump"/>
              </a:rPr>
              <a:t>Принципы воспитания</a:t>
            </a:r>
            <a:r>
              <a:rPr lang="ru-RU" sz="2800">
                <a:latin typeface="Calibri" pitchFamily="34" charset="0"/>
              </a:rPr>
              <a:t>.</a:t>
            </a:r>
          </a:p>
          <a:p>
            <a:pPr>
              <a:spcAft>
                <a:spcPts val="1200"/>
              </a:spcAft>
            </a:pPr>
            <a:endParaRPr lang="ru-RU">
              <a:latin typeface="Calibri" pitchFamily="34" charset="0"/>
            </a:endParaRPr>
          </a:p>
          <a:p>
            <a:pPr>
              <a:spcAft>
                <a:spcPts val="1200"/>
              </a:spcAft>
            </a:pPr>
            <a:r>
              <a:rPr lang="ru-RU">
                <a:latin typeface="Calibri" pitchFamily="34" charset="0"/>
                <a:hlinkClick r:id="rId7" tooltip="Тест онлайн"/>
              </a:rPr>
              <a:t>Пройти тест по материалу лекции</a:t>
            </a:r>
            <a:endParaRPr lang="ru-RU">
              <a:latin typeface="Calibri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19250" y="260350"/>
            <a:ext cx="5905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Воспитательный процесс</a:t>
            </a:r>
          </a:p>
        </p:txBody>
      </p:sp>
      <p:sp>
        <p:nvSpPr>
          <p:cNvPr id="2052" name="Прямоугольник 4"/>
          <p:cNvSpPr>
            <a:spLocks noChangeArrowheads="1"/>
          </p:cNvSpPr>
          <p:nvPr/>
        </p:nvSpPr>
        <p:spPr bwMode="auto">
          <a:xfrm>
            <a:off x="5795963" y="6308725"/>
            <a:ext cx="3025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  <a:cs typeface="Arial" charset="0"/>
              </a:rPr>
              <a:t>Разработал к.п.н., доц. </a:t>
            </a:r>
            <a:r>
              <a:rPr lang="ru-RU" sz="1400" b="1">
                <a:latin typeface="Calibri" pitchFamily="34" charset="0"/>
                <a:cs typeface="Arial" charset="0"/>
                <a:hlinkClick r:id="rId8"/>
              </a:rPr>
              <a:t>Сидоров С.В.</a:t>
            </a:r>
            <a:endParaRPr lang="ru-RU" sz="1400" b="1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72A539-9FA2-408D-B82B-5EC04ADA01D5}" type="slidenum">
              <a:rPr lang="ru-RU"/>
              <a:pPr>
                <a:defRPr/>
              </a:pPr>
              <a:t>2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39750" y="2852738"/>
            <a:ext cx="8128000" cy="6461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1. Понятие о воспитательном процессе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6D0027-2A40-4743-A164-411086E20A67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2339975" y="260350"/>
            <a:ext cx="64801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000">
                <a:solidFill>
                  <a:srgbClr val="000000"/>
                </a:solidFill>
                <a:latin typeface="Calibri" pitchFamily="34" charset="0"/>
              </a:rPr>
              <a:t>Воспитание широком смысле – это воздействие общества на личность человека. </a:t>
            </a:r>
          </a:p>
        </p:txBody>
      </p:sp>
      <p:sp>
        <p:nvSpPr>
          <p:cNvPr id="5" name="Овал 4"/>
          <p:cNvSpPr/>
          <p:nvPr/>
        </p:nvSpPr>
        <p:spPr>
          <a:xfrm>
            <a:off x="611188" y="981075"/>
            <a:ext cx="7848600" cy="3455988"/>
          </a:xfrm>
          <a:prstGeom prst="ellipse">
            <a:avLst/>
          </a:prstGeom>
          <a:ln w="76200">
            <a:solidFill>
              <a:srgbClr val="00B0F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1628775"/>
            <a:ext cx="1223963" cy="210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Прямая со стрелкой 7"/>
          <p:cNvCxnSpPr/>
          <p:nvPr/>
        </p:nvCxnSpPr>
        <p:spPr>
          <a:xfrm>
            <a:off x="611188" y="2781300"/>
            <a:ext cx="3384550" cy="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5219700" y="2708275"/>
            <a:ext cx="3168650" cy="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508625" y="2276475"/>
            <a:ext cx="30241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libri" pitchFamily="34" charset="0"/>
              </a:rPr>
              <a:t>Худож. произведения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 rot="599954">
            <a:off x="1720850" y="1493838"/>
            <a:ext cx="1439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libri" pitchFamily="34" charset="0"/>
              </a:rPr>
              <a:t>Родители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5219700" y="1844675"/>
            <a:ext cx="2592388" cy="360363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 flipV="1">
            <a:off x="5219700" y="3284538"/>
            <a:ext cx="2520950" cy="36036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2771775" y="1196975"/>
            <a:ext cx="1295400" cy="50323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1331913" y="3357563"/>
            <a:ext cx="2592387" cy="287337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1476375" y="1700213"/>
            <a:ext cx="2519363" cy="5048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2411413" y="3860800"/>
            <a:ext cx="1439862" cy="2889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5219700" y="1268413"/>
            <a:ext cx="1296988" cy="5048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 flipV="1">
            <a:off x="5219700" y="3789363"/>
            <a:ext cx="1296988" cy="36036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5" idx="3"/>
          </p:cNvCxnSpPr>
          <p:nvPr/>
        </p:nvCxnSpPr>
        <p:spPr>
          <a:xfrm flipH="1">
            <a:off x="1042988" y="3930650"/>
            <a:ext cx="717550" cy="21907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>
            <a:spLocks noChangeArrowheads="1"/>
          </p:cNvSpPr>
          <p:nvPr/>
        </p:nvSpPr>
        <p:spPr bwMode="auto">
          <a:xfrm rot="-591535">
            <a:off x="2225675" y="3705225"/>
            <a:ext cx="12239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libri" pitchFamily="34" charset="0"/>
              </a:rPr>
              <a:t>Учителя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684213" y="2349500"/>
            <a:ext cx="30956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libri" pitchFamily="34" charset="0"/>
              </a:rPr>
              <a:t>Другие члены семьи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 rot="-359231">
            <a:off x="1133475" y="3154363"/>
            <a:ext cx="24479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libri" pitchFamily="34" charset="0"/>
              </a:rPr>
              <a:t>Одноклассники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 rot="1237746">
            <a:off x="3176588" y="1127125"/>
            <a:ext cx="11525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libri" pitchFamily="34" charset="0"/>
              </a:rPr>
              <a:t>СМИ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 rot="-1323132">
            <a:off x="5324475" y="1114425"/>
            <a:ext cx="11699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libri" pitchFamily="34" charset="0"/>
              </a:rPr>
              <a:t>Друзья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 rot="490951">
            <a:off x="5529263" y="3125788"/>
            <a:ext cx="24272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libri" pitchFamily="34" charset="0"/>
              </a:rPr>
              <a:t>Доп. образование</a:t>
            </a: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 rot="853827">
            <a:off x="5546725" y="3665538"/>
            <a:ext cx="1152525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libri" pitchFamily="34" charset="0"/>
              </a:rPr>
              <a:t>Соседи</a:t>
            </a:r>
          </a:p>
        </p:txBody>
      </p:sp>
      <p:cxnSp>
        <p:nvCxnSpPr>
          <p:cNvPr id="48" name="Прямая со стрелкой 47"/>
          <p:cNvCxnSpPr/>
          <p:nvPr/>
        </p:nvCxnSpPr>
        <p:spPr>
          <a:xfrm>
            <a:off x="4067175" y="1052513"/>
            <a:ext cx="433388" cy="5048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H="1">
            <a:off x="4859338" y="1052513"/>
            <a:ext cx="217487" cy="5048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3851275" y="3933825"/>
            <a:ext cx="433388" cy="43180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H="1" flipV="1">
            <a:off x="4716463" y="3933825"/>
            <a:ext cx="287337" cy="43180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>
            <a:spLocks noChangeArrowheads="1"/>
          </p:cNvSpPr>
          <p:nvPr/>
        </p:nvSpPr>
        <p:spPr bwMode="auto">
          <a:xfrm rot="-502546">
            <a:off x="5672138" y="1670050"/>
            <a:ext cx="15843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libri" pitchFamily="34" charset="0"/>
              </a:rPr>
              <a:t>Учреждения</a:t>
            </a:r>
          </a:p>
        </p:txBody>
      </p:sp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323850" y="4076700"/>
            <a:ext cx="15113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Общество</a:t>
            </a:r>
          </a:p>
        </p:txBody>
      </p:sp>
      <p:sp>
        <p:nvSpPr>
          <p:cNvPr id="59" name="Прямоугольник 58"/>
          <p:cNvSpPr/>
          <p:nvPr/>
        </p:nvSpPr>
        <p:spPr>
          <a:xfrm>
            <a:off x="179388" y="188913"/>
            <a:ext cx="8785225" cy="453548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179388" y="4868863"/>
            <a:ext cx="87503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FF0000"/>
                </a:solidFill>
                <a:latin typeface="Calibri" pitchFamily="34" charset="0"/>
              </a:rPr>
              <a:t>Может ли педагог управлять всеми субъектами социального воспитания?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388" y="5013325"/>
            <a:ext cx="8137525" cy="1570038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В педагогике </a:t>
            </a:r>
            <a:r>
              <a:rPr lang="ru-RU" sz="2400" b="1" dirty="0">
                <a:solidFill>
                  <a:srgbClr val="00B0F0"/>
                </a:solidFill>
              </a:rPr>
              <a:t>воспитание</a:t>
            </a:r>
            <a:r>
              <a:rPr lang="ru-RU" sz="2400" dirty="0"/>
              <a:t> – это процесс специально организованного взаимодействия педагогов и воспитанников по реализации воспитательных целей и задач, отражающих основные требования общества.</a:t>
            </a:r>
          </a:p>
        </p:txBody>
      </p:sp>
      <p:sp>
        <p:nvSpPr>
          <p:cNvPr id="35" name="Управляющая кнопка: домой 34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770" decel="100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770" decel="100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8" dur="77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0" dur="77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/>
      <p:bldP spid="11" grpId="0"/>
      <p:bldP spid="21" grpId="0"/>
      <p:bldP spid="24" grpId="0"/>
      <p:bldP spid="25" grpId="0"/>
      <p:bldP spid="26" grpId="0"/>
      <p:bldP spid="44" grpId="0"/>
      <p:bldP spid="45" grpId="0"/>
      <p:bldP spid="47" grpId="0"/>
      <p:bldP spid="56" grpId="0"/>
      <p:bldP spid="58" grpId="0"/>
      <p:bldP spid="59" grpId="0" animBg="1"/>
      <p:bldP spid="34" grpId="0" build="allAtOnce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Прямая соединительная линия 17"/>
          <p:cNvCxnSpPr/>
          <p:nvPr/>
        </p:nvCxnSpPr>
        <p:spPr>
          <a:xfrm>
            <a:off x="2051050" y="2276475"/>
            <a:ext cx="374491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Левая круглая скобка 11"/>
          <p:cNvSpPr/>
          <p:nvPr/>
        </p:nvSpPr>
        <p:spPr>
          <a:xfrm>
            <a:off x="2268538" y="981075"/>
            <a:ext cx="3527425" cy="2519363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B27FB8-2DAE-40C4-88E0-FFFBCBB4E9E1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971550" y="4508500"/>
            <a:ext cx="78486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ru-RU" sz="2400">
                <a:latin typeface="Calibri" pitchFamily="34" charset="0"/>
                <a:cs typeface="Times New Roman" pitchFamily="18" charset="0"/>
              </a:rPr>
              <a:t>Культурно-созидательная функция связывает две других на основе усвоения воспитанниками </a:t>
            </a:r>
            <a:r>
              <a:rPr lang="ru-RU" sz="2400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норм индивидуальной</a:t>
            </a:r>
            <a:r>
              <a:rPr lang="ru-RU" sz="2400">
                <a:latin typeface="Calibri" pitchFamily="34" charset="0"/>
                <a:cs typeface="Times New Roman" pitchFamily="18" charset="0"/>
              </a:rPr>
              <a:t> (гуманистическая функция) </a:t>
            </a:r>
            <a:r>
              <a:rPr lang="ru-RU" sz="2400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и социальной</a:t>
            </a:r>
            <a:r>
              <a:rPr lang="ru-RU" sz="2400">
                <a:latin typeface="Calibri" pitchFamily="34" charset="0"/>
                <a:cs typeface="Times New Roman" pitchFamily="18" charset="0"/>
              </a:rPr>
              <a:t> (функция социализации) </a:t>
            </a:r>
            <a:r>
              <a:rPr lang="ru-RU" sz="2400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культурной жизни</a:t>
            </a:r>
            <a:r>
              <a:rPr lang="ru-RU" sz="2400">
                <a:latin typeface="Calibri" pitchFamily="34" charset="0"/>
                <a:cs typeface="Times New Roman" pitchFamily="18" charset="0"/>
              </a:rPr>
              <a:t>.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556792"/>
            <a:ext cx="1907704" cy="136815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функции воспитания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411413" y="1916113"/>
            <a:ext cx="3097212" cy="576262"/>
          </a:xfrm>
          <a:prstGeom prst="roundRect">
            <a:avLst/>
          </a:prstGeom>
          <a:ln w="19050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Культурно-созидательная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411413" y="3213100"/>
            <a:ext cx="3097212" cy="6477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Функция социализации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и социальной адаптации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411413" y="692150"/>
            <a:ext cx="3097212" cy="6492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Гуманистическая («</a:t>
            </a:r>
            <a:r>
              <a:rPr lang="ru-RU" sz="2000" dirty="0" err="1"/>
              <a:t>человекообразующая</a:t>
            </a:r>
            <a:r>
              <a:rPr lang="ru-RU" sz="2000" dirty="0"/>
              <a:t>»)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795963" y="1628775"/>
            <a:ext cx="3024187" cy="107791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60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сохранение, передача новому поколению и воспроизведение культурного наследия человечества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95963" y="692150"/>
            <a:ext cx="3024187" cy="58578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60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реализация потенциала личности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795963" y="3068638"/>
            <a:ext cx="3049587" cy="83185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60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подготовка воспитанника к вхождению в систему общественных отношений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5135" name="TextBox 12"/>
          <p:cNvSpPr txBox="1">
            <a:spLocks noChangeArrowheads="1"/>
          </p:cNvSpPr>
          <p:nvPr/>
        </p:nvSpPr>
        <p:spPr bwMode="auto">
          <a:xfrm>
            <a:off x="107950" y="3141663"/>
            <a:ext cx="17272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(Н.Е Щуркова)</a:t>
            </a:r>
          </a:p>
        </p:txBody>
      </p:sp>
      <p:sp>
        <p:nvSpPr>
          <p:cNvPr id="14" name="Управляющая кнопка: домой 1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050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/>
          <p:cNvSpPr/>
          <p:nvPr/>
        </p:nvSpPr>
        <p:spPr>
          <a:xfrm>
            <a:off x="0" y="0"/>
            <a:ext cx="9144000" cy="2205038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Полилиния 23"/>
          <p:cNvSpPr/>
          <p:nvPr/>
        </p:nvSpPr>
        <p:spPr>
          <a:xfrm rot="17969927" flipV="1">
            <a:off x="2408238" y="4392612"/>
            <a:ext cx="871538" cy="665163"/>
          </a:xfrm>
          <a:custGeom>
            <a:avLst/>
            <a:gdLst>
              <a:gd name="connsiteX0" fmla="*/ 0 w 658368"/>
              <a:gd name="connsiteY0" fmla="*/ 566928 h 566928"/>
              <a:gd name="connsiteX1" fmla="*/ 237744 w 658368"/>
              <a:gd name="connsiteY1" fmla="*/ 164592 h 566928"/>
              <a:gd name="connsiteX2" fmla="*/ 658368 w 658368"/>
              <a:gd name="connsiteY2" fmla="*/ 0 h 566928"/>
              <a:gd name="connsiteX0" fmla="*/ 0 w 658368"/>
              <a:gd name="connsiteY0" fmla="*/ 566928 h 566928"/>
              <a:gd name="connsiteX1" fmla="*/ 368370 w 658368"/>
              <a:gd name="connsiteY1" fmla="*/ 161979 h 566928"/>
              <a:gd name="connsiteX2" fmla="*/ 658368 w 658368"/>
              <a:gd name="connsiteY2" fmla="*/ 0 h 566928"/>
              <a:gd name="connsiteX0" fmla="*/ 0 w 658368"/>
              <a:gd name="connsiteY0" fmla="*/ 566928 h 566928"/>
              <a:gd name="connsiteX1" fmla="*/ 294696 w 658368"/>
              <a:gd name="connsiteY1" fmla="*/ 161979 h 566928"/>
              <a:gd name="connsiteX2" fmla="*/ 658368 w 658368"/>
              <a:gd name="connsiteY2" fmla="*/ 0 h 566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8368" h="566928">
                <a:moveTo>
                  <a:pt x="0" y="566928"/>
                </a:moveTo>
                <a:cubicBezTo>
                  <a:pt x="64008" y="413004"/>
                  <a:pt x="184968" y="256467"/>
                  <a:pt x="294696" y="161979"/>
                </a:cubicBezTo>
                <a:cubicBezTo>
                  <a:pt x="404424" y="67491"/>
                  <a:pt x="502920" y="35052"/>
                  <a:pt x="658368" y="0"/>
                </a:cubicBezTo>
              </a:path>
            </a:pathLst>
          </a:cu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Полилиния 22"/>
          <p:cNvSpPr/>
          <p:nvPr/>
        </p:nvSpPr>
        <p:spPr>
          <a:xfrm rot="15305705">
            <a:off x="4225132" y="4398169"/>
            <a:ext cx="620712" cy="654050"/>
          </a:xfrm>
          <a:custGeom>
            <a:avLst/>
            <a:gdLst>
              <a:gd name="connsiteX0" fmla="*/ 0 w 658368"/>
              <a:gd name="connsiteY0" fmla="*/ 566928 h 566928"/>
              <a:gd name="connsiteX1" fmla="*/ 237744 w 658368"/>
              <a:gd name="connsiteY1" fmla="*/ 164592 h 566928"/>
              <a:gd name="connsiteX2" fmla="*/ 658368 w 658368"/>
              <a:gd name="connsiteY2" fmla="*/ 0 h 566928"/>
              <a:gd name="connsiteX0" fmla="*/ 0 w 658368"/>
              <a:gd name="connsiteY0" fmla="*/ 566928 h 566928"/>
              <a:gd name="connsiteX1" fmla="*/ 368370 w 658368"/>
              <a:gd name="connsiteY1" fmla="*/ 161979 h 566928"/>
              <a:gd name="connsiteX2" fmla="*/ 658368 w 658368"/>
              <a:gd name="connsiteY2" fmla="*/ 0 h 566928"/>
              <a:gd name="connsiteX0" fmla="*/ 0 w 658368"/>
              <a:gd name="connsiteY0" fmla="*/ 566928 h 566928"/>
              <a:gd name="connsiteX1" fmla="*/ 294696 w 658368"/>
              <a:gd name="connsiteY1" fmla="*/ 161979 h 566928"/>
              <a:gd name="connsiteX2" fmla="*/ 658368 w 658368"/>
              <a:gd name="connsiteY2" fmla="*/ 0 h 566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8368" h="566928">
                <a:moveTo>
                  <a:pt x="0" y="566928"/>
                </a:moveTo>
                <a:cubicBezTo>
                  <a:pt x="64008" y="413004"/>
                  <a:pt x="184968" y="256467"/>
                  <a:pt x="294696" y="161979"/>
                </a:cubicBezTo>
                <a:cubicBezTo>
                  <a:pt x="404424" y="67491"/>
                  <a:pt x="502920" y="35052"/>
                  <a:pt x="658368" y="0"/>
                </a:cubicBezTo>
              </a:path>
            </a:pathLst>
          </a:cu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олилиния 21"/>
          <p:cNvSpPr/>
          <p:nvPr/>
        </p:nvSpPr>
        <p:spPr>
          <a:xfrm flipH="1">
            <a:off x="3563938" y="3357563"/>
            <a:ext cx="144462" cy="503237"/>
          </a:xfrm>
          <a:custGeom>
            <a:avLst/>
            <a:gdLst>
              <a:gd name="connsiteX0" fmla="*/ 0 w 658368"/>
              <a:gd name="connsiteY0" fmla="*/ 566928 h 566928"/>
              <a:gd name="connsiteX1" fmla="*/ 237744 w 658368"/>
              <a:gd name="connsiteY1" fmla="*/ 164592 h 566928"/>
              <a:gd name="connsiteX2" fmla="*/ 658368 w 658368"/>
              <a:gd name="connsiteY2" fmla="*/ 0 h 566928"/>
              <a:gd name="connsiteX0" fmla="*/ 0 w 658368"/>
              <a:gd name="connsiteY0" fmla="*/ 566928 h 566928"/>
              <a:gd name="connsiteX1" fmla="*/ 368370 w 658368"/>
              <a:gd name="connsiteY1" fmla="*/ 161979 h 566928"/>
              <a:gd name="connsiteX2" fmla="*/ 658368 w 658368"/>
              <a:gd name="connsiteY2" fmla="*/ 0 h 566928"/>
              <a:gd name="connsiteX0" fmla="*/ 0 w 658368"/>
              <a:gd name="connsiteY0" fmla="*/ 566928 h 566928"/>
              <a:gd name="connsiteX1" fmla="*/ 294696 w 658368"/>
              <a:gd name="connsiteY1" fmla="*/ 161979 h 566928"/>
              <a:gd name="connsiteX2" fmla="*/ 658368 w 658368"/>
              <a:gd name="connsiteY2" fmla="*/ 0 h 566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8368" h="566928">
                <a:moveTo>
                  <a:pt x="0" y="566928"/>
                </a:moveTo>
                <a:cubicBezTo>
                  <a:pt x="64008" y="413004"/>
                  <a:pt x="184968" y="256467"/>
                  <a:pt x="294696" y="161979"/>
                </a:cubicBezTo>
                <a:cubicBezTo>
                  <a:pt x="404424" y="67491"/>
                  <a:pt x="502920" y="35052"/>
                  <a:pt x="658368" y="0"/>
                </a:cubicBezTo>
              </a:path>
            </a:pathLst>
          </a:cu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Полилиния 19"/>
          <p:cNvSpPr/>
          <p:nvPr/>
        </p:nvSpPr>
        <p:spPr>
          <a:xfrm>
            <a:off x="4716463" y="3789363"/>
            <a:ext cx="1223962" cy="287337"/>
          </a:xfrm>
          <a:custGeom>
            <a:avLst/>
            <a:gdLst>
              <a:gd name="connsiteX0" fmla="*/ 0 w 658368"/>
              <a:gd name="connsiteY0" fmla="*/ 566928 h 566928"/>
              <a:gd name="connsiteX1" fmla="*/ 237744 w 658368"/>
              <a:gd name="connsiteY1" fmla="*/ 164592 h 566928"/>
              <a:gd name="connsiteX2" fmla="*/ 658368 w 658368"/>
              <a:gd name="connsiteY2" fmla="*/ 0 h 566928"/>
              <a:gd name="connsiteX0" fmla="*/ 0 w 658368"/>
              <a:gd name="connsiteY0" fmla="*/ 566928 h 566928"/>
              <a:gd name="connsiteX1" fmla="*/ 368370 w 658368"/>
              <a:gd name="connsiteY1" fmla="*/ 161979 h 566928"/>
              <a:gd name="connsiteX2" fmla="*/ 658368 w 658368"/>
              <a:gd name="connsiteY2" fmla="*/ 0 h 566928"/>
              <a:gd name="connsiteX0" fmla="*/ 0 w 658368"/>
              <a:gd name="connsiteY0" fmla="*/ 566928 h 566928"/>
              <a:gd name="connsiteX1" fmla="*/ 294696 w 658368"/>
              <a:gd name="connsiteY1" fmla="*/ 161979 h 566928"/>
              <a:gd name="connsiteX2" fmla="*/ 658368 w 658368"/>
              <a:gd name="connsiteY2" fmla="*/ 0 h 566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8368" h="566928">
                <a:moveTo>
                  <a:pt x="0" y="566928"/>
                </a:moveTo>
                <a:cubicBezTo>
                  <a:pt x="64008" y="413004"/>
                  <a:pt x="184968" y="256467"/>
                  <a:pt x="294696" y="161979"/>
                </a:cubicBezTo>
                <a:cubicBezTo>
                  <a:pt x="404424" y="67491"/>
                  <a:pt x="502920" y="35052"/>
                  <a:pt x="658368" y="0"/>
                </a:cubicBezTo>
              </a:path>
            </a:pathLst>
          </a:cu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олилиния 20"/>
          <p:cNvSpPr/>
          <p:nvPr/>
        </p:nvSpPr>
        <p:spPr>
          <a:xfrm rot="3158563">
            <a:off x="1878012" y="3706813"/>
            <a:ext cx="923925" cy="381000"/>
          </a:xfrm>
          <a:custGeom>
            <a:avLst/>
            <a:gdLst>
              <a:gd name="connsiteX0" fmla="*/ 0 w 658368"/>
              <a:gd name="connsiteY0" fmla="*/ 566928 h 566928"/>
              <a:gd name="connsiteX1" fmla="*/ 237744 w 658368"/>
              <a:gd name="connsiteY1" fmla="*/ 164592 h 566928"/>
              <a:gd name="connsiteX2" fmla="*/ 658368 w 658368"/>
              <a:gd name="connsiteY2" fmla="*/ 0 h 566928"/>
              <a:gd name="connsiteX0" fmla="*/ 0 w 658368"/>
              <a:gd name="connsiteY0" fmla="*/ 566928 h 566928"/>
              <a:gd name="connsiteX1" fmla="*/ 368370 w 658368"/>
              <a:gd name="connsiteY1" fmla="*/ 161979 h 566928"/>
              <a:gd name="connsiteX2" fmla="*/ 658368 w 658368"/>
              <a:gd name="connsiteY2" fmla="*/ 0 h 566928"/>
              <a:gd name="connsiteX0" fmla="*/ 0 w 658368"/>
              <a:gd name="connsiteY0" fmla="*/ 566928 h 566928"/>
              <a:gd name="connsiteX1" fmla="*/ 294696 w 658368"/>
              <a:gd name="connsiteY1" fmla="*/ 161979 h 566928"/>
              <a:gd name="connsiteX2" fmla="*/ 658368 w 658368"/>
              <a:gd name="connsiteY2" fmla="*/ 0 h 566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8368" h="566928">
                <a:moveTo>
                  <a:pt x="0" y="566928"/>
                </a:moveTo>
                <a:cubicBezTo>
                  <a:pt x="64008" y="413004"/>
                  <a:pt x="184968" y="256467"/>
                  <a:pt x="294696" y="161979"/>
                </a:cubicBezTo>
                <a:cubicBezTo>
                  <a:pt x="404424" y="67491"/>
                  <a:pt x="502920" y="35052"/>
                  <a:pt x="658368" y="0"/>
                </a:cubicBezTo>
              </a:path>
            </a:pathLst>
          </a:cu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4" name="Прямая соединительная линия 13"/>
          <p:cNvCxnSpPr>
            <a:stCxn id="0" idx="2"/>
            <a:endCxn id="0" idx="0"/>
          </p:cNvCxnSpPr>
          <p:nvPr/>
        </p:nvCxnSpPr>
        <p:spPr>
          <a:xfrm>
            <a:off x="7775575" y="908050"/>
            <a:ext cx="0" cy="360363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2" name="Полилиния 11"/>
          <p:cNvSpPr/>
          <p:nvPr/>
        </p:nvSpPr>
        <p:spPr>
          <a:xfrm flipV="1">
            <a:off x="6011863" y="1196975"/>
            <a:ext cx="715962" cy="350838"/>
          </a:xfrm>
          <a:custGeom>
            <a:avLst/>
            <a:gdLst>
              <a:gd name="connsiteX0" fmla="*/ 0 w 658368"/>
              <a:gd name="connsiteY0" fmla="*/ 566928 h 566928"/>
              <a:gd name="connsiteX1" fmla="*/ 237744 w 658368"/>
              <a:gd name="connsiteY1" fmla="*/ 164592 h 566928"/>
              <a:gd name="connsiteX2" fmla="*/ 658368 w 658368"/>
              <a:gd name="connsiteY2" fmla="*/ 0 h 566928"/>
              <a:gd name="connsiteX0" fmla="*/ 0 w 658368"/>
              <a:gd name="connsiteY0" fmla="*/ 566928 h 566928"/>
              <a:gd name="connsiteX1" fmla="*/ 368370 w 658368"/>
              <a:gd name="connsiteY1" fmla="*/ 161979 h 566928"/>
              <a:gd name="connsiteX2" fmla="*/ 658368 w 658368"/>
              <a:gd name="connsiteY2" fmla="*/ 0 h 566928"/>
              <a:gd name="connsiteX0" fmla="*/ 0 w 658368"/>
              <a:gd name="connsiteY0" fmla="*/ 566928 h 566928"/>
              <a:gd name="connsiteX1" fmla="*/ 294696 w 658368"/>
              <a:gd name="connsiteY1" fmla="*/ 161979 h 566928"/>
              <a:gd name="connsiteX2" fmla="*/ 658368 w 658368"/>
              <a:gd name="connsiteY2" fmla="*/ 0 h 566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8368" h="566928">
                <a:moveTo>
                  <a:pt x="0" y="566928"/>
                </a:moveTo>
                <a:cubicBezTo>
                  <a:pt x="64008" y="413004"/>
                  <a:pt x="184968" y="256467"/>
                  <a:pt x="294696" y="161979"/>
                </a:cubicBezTo>
                <a:cubicBezTo>
                  <a:pt x="404424" y="67491"/>
                  <a:pt x="502920" y="35052"/>
                  <a:pt x="658368" y="0"/>
                </a:cubicBezTo>
              </a:path>
            </a:pathLst>
          </a:cu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олилиния 10"/>
          <p:cNvSpPr/>
          <p:nvPr/>
        </p:nvSpPr>
        <p:spPr>
          <a:xfrm>
            <a:off x="6011863" y="620713"/>
            <a:ext cx="715962" cy="431800"/>
          </a:xfrm>
          <a:custGeom>
            <a:avLst/>
            <a:gdLst>
              <a:gd name="connsiteX0" fmla="*/ 0 w 658368"/>
              <a:gd name="connsiteY0" fmla="*/ 566928 h 566928"/>
              <a:gd name="connsiteX1" fmla="*/ 237744 w 658368"/>
              <a:gd name="connsiteY1" fmla="*/ 164592 h 566928"/>
              <a:gd name="connsiteX2" fmla="*/ 658368 w 658368"/>
              <a:gd name="connsiteY2" fmla="*/ 0 h 566928"/>
              <a:gd name="connsiteX0" fmla="*/ 0 w 658368"/>
              <a:gd name="connsiteY0" fmla="*/ 566928 h 566928"/>
              <a:gd name="connsiteX1" fmla="*/ 368370 w 658368"/>
              <a:gd name="connsiteY1" fmla="*/ 161979 h 566928"/>
              <a:gd name="connsiteX2" fmla="*/ 658368 w 658368"/>
              <a:gd name="connsiteY2" fmla="*/ 0 h 566928"/>
              <a:gd name="connsiteX0" fmla="*/ 0 w 658368"/>
              <a:gd name="connsiteY0" fmla="*/ 566928 h 566928"/>
              <a:gd name="connsiteX1" fmla="*/ 294696 w 658368"/>
              <a:gd name="connsiteY1" fmla="*/ 161979 h 566928"/>
              <a:gd name="connsiteX2" fmla="*/ 658368 w 658368"/>
              <a:gd name="connsiteY2" fmla="*/ 0 h 566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8368" h="566928">
                <a:moveTo>
                  <a:pt x="0" y="566928"/>
                </a:moveTo>
                <a:cubicBezTo>
                  <a:pt x="64008" y="413004"/>
                  <a:pt x="184968" y="256467"/>
                  <a:pt x="294696" y="161979"/>
                </a:cubicBezTo>
                <a:cubicBezTo>
                  <a:pt x="404424" y="67491"/>
                  <a:pt x="502920" y="35052"/>
                  <a:pt x="658368" y="0"/>
                </a:cubicBezTo>
              </a:path>
            </a:pathLst>
          </a:cu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61F9ED-48BC-455E-BB2A-B2A6019272EE}" type="slidenum">
              <a:rPr lang="ru-RU"/>
              <a:pPr>
                <a:defRPr/>
              </a:pPr>
              <a:t>5</a:t>
            </a:fld>
            <a:endParaRPr lang="ru-RU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323850" y="5300663"/>
            <a:ext cx="84963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Направленность на различные сферы личности обеспечивает комплексность воспитывающих влияний и позволяет формировать всесторонне развитую личность.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995936" y="836712"/>
            <a:ext cx="2088232" cy="64807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Воспитание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699792" y="3861048"/>
            <a:ext cx="2088232" cy="64807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Воспитание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732240" y="260648"/>
            <a:ext cx="2088232" cy="6480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Воспитательная работа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732240" y="1268760"/>
            <a:ext cx="2088232" cy="64807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Самовоспитание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916238" y="2997200"/>
            <a:ext cx="1470025" cy="400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умственное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940425" y="3573463"/>
            <a:ext cx="1465263" cy="400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физическое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187450" y="4724400"/>
            <a:ext cx="1184275" cy="40163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трудовое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50825" y="3500438"/>
            <a:ext cx="1703388" cy="400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нравственное</a:t>
            </a:r>
            <a:endParaRPr lang="ru-RU" sz="2000" dirty="0">
              <a:latin typeface="+mj-lt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932363" y="4724400"/>
            <a:ext cx="1603375" cy="40163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эстетическое</a:t>
            </a:r>
          </a:p>
        </p:txBody>
      </p:sp>
      <p:sp>
        <p:nvSpPr>
          <p:cNvPr id="6174" name="TextBox 24"/>
          <p:cNvSpPr txBox="1">
            <a:spLocks noChangeArrowheads="1"/>
          </p:cNvSpPr>
          <p:nvPr/>
        </p:nvSpPr>
        <p:spPr bwMode="auto">
          <a:xfrm>
            <a:off x="107950" y="404813"/>
            <a:ext cx="34210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400">
                <a:latin typeface="Calibri" pitchFamily="34" charset="0"/>
              </a:rPr>
              <a:t>Воспитание основано на взаимодействии педагога и воспитанника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1908175" y="2276475"/>
            <a:ext cx="70199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400">
                <a:latin typeface="Calibri" pitchFamily="34" charset="0"/>
              </a:rPr>
              <a:t>Воспитание направлено на развитие разных качеств и сфер личности ребёнка</a:t>
            </a:r>
          </a:p>
        </p:txBody>
      </p:sp>
      <p:sp>
        <p:nvSpPr>
          <p:cNvPr id="28" name="Управляющая кнопка: домой 27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4" grpId="0"/>
      <p:bldP spid="15" grpId="0" animBg="1"/>
      <p:bldP spid="16" grpId="0" animBg="1"/>
      <p:bldP spid="17" grpId="0" animBg="1"/>
      <p:bldP spid="18" grpId="0" animBg="1"/>
      <p:bldP spid="19" grpId="0" animBg="1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4787900" y="3500438"/>
            <a:ext cx="4105275" cy="273685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29A126-DE1E-4897-B569-CEEB21857CA5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787900" y="404813"/>
            <a:ext cx="4105275" cy="2862262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целенаправленность</a:t>
            </a:r>
          </a:p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двусторонний характер </a:t>
            </a:r>
          </a:p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управляемость</a:t>
            </a:r>
          </a:p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отражение в процессе и результате общественных ценностей</a:t>
            </a:r>
          </a:p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единство целей, задач, содержания, форм и методов </a:t>
            </a:r>
            <a:endParaRPr lang="ru-RU" sz="2000" dirty="0"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87900" y="3573463"/>
            <a:ext cx="2224088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многофакторность</a:t>
            </a:r>
            <a:endParaRPr lang="ru-RU" sz="2000" dirty="0"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87900" y="4005263"/>
            <a:ext cx="3003550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вариативность результатов </a:t>
            </a:r>
            <a:endParaRPr lang="ru-RU" sz="2000" dirty="0"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87900" y="5084763"/>
            <a:ext cx="1666875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длительность</a:t>
            </a:r>
            <a:endParaRPr lang="ru-RU" sz="2000" dirty="0">
              <a:latin typeface="+mj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87900" y="4724400"/>
            <a:ext cx="1879600" cy="4016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непрерывность</a:t>
            </a:r>
            <a:endParaRPr lang="ru-RU" sz="2000" dirty="0"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7900" y="5516563"/>
            <a:ext cx="3781425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+mj-lt"/>
                <a:cs typeface="Times New Roman" pitchFamily="18" charset="0"/>
              </a:rPr>
              <a:t>комплексность формирования требуемых качеств</a:t>
            </a:r>
            <a:endParaRPr lang="ru-RU" sz="2000" dirty="0">
              <a:latin typeface="+mj-lt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51520" y="2636912"/>
            <a:ext cx="2016224" cy="122413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Воспитание и обучение</a:t>
            </a:r>
          </a:p>
        </p:txBody>
      </p:sp>
      <p:sp>
        <p:nvSpPr>
          <p:cNvPr id="13" name="Левая круглая скобка 12"/>
          <p:cNvSpPr/>
          <p:nvPr/>
        </p:nvSpPr>
        <p:spPr>
          <a:xfrm>
            <a:off x="2627313" y="1916113"/>
            <a:ext cx="2160587" cy="2881312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2268538" y="3213100"/>
            <a:ext cx="35877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3132138" y="1557338"/>
            <a:ext cx="12239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Сходства 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132138" y="4437063"/>
            <a:ext cx="1223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Отличия </a:t>
            </a:r>
          </a:p>
        </p:txBody>
      </p:sp>
      <p:sp>
        <p:nvSpPr>
          <p:cNvPr id="7185" name="TextBox 17"/>
          <p:cNvSpPr txBox="1">
            <a:spLocks noChangeArrowheads="1"/>
          </p:cNvSpPr>
          <p:nvPr/>
        </p:nvSpPr>
        <p:spPr bwMode="auto">
          <a:xfrm>
            <a:off x="107950" y="115888"/>
            <a:ext cx="3959225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  <a:latin typeface="Calibri" pitchFamily="34" charset="0"/>
              </a:rPr>
              <a:t>Особенности воспитательного процесса, по сравнению с учебным </a:t>
            </a:r>
          </a:p>
        </p:txBody>
      </p:sp>
      <p:sp>
        <p:nvSpPr>
          <p:cNvPr id="7186" name="TextBox 18"/>
          <p:cNvSpPr txBox="1">
            <a:spLocks noChangeArrowheads="1"/>
          </p:cNvSpPr>
          <p:nvPr/>
        </p:nvSpPr>
        <p:spPr bwMode="auto">
          <a:xfrm>
            <a:off x="107950" y="1341438"/>
            <a:ext cx="1943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(И.П. Подласый)</a:t>
            </a:r>
          </a:p>
        </p:txBody>
      </p:sp>
      <p:sp>
        <p:nvSpPr>
          <p:cNvPr id="20" name="Управляющая кнопка: домой 19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4" grpId="0" animBg="1"/>
      <p:bldP spid="5" grpId="0"/>
      <p:bldP spid="6" grpId="0"/>
      <p:bldP spid="7" grpId="0"/>
      <p:bldP spid="8" grpId="0"/>
      <p:bldP spid="9" grpId="0"/>
      <p:bldP spid="13" grpId="0" animBg="1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65BC78-3DC7-4B04-9068-ABC26DCB04F6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827088" y="2492375"/>
            <a:ext cx="7273925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2. Движущие силы, противоречия и логика воспитательного процесса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вал 10"/>
          <p:cNvSpPr/>
          <p:nvPr/>
        </p:nvSpPr>
        <p:spPr>
          <a:xfrm>
            <a:off x="611188" y="692150"/>
            <a:ext cx="7848600" cy="3457575"/>
          </a:xfrm>
          <a:prstGeom prst="ellipse">
            <a:avLst/>
          </a:prstGeom>
          <a:ln w="76200">
            <a:solidFill>
              <a:srgbClr val="00B0F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F1AD12-77A6-4A4C-9C79-131CC82F91C8}" type="slidenum">
              <a:rPr lang="ru-RU"/>
              <a:pPr>
                <a:defRPr/>
              </a:pPr>
              <a:t>8</a:t>
            </a:fld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1341438"/>
            <a:ext cx="1223963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Прямая со стрелкой 5"/>
          <p:cNvCxnSpPr/>
          <p:nvPr/>
        </p:nvCxnSpPr>
        <p:spPr>
          <a:xfrm>
            <a:off x="611188" y="2492375"/>
            <a:ext cx="3384550" cy="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292725" y="2492375"/>
            <a:ext cx="3095625" cy="0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724525" y="1916113"/>
            <a:ext cx="13684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«Я хочу»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755650" y="1916113"/>
            <a:ext cx="3024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«От меня требуется»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5292725" y="1557338"/>
            <a:ext cx="2519363" cy="358775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292725" y="2997200"/>
            <a:ext cx="2663825" cy="215900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2771775" y="908050"/>
            <a:ext cx="1295400" cy="5048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1331913" y="3068638"/>
            <a:ext cx="2592387" cy="2889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476375" y="1412875"/>
            <a:ext cx="2519363" cy="50323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V="1">
            <a:off x="2484438" y="3573463"/>
            <a:ext cx="1366837" cy="287337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V="1">
            <a:off x="5148263" y="981075"/>
            <a:ext cx="1295400" cy="360363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5219700" y="3500438"/>
            <a:ext cx="1512888" cy="288925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>
            <a:stCxn id="11" idx="3"/>
          </p:cNvCxnSpPr>
          <p:nvPr/>
        </p:nvCxnSpPr>
        <p:spPr>
          <a:xfrm flipH="1">
            <a:off x="1187450" y="3643313"/>
            <a:ext cx="573088" cy="433387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0" y="4005263"/>
            <a:ext cx="36718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Общество, внешний мир</a:t>
            </a:r>
          </a:p>
        </p:txBody>
      </p:sp>
      <p:sp>
        <p:nvSpPr>
          <p:cNvPr id="9235" name="Прямоугольник 41"/>
          <p:cNvSpPr>
            <a:spLocks noChangeArrowheads="1"/>
          </p:cNvSpPr>
          <p:nvPr/>
        </p:nvSpPr>
        <p:spPr bwMode="auto">
          <a:xfrm>
            <a:off x="0" y="115888"/>
            <a:ext cx="9036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FF0000"/>
                </a:solidFill>
                <a:latin typeface="Calibri" pitchFamily="34" charset="0"/>
              </a:rPr>
              <a:t>Противоречия  воспитательного процесса: </a:t>
            </a:r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внешние </a:t>
            </a:r>
            <a:r>
              <a:rPr lang="ru-RU" sz="2400" b="1">
                <a:latin typeface="Calibri" pitchFamily="34" charset="0"/>
              </a:rPr>
              <a:t>и</a:t>
            </a:r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 внутренние</a:t>
            </a:r>
          </a:p>
        </p:txBody>
      </p:sp>
      <p:sp>
        <p:nvSpPr>
          <p:cNvPr id="46" name="Прямоугольник 45"/>
          <p:cNvSpPr>
            <a:spLocks noChangeArrowheads="1"/>
          </p:cNvSpPr>
          <p:nvPr/>
        </p:nvSpPr>
        <p:spPr bwMode="auto">
          <a:xfrm>
            <a:off x="250825" y="5516563"/>
            <a:ext cx="6985000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  <a:latin typeface="Calibri" pitchFamily="34" charset="0"/>
              </a:rPr>
              <a:t>Основное внутреннее противоречие</a:t>
            </a:r>
            <a:r>
              <a:rPr lang="ru-RU" sz="2400">
                <a:latin typeface="Calibri" pitchFamily="34" charset="0"/>
              </a:rPr>
              <a:t> – между возникающими у личности новыми потребностями и возможностями их удовлетворения.</a:t>
            </a:r>
          </a:p>
        </p:txBody>
      </p:sp>
      <p:sp>
        <p:nvSpPr>
          <p:cNvPr id="47" name="Прямоугольник 46"/>
          <p:cNvSpPr>
            <a:spLocks noChangeArrowheads="1"/>
          </p:cNvSpPr>
          <p:nvPr/>
        </p:nvSpPr>
        <p:spPr bwMode="auto">
          <a:xfrm>
            <a:off x="468313" y="4365625"/>
            <a:ext cx="84597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400" b="1">
                <a:solidFill>
                  <a:srgbClr val="FF0000"/>
                </a:solidFill>
                <a:latin typeface="Calibri" pitchFamily="34" charset="0"/>
              </a:rPr>
              <a:t>Основное внешнее противоречие</a:t>
            </a:r>
            <a:r>
              <a:rPr lang="ru-RU" sz="24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ru-RU" sz="2400">
                <a:latin typeface="Calibri" pitchFamily="34" charset="0"/>
              </a:rPr>
              <a:t>– </a:t>
            </a:r>
          </a:p>
          <a:p>
            <a:pPr algn="r"/>
            <a:r>
              <a:rPr lang="ru-RU" sz="2400">
                <a:latin typeface="Calibri" pitchFamily="34" charset="0"/>
              </a:rPr>
              <a:t>между требованиями окружающего мира и возможностями личности им соответствовать.</a:t>
            </a:r>
          </a:p>
        </p:txBody>
      </p:sp>
      <p:sp>
        <p:nvSpPr>
          <p:cNvPr id="23" name="Управляющая кнопка: домой 22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/>
      <p:bldP spid="10" grpId="0"/>
      <p:bldP spid="41" grpId="0"/>
      <p:bldP spid="46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C32E7F-7597-488B-9963-EC095904AA4F}" type="slidenum">
              <a:rPr lang="ru-RU"/>
              <a:pPr>
                <a:defRPr/>
              </a:pPr>
              <a:t>9</a:t>
            </a:fld>
            <a:endParaRPr lang="ru-RU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468313" y="1270000"/>
            <a:ext cx="8243887" cy="38004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ts val="1800"/>
              </a:spcAft>
            </a:pPr>
            <a:r>
              <a:rPr lang="ru-RU" sz="2800" b="1">
                <a:solidFill>
                  <a:srgbClr val="00B0F0"/>
                </a:solidFill>
                <a:latin typeface="Calibri" pitchFamily="34" charset="0"/>
                <a:cs typeface="Arial" charset="0"/>
              </a:rPr>
              <a:t>Противоречие</a:t>
            </a:r>
            <a:r>
              <a:rPr lang="ru-RU" sz="2800" b="1">
                <a:latin typeface="Calibri" pitchFamily="34" charset="0"/>
                <a:cs typeface="Arial" charset="0"/>
              </a:rPr>
              <a:t> становится </a:t>
            </a:r>
            <a:r>
              <a:rPr lang="ru-RU" sz="2800" b="1">
                <a:solidFill>
                  <a:srgbClr val="00B0F0"/>
                </a:solidFill>
                <a:latin typeface="Calibri" pitchFamily="34" charset="0"/>
                <a:cs typeface="Arial" charset="0"/>
              </a:rPr>
              <a:t>движущей силой </a:t>
            </a:r>
            <a:r>
              <a:rPr lang="ru-RU" sz="2800" b="1">
                <a:latin typeface="Calibri" pitchFamily="34" charset="0"/>
                <a:cs typeface="Arial" charset="0"/>
              </a:rPr>
              <a:t>воспитания</a:t>
            </a:r>
            <a:r>
              <a:rPr lang="ru-RU" sz="2800">
                <a:latin typeface="Calibri" pitchFamily="34" charset="0"/>
                <a:cs typeface="Arial" charset="0"/>
              </a:rPr>
              <a:t>, если… </a:t>
            </a:r>
          </a:p>
          <a:p>
            <a:pPr eaLnBrk="0" hangingPunct="0">
              <a:spcAft>
                <a:spcPts val="1800"/>
              </a:spcAft>
            </a:pPr>
            <a:r>
              <a:rPr lang="ru-RU" sz="28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- оно осмысливается как нечто важное, а его преодоление – как жизненная необходимость; </a:t>
            </a:r>
            <a:endParaRPr lang="ru-RU" sz="2800">
              <a:latin typeface="Calibri" pitchFamily="34" charset="0"/>
            </a:endParaRPr>
          </a:p>
          <a:p>
            <a:pPr eaLnBrk="0" hangingPunct="0">
              <a:spcAft>
                <a:spcPts val="1800"/>
              </a:spcAft>
            </a:pPr>
            <a:r>
              <a:rPr lang="ru-RU" sz="28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- его преодоление является посильным; </a:t>
            </a:r>
            <a:endParaRPr lang="ru-RU" sz="2800">
              <a:latin typeface="Calibri" pitchFamily="34" charset="0"/>
            </a:endParaRPr>
          </a:p>
          <a:p>
            <a:pPr eaLnBrk="0" hangingPunct="0">
              <a:spcAft>
                <a:spcPts val="1800"/>
              </a:spcAft>
            </a:pPr>
            <a:r>
              <a:rPr lang="ru-RU" sz="28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- противоречия преодолеваются постепенно, шаг за шагом, с опорой на предыдущий опыт. </a:t>
            </a:r>
            <a:endParaRPr lang="ru-RU" sz="2800">
              <a:latin typeface="Calibri" pitchFamily="34" charset="0"/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0" y="4005263"/>
            <a:ext cx="9144000" cy="2852737"/>
          </a:xfrm>
          <a:prstGeom prst="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0" y="1844675"/>
            <a:ext cx="9144000" cy="2160588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06F1C9-BDBA-4DCE-826C-2F2E22EBA61B}" type="slidenum">
              <a:rPr lang="ru-RU"/>
              <a:pPr>
                <a:defRPr/>
              </a:pPr>
              <a:t>10</a:t>
            </a:fld>
            <a:endParaRPr lang="ru-RU"/>
          </a:p>
        </p:txBody>
      </p:sp>
      <p:sp>
        <p:nvSpPr>
          <p:cNvPr id="11269" name="Прямоугольник 2"/>
          <p:cNvSpPr>
            <a:spLocks noChangeArrowheads="1"/>
          </p:cNvSpPr>
          <p:nvPr/>
        </p:nvSpPr>
        <p:spPr bwMode="auto">
          <a:xfrm>
            <a:off x="179388" y="0"/>
            <a:ext cx="87852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Логика</a:t>
            </a:r>
            <a:r>
              <a:rPr lang="ru-RU" sz="2400">
                <a:solidFill>
                  <a:srgbClr val="00B0F0"/>
                </a:solidFill>
                <a:latin typeface="Calibri" pitchFamily="34" charset="0"/>
              </a:rPr>
              <a:t> </a:t>
            </a:r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воспитательного процесса</a:t>
            </a:r>
            <a:r>
              <a:rPr lang="ru-RU" sz="2400">
                <a:solidFill>
                  <a:srgbClr val="00B0F0"/>
                </a:solidFill>
                <a:latin typeface="Calibri" pitchFamily="34" charset="0"/>
              </a:rPr>
              <a:t> </a:t>
            </a:r>
            <a:r>
              <a:rPr lang="ru-RU" sz="2400">
                <a:latin typeface="Calibri" pitchFamily="34" charset="0"/>
              </a:rPr>
              <a:t>отражает последовательность этапов, действий, операций при определённом сочетании способов и средств педагогического воздействия и взаимодействия. </a:t>
            </a: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250825" y="3933825"/>
            <a:ext cx="273685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Логика усвоения воспитанником нравственных норм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4076700"/>
            <a:ext cx="4572000" cy="70802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2000">
                <a:solidFill>
                  <a:srgbClr val="000000"/>
                </a:solidFill>
                <a:cs typeface="Times New Roman" pitchFamily="18" charset="0"/>
              </a:rPr>
              <a:t>Осознание требуемых норм и правил поведения</a:t>
            </a:r>
            <a:endParaRPr lang="ru-RU" sz="2000">
              <a:solidFill>
                <a:srgbClr val="0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35375" y="4797425"/>
            <a:ext cx="5508625" cy="40005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2000">
                <a:solidFill>
                  <a:srgbClr val="000000"/>
                </a:solidFill>
                <a:cs typeface="Times New Roman" pitchFamily="18" charset="0"/>
              </a:rPr>
              <a:t>Переход знаний в убеждения</a:t>
            </a:r>
            <a:endParaRPr lang="ru-RU" sz="2000">
              <a:solidFill>
                <a:srgbClr val="0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00338" y="5229225"/>
            <a:ext cx="6443662" cy="40005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2000">
                <a:solidFill>
                  <a:srgbClr val="000000"/>
                </a:solidFill>
                <a:cs typeface="Times New Roman" pitchFamily="18" charset="0"/>
              </a:rPr>
              <a:t>Воспитание чувств</a:t>
            </a:r>
            <a:endParaRPr lang="ru-RU" sz="2000">
              <a:solidFill>
                <a:srgbClr val="0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47813" y="5661025"/>
            <a:ext cx="7596187" cy="70802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2000">
                <a:solidFill>
                  <a:srgbClr val="000000"/>
                </a:solidFill>
                <a:cs typeface="Times New Roman" pitchFamily="18" charset="0"/>
              </a:rPr>
              <a:t>Деятельность и поведение, соответствующие требованиям общества и культурным нормам</a:t>
            </a:r>
            <a:endParaRPr lang="ru-RU" sz="2000">
              <a:solidFill>
                <a:srgbClr val="0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24075" y="5013325"/>
            <a:ext cx="5762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59113" y="4581525"/>
            <a:ext cx="57626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067175" y="4005263"/>
            <a:ext cx="5762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2988" y="5589588"/>
            <a:ext cx="57626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4</a:t>
            </a:r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5508625" y="1916113"/>
            <a:ext cx="33115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400">
                <a:latin typeface="Calibri" pitchFamily="34" charset="0"/>
              </a:rPr>
              <a:t>Логика деятельности воспитателя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50825" y="1989138"/>
            <a:ext cx="3960813" cy="7080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Ознакомление с общими нормами и требованиями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50825" y="2708275"/>
            <a:ext cx="5400675" cy="400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Формирование отношений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50825" y="3068638"/>
            <a:ext cx="6553200" cy="400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Формирование взглядов и убеждений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50825" y="3429000"/>
            <a:ext cx="7921625" cy="400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Формирование общей направленности личности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0825" y="1989138"/>
            <a:ext cx="576263" cy="64611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50825" y="2565400"/>
            <a:ext cx="576263" cy="64611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0825" y="2924175"/>
            <a:ext cx="576263" cy="6477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50825" y="3284538"/>
            <a:ext cx="576263" cy="6461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4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2987675" y="1557338"/>
            <a:ext cx="59769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b="1">
                <a:solidFill>
                  <a:srgbClr val="00B0F0"/>
                </a:solidFill>
                <a:latin typeface="Calibri" pitchFamily="34" charset="0"/>
              </a:rPr>
              <a:t>Примеры реализации логики воспитательного процесса</a:t>
            </a:r>
          </a:p>
        </p:txBody>
      </p:sp>
      <p:sp>
        <p:nvSpPr>
          <p:cNvPr id="26" name="Управляющая кнопка: домой 25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3" grpId="0" animBg="1"/>
      <p:bldP spid="5" grpId="0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Прямоугольник 58"/>
          <p:cNvSpPr/>
          <p:nvPr/>
        </p:nvSpPr>
        <p:spPr>
          <a:xfrm>
            <a:off x="0" y="765175"/>
            <a:ext cx="4572000" cy="5400675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A64FDF-4AAD-4A02-80FC-4975FC6C7F70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859338" y="2636838"/>
            <a:ext cx="1368425" cy="4318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Цель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875463" y="1916113"/>
            <a:ext cx="1441450" cy="43338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Задача 1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75463" y="2636838"/>
            <a:ext cx="1441450" cy="4318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Задача 2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875463" y="3357563"/>
            <a:ext cx="1441450" cy="4318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Задача 3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875463" y="4292600"/>
            <a:ext cx="1441450" cy="4318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Критерий 3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859338" y="5013325"/>
            <a:ext cx="1368425" cy="4318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Результат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5463" y="5732463"/>
            <a:ext cx="1441450" cy="43338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Критерий 1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875463" y="5013325"/>
            <a:ext cx="1441450" cy="4318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Критерий 2</a:t>
            </a:r>
          </a:p>
        </p:txBody>
      </p:sp>
      <p:sp>
        <p:nvSpPr>
          <p:cNvPr id="14" name="Левая круглая скобка 13"/>
          <p:cNvSpPr/>
          <p:nvPr/>
        </p:nvSpPr>
        <p:spPr>
          <a:xfrm>
            <a:off x="6588125" y="2133600"/>
            <a:ext cx="287338" cy="1439863"/>
          </a:xfrm>
          <a:prstGeom prst="leftBracket">
            <a:avLst>
              <a:gd name="adj" fmla="val 133335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/>
          </a:p>
        </p:txBody>
      </p:sp>
      <p:cxnSp>
        <p:nvCxnSpPr>
          <p:cNvPr id="16" name="Прямая соединительная линия 15"/>
          <p:cNvCxnSpPr>
            <a:stCxn id="3" idx="3"/>
            <a:endCxn id="5" idx="1"/>
          </p:cNvCxnSpPr>
          <p:nvPr/>
        </p:nvCxnSpPr>
        <p:spPr>
          <a:xfrm>
            <a:off x="6227763" y="2852738"/>
            <a:ext cx="6477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Левая круглая скобка 16"/>
          <p:cNvSpPr/>
          <p:nvPr/>
        </p:nvSpPr>
        <p:spPr>
          <a:xfrm>
            <a:off x="6588125" y="4508500"/>
            <a:ext cx="287338" cy="1441450"/>
          </a:xfrm>
          <a:prstGeom prst="leftBracket">
            <a:avLst>
              <a:gd name="adj" fmla="val 117462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/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6227763" y="5229225"/>
            <a:ext cx="6477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Левая круглая скобка 18"/>
          <p:cNvSpPr/>
          <p:nvPr/>
        </p:nvSpPr>
        <p:spPr>
          <a:xfrm flipH="1">
            <a:off x="8316913" y="3573463"/>
            <a:ext cx="215900" cy="935037"/>
          </a:xfrm>
          <a:prstGeom prst="leftBracket">
            <a:avLst>
              <a:gd name="adj" fmla="val 162500"/>
            </a:avLst>
          </a:prstGeom>
          <a:ln w="19050">
            <a:solidFill>
              <a:srgbClr val="00B05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/>
          </a:p>
        </p:txBody>
      </p:sp>
      <p:sp>
        <p:nvSpPr>
          <p:cNvPr id="20" name="Левая круглая скобка 19"/>
          <p:cNvSpPr/>
          <p:nvPr/>
        </p:nvSpPr>
        <p:spPr>
          <a:xfrm flipH="1">
            <a:off x="8316913" y="2133600"/>
            <a:ext cx="503237" cy="3816350"/>
          </a:xfrm>
          <a:prstGeom prst="leftBracket">
            <a:avLst>
              <a:gd name="adj" fmla="val 378572"/>
            </a:avLst>
          </a:prstGeom>
          <a:ln w="19050">
            <a:solidFill>
              <a:srgbClr val="00B05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/>
          </a:p>
        </p:txBody>
      </p:sp>
      <p:sp>
        <p:nvSpPr>
          <p:cNvPr id="21" name="Левая круглая скобка 20"/>
          <p:cNvSpPr/>
          <p:nvPr/>
        </p:nvSpPr>
        <p:spPr>
          <a:xfrm flipH="1">
            <a:off x="8316913" y="2852738"/>
            <a:ext cx="358775" cy="2376487"/>
          </a:xfrm>
          <a:prstGeom prst="leftBracket">
            <a:avLst>
              <a:gd name="adj" fmla="val 330000"/>
            </a:avLst>
          </a:prstGeom>
          <a:ln w="19050">
            <a:solidFill>
              <a:srgbClr val="00B05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/>
          </a:p>
        </p:txBody>
      </p:sp>
      <p:sp>
        <p:nvSpPr>
          <p:cNvPr id="38" name="Rectangle 1"/>
          <p:cNvSpPr>
            <a:spLocks noChangeArrowheads="1"/>
          </p:cNvSpPr>
          <p:nvPr/>
        </p:nvSpPr>
        <p:spPr bwMode="auto">
          <a:xfrm>
            <a:off x="179388" y="1196975"/>
            <a:ext cx="3708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Логика связи между компонентами воспитательной работы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1042988" y="2997200"/>
            <a:ext cx="2305050" cy="400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Проектирование</a:t>
            </a:r>
            <a:endParaRPr lang="ru-RU" sz="2000">
              <a:solidFill>
                <a:srgbClr val="000000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395288" y="3860800"/>
            <a:ext cx="3621087" cy="7080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Организация деятельности и межличностного общения</a:t>
            </a:r>
            <a:endParaRPr lang="ru-RU" sz="2000">
              <a:solidFill>
                <a:srgbClr val="000000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250825" y="5013325"/>
            <a:ext cx="3932238" cy="400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Контроль и подведение итогов</a:t>
            </a:r>
            <a:endParaRPr lang="ru-RU" sz="2000">
              <a:solidFill>
                <a:srgbClr val="000000"/>
              </a:solidFill>
            </a:endParaRPr>
          </a:p>
        </p:txBody>
      </p:sp>
      <p:cxnSp>
        <p:nvCxnSpPr>
          <p:cNvPr id="42" name="Прямая со стрелкой 41"/>
          <p:cNvCxnSpPr>
            <a:stCxn id="39" idx="2"/>
            <a:endCxn id="40" idx="0"/>
          </p:cNvCxnSpPr>
          <p:nvPr/>
        </p:nvCxnSpPr>
        <p:spPr>
          <a:xfrm>
            <a:off x="2195513" y="3397250"/>
            <a:ext cx="9525" cy="46355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>
            <a:stCxn id="40" idx="2"/>
            <a:endCxn id="41" idx="0"/>
          </p:cNvCxnSpPr>
          <p:nvPr/>
        </p:nvCxnSpPr>
        <p:spPr>
          <a:xfrm>
            <a:off x="2205038" y="4568825"/>
            <a:ext cx="12700" cy="44450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1"/>
          <p:cNvSpPr>
            <a:spLocks noChangeArrowheads="1"/>
          </p:cNvSpPr>
          <p:nvPr/>
        </p:nvSpPr>
        <p:spPr bwMode="auto">
          <a:xfrm>
            <a:off x="4787900" y="620713"/>
            <a:ext cx="39243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Логика связи целеполагания и оценивания результата</a:t>
            </a:r>
            <a:endParaRPr lang="ru-RU" sz="2400">
              <a:latin typeface="Calibri" pitchFamily="34" charset="0"/>
            </a:endParaRPr>
          </a:p>
        </p:txBody>
      </p:sp>
      <p:cxnSp>
        <p:nvCxnSpPr>
          <p:cNvPr id="58" name="Прямая соединительная линия 57"/>
          <p:cNvCxnSpPr>
            <a:stCxn id="3" idx="2"/>
            <a:endCxn id="8" idx="0"/>
          </p:cNvCxnSpPr>
          <p:nvPr/>
        </p:nvCxnSpPr>
        <p:spPr>
          <a:xfrm>
            <a:off x="5543550" y="3068638"/>
            <a:ext cx="0" cy="1944687"/>
          </a:xfrm>
          <a:prstGeom prst="line">
            <a:avLst/>
          </a:prstGeom>
          <a:ln w="19050">
            <a:solidFill>
              <a:srgbClr val="00B05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15" name="TextBox 59"/>
          <p:cNvSpPr txBox="1">
            <a:spLocks noChangeArrowheads="1"/>
          </p:cNvSpPr>
          <p:nvPr/>
        </p:nvSpPr>
        <p:spPr bwMode="auto">
          <a:xfrm>
            <a:off x="107950" y="115888"/>
            <a:ext cx="59769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B0F0"/>
                </a:solidFill>
                <a:latin typeface="Calibri" pitchFamily="34" charset="0"/>
              </a:rPr>
              <a:t>Примеры реализации логики воспитательного процесса</a:t>
            </a:r>
          </a:p>
        </p:txBody>
      </p:sp>
      <p:sp>
        <p:nvSpPr>
          <p:cNvPr id="28" name="Управляющая кнопка: домой 27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3" grpId="0" animBg="1"/>
      <p:bldP spid="14" grpId="0" animBg="1"/>
      <p:bldP spid="17" grpId="0" animBg="1"/>
      <p:bldP spid="19" grpId="0" animBg="1"/>
      <p:bldP spid="20" grpId="0" animBg="1"/>
      <p:bldP spid="21" grpId="0" animBg="1"/>
      <p:bldP spid="38" grpId="0"/>
      <p:bldP spid="39" grpId="0" animBg="1"/>
      <p:bldP spid="40" grpId="0" animBg="1"/>
      <p:bldP spid="41" grpId="0" animBg="1"/>
      <p:bldP spid="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Скругленный прямоугольник 15"/>
          <p:cNvSpPr/>
          <p:nvPr/>
        </p:nvSpPr>
        <p:spPr>
          <a:xfrm>
            <a:off x="250825" y="1773238"/>
            <a:ext cx="8497888" cy="2663825"/>
          </a:xfrm>
          <a:prstGeom prst="roundRect">
            <a:avLst>
              <a:gd name="adj" fmla="val 10782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156325" y="4221163"/>
            <a:ext cx="2447925" cy="230346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68313" y="4652963"/>
            <a:ext cx="5832475" cy="151288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A0D25B-BFF9-43CB-A675-1BB26F48E975}" type="slidenum">
              <a:rPr lang="ru-RU"/>
              <a:pPr>
                <a:defRPr/>
              </a:pPr>
              <a:t>12</a:t>
            </a:fld>
            <a:endParaRPr lang="ru-RU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39750" y="271463"/>
            <a:ext cx="7993063" cy="6461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3. Цель и содержание воспитания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23850" y="4797425"/>
            <a:ext cx="3960813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 eaLnBrk="0" hangingPunct="0"/>
            <a:r>
              <a:rPr lang="ru-RU" sz="2000" b="1">
                <a:solidFill>
                  <a:srgbClr val="00B0F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Возрождение: </a:t>
            </a:r>
            <a:r>
              <a:rPr lang="ru-RU" sz="2000">
                <a:latin typeface="Calibri" pitchFamily="34" charset="0"/>
                <a:ea typeface="Calibri" pitchFamily="34" charset="0"/>
                <a:cs typeface="Times New Roman" pitchFamily="18" charset="0"/>
              </a:rPr>
              <a:t>свободный, разносторонне развитый, творческий человек, создающий самого себя.</a:t>
            </a:r>
            <a:endParaRPr lang="ru-RU" sz="20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2411413" y="1989138"/>
            <a:ext cx="62992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ru-RU" sz="2000" b="1">
                <a:solidFill>
                  <a:srgbClr val="00B0F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Античность </a:t>
            </a:r>
          </a:p>
          <a:p>
            <a:r>
              <a:rPr lang="ru-RU" sz="2000" b="1">
                <a:solidFill>
                  <a:srgbClr val="00B0F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Сократ</a:t>
            </a:r>
            <a:r>
              <a:rPr lang="ru-RU" sz="2000">
                <a:solidFill>
                  <a:srgbClr val="00B0F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:</a:t>
            </a:r>
            <a:r>
              <a:rPr lang="ru-RU" sz="20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человек умеренный (умеющий обуздывать страсти), храбрый (умеющий преодолевать опасности), справедливый (умеющий соблюдать законы). </a:t>
            </a:r>
            <a:endParaRPr lang="ru-RU" sz="2000">
              <a:solidFill>
                <a:srgbClr val="00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2411413" y="3644900"/>
            <a:ext cx="30241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0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В </a:t>
            </a:r>
            <a:r>
              <a:rPr lang="ru-RU" sz="2000" b="1">
                <a:solidFill>
                  <a:srgbClr val="00B0F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Спарте</a:t>
            </a:r>
            <a:r>
              <a:rPr lang="ru-RU" sz="20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– воин-патриот.</a:t>
            </a:r>
            <a:endParaRPr lang="ru-RU" sz="2000">
              <a:solidFill>
                <a:srgbClr val="00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6372225" y="4365625"/>
            <a:ext cx="2160588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000" b="1">
                <a:solidFill>
                  <a:srgbClr val="00B0F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Средние века: </a:t>
            </a:r>
            <a:r>
              <a:rPr lang="ru-RU" sz="20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человек смиренный и покорный перед богом и церковью.</a:t>
            </a:r>
            <a:endParaRPr lang="ru-RU" sz="2000">
              <a:solidFill>
                <a:srgbClr val="00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5580063" y="3500438"/>
            <a:ext cx="2952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0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В </a:t>
            </a:r>
            <a:r>
              <a:rPr lang="ru-RU" sz="2000" b="1">
                <a:solidFill>
                  <a:srgbClr val="00B0F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Афинах</a:t>
            </a:r>
            <a:r>
              <a:rPr lang="ru-RU" sz="20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– всесторонне развитая личность.</a:t>
            </a:r>
            <a:endParaRPr lang="ru-RU" sz="2000">
              <a:solidFill>
                <a:srgbClr val="000000"/>
              </a:solidFill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6146" name="Picture 2" descr="http://sv-sidorov.ucoz.com/Diya-vsego/aforizmi/afor-1/sokrat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989138"/>
            <a:ext cx="171450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4868863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611188" y="1196975"/>
            <a:ext cx="56896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B0F0"/>
                </a:solidFill>
                <a:latin typeface="Calibri" pitchFamily="34" charset="0"/>
              </a:rPr>
              <a:t>Идеал воспитания в разные эпохи</a:t>
            </a:r>
          </a:p>
        </p:txBody>
      </p:sp>
      <p:sp>
        <p:nvSpPr>
          <p:cNvPr id="19" name="Управляющая кнопка: домой 18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5" grpId="0" animBg="1"/>
      <p:bldP spid="7" grpId="0"/>
      <p:bldP spid="8" grpId="0"/>
      <p:bldP spid="9" grpId="0"/>
      <p:bldP spid="10" grpId="0"/>
      <p:bldP spid="11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845A49-6DED-4A41-8B2E-7AD4CEAA4223}" type="slidenum">
              <a:rPr lang="ru-RU"/>
              <a:pPr>
                <a:defRPr/>
              </a:pPr>
              <a:t>13</a:t>
            </a:fld>
            <a:endParaRPr lang="ru-RU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1295400" y="4508500"/>
            <a:ext cx="784860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Содержание воспитания</a:t>
            </a:r>
            <a:r>
              <a:rPr lang="ru-RU" sz="2400">
                <a:latin typeface="Calibri" pitchFamily="34" charset="0"/>
              </a:rPr>
              <a:t> – система знаний, убеждений, навыков, качеств и черт личности, устойчивых привычек поведения, которыми должны овладеть учащиеся в соответствии с поставленными целями и задачами воспитания. 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84213" y="2349500"/>
            <a:ext cx="7991475" cy="1568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Современная цель воспитания: </a:t>
            </a:r>
            <a:r>
              <a:rPr lang="ru-RU" sz="2400">
                <a:latin typeface="Calibri" pitchFamily="34" charset="0"/>
              </a:rPr>
              <a:t>полезный для общества и способный к личному успеху человек, который развивается и самореализуется в гармонии с собой, природой и обществом. </a:t>
            </a:r>
          </a:p>
        </p:txBody>
      </p:sp>
      <p:sp>
        <p:nvSpPr>
          <p:cNvPr id="14341" name="Прямоугольник 5"/>
          <p:cNvSpPr>
            <a:spLocks noChangeArrowheads="1"/>
          </p:cNvSpPr>
          <p:nvPr/>
        </p:nvSpPr>
        <p:spPr bwMode="auto">
          <a:xfrm>
            <a:off x="250825" y="908050"/>
            <a:ext cx="86423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Социальный заказ: </a:t>
            </a:r>
            <a:r>
              <a:rPr lang="ru-RU" sz="2400">
                <a:latin typeface="Calibri" pitchFamily="34" charset="0"/>
              </a:rPr>
              <a:t>воспитание человека, нужного и полезного обществу. </a:t>
            </a: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C26E45-6282-4984-BA06-A30F2B816A76}" type="slidenum">
              <a:rPr lang="ru-RU"/>
              <a:pPr>
                <a:defRPr/>
              </a:pPr>
              <a:t>14</a:t>
            </a:fld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9388" y="692150"/>
          <a:ext cx="8785225" cy="5656263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962806"/>
                <a:gridCol w="6822170"/>
              </a:tblGrid>
              <a:tr h="864096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</a:rPr>
                        <a:t>Направления </a:t>
                      </a: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</a:rPr>
                        <a:t>воспитательного </a:t>
                      </a: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</a:rPr>
                        <a:t>процесса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1826" marR="61826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</a:rPr>
                        <a:t>Содержание воспитания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1826" marR="61826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080120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Воспитание </a:t>
                      </a:r>
                      <a:endParaRPr lang="ru-RU" sz="1600" dirty="0" smtClean="0"/>
                    </a:p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/>
                        <a:t>свободной </a:t>
                      </a:r>
                    </a:p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/>
                        <a:t>личности</a:t>
                      </a:r>
                      <a:endParaRPr lang="ru-RU" sz="1600" b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1826" marR="61826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Высокий уровень самосознания. Гражданственность. Чувство собственного достоинства, самоуважение. Самодисциплина. Честность. Ориентирование в духовных ценностях жизни. Свободный выбор содержания жизнедеятельности.</a:t>
                      </a:r>
                      <a:endParaRPr lang="ru-RU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1826" marR="61826" marT="0" marB="0" anchor="ctr">
                    <a:solidFill>
                      <a:srgbClr val="FFFFCC"/>
                    </a:solidFill>
                  </a:tcPr>
                </a:tc>
              </a:tr>
              <a:tr h="1080120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Воспитание </a:t>
                      </a:r>
                    </a:p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гуманной  </a:t>
                      </a:r>
                    </a:p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личности</a:t>
                      </a:r>
                      <a:endParaRPr lang="ru-RU" sz="1600" b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1826" marR="61826" marT="0" marB="0" anchor="ctr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Милосердие, доброта. Способность к состраданию, сопереживанию, альтруизм. Терпимость, доброжелательность, скромность, готовность оказывать помощь близким и дальним. Стремление к миру, добрососедству, понимание ценности человеческой жизни.</a:t>
                      </a:r>
                      <a:endParaRPr lang="ru-RU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1826" marR="61826" marT="0" marB="0" anchor="ctr"/>
                </a:tc>
              </a:tr>
              <a:tr h="792088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Воспитание </a:t>
                      </a:r>
                    </a:p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духовной </a:t>
                      </a:r>
                    </a:p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личности</a:t>
                      </a:r>
                      <a:endParaRPr lang="ru-RU" sz="1600" b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1826" marR="61826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Потребность в познании и самопознании. Потребность в красоте. Рефлексия. Потребность в общении. Поиск смысла жизни. Автономия и цельность внутреннего мира.</a:t>
                      </a:r>
                      <a:endParaRPr lang="ru-RU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1826" marR="61826" marT="0" marB="0" anchor="ctr">
                    <a:solidFill>
                      <a:srgbClr val="FFFFCC"/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Воспитание</a:t>
                      </a:r>
                    </a:p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творческой </a:t>
                      </a:r>
                    </a:p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личности</a:t>
                      </a:r>
                      <a:endParaRPr lang="ru-RU" sz="1600" b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1826" marR="61826" marT="0" marB="0" anchor="ctr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Развитые природные способности. Потребность в преобразующей деятельности. Знания, умения, навыки. Развитый интеллект. Интуиция. Жизнетворчество.</a:t>
                      </a:r>
                      <a:endParaRPr lang="ru-RU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1826" marR="61826" marT="0" marB="0" anchor="ctr"/>
                </a:tc>
              </a:tr>
              <a:tr h="700690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Воспитание </a:t>
                      </a:r>
                    </a:p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практической </a:t>
                      </a:r>
                    </a:p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личности</a:t>
                      </a:r>
                      <a:endParaRPr lang="ru-RU" sz="1600" b="1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1826" marR="61826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Знание основ экономики. Трудолюбие, хозяйственность. Компьютерная грамотность. Владение языками. Знание народных и религиозных обычаев. Здоровый образ жизни, физическая закалка. Эстетический вкус, хорошие манеры. Обустройство дома, обеспечение благосостояния семьи.</a:t>
                      </a:r>
                      <a:endParaRPr lang="ru-RU" sz="16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1826" marR="61826" marT="0" marB="0" anchor="ctr"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sp>
        <p:nvSpPr>
          <p:cNvPr id="15386" name="Rectangle 1"/>
          <p:cNvSpPr>
            <a:spLocks noChangeArrowheads="1"/>
          </p:cNvSpPr>
          <p:nvPr/>
        </p:nvSpPr>
        <p:spPr bwMode="auto">
          <a:xfrm>
            <a:off x="0" y="115888"/>
            <a:ext cx="914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4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Основные компоненты содержание воспитания </a:t>
            </a:r>
            <a:r>
              <a:rPr lang="ru-RU" sz="2000">
                <a:latin typeface="Calibri" pitchFamily="34" charset="0"/>
                <a:cs typeface="Times New Roman" pitchFamily="18" charset="0"/>
              </a:rPr>
              <a:t>(Е.В. Бондаревская)</a:t>
            </a:r>
            <a:endParaRPr lang="ru-RU" sz="2000">
              <a:latin typeface="Calibri" pitchFamily="34" charset="0"/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461489-9927-4156-A95C-455CC1181EC8}" type="slidenum">
              <a:rPr lang="ru-RU"/>
              <a:pPr>
                <a:defRPr/>
              </a:pPr>
              <a:t>15</a:t>
            </a:fld>
            <a:endParaRPr lang="ru-RU"/>
          </a:p>
        </p:txBody>
      </p:sp>
      <p:sp>
        <p:nvSpPr>
          <p:cNvPr id="16387" name="Rectangle 1"/>
          <p:cNvSpPr>
            <a:spLocks noChangeArrowheads="1"/>
          </p:cNvSpPr>
          <p:nvPr/>
        </p:nvSpPr>
        <p:spPr bwMode="auto">
          <a:xfrm>
            <a:off x="323850" y="981075"/>
            <a:ext cx="8496300" cy="524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spcAft>
                <a:spcPts val="1800"/>
              </a:spcAft>
              <a:buFont typeface="Wingdings" pitchFamily="2" charset="2"/>
              <a:buChar char="q"/>
              <a:tabLst>
                <a:tab pos="685800" algn="l"/>
              </a:tabLst>
            </a:pPr>
            <a:r>
              <a:rPr lang="ru-RU" sz="2000">
                <a:latin typeface="Calibri" pitchFamily="34" charset="0"/>
                <a:cs typeface="Times New Roman" pitchFamily="18" charset="0"/>
              </a:rPr>
              <a:t> ценностное отношение к природе как общему дому человечества; </a:t>
            </a:r>
            <a:endParaRPr lang="ru-RU" sz="2000">
              <a:latin typeface="Calibri" pitchFamily="34" charset="0"/>
            </a:endParaRPr>
          </a:p>
          <a:p>
            <a:pPr eaLnBrk="0" hangingPunct="0">
              <a:spcAft>
                <a:spcPts val="1800"/>
              </a:spcAft>
              <a:buFont typeface="Wingdings" pitchFamily="2" charset="2"/>
              <a:buChar char="q"/>
              <a:tabLst>
                <a:tab pos="685800" algn="l"/>
              </a:tabLst>
            </a:pPr>
            <a:r>
              <a:rPr lang="ru-RU" sz="2000">
                <a:latin typeface="Calibri" pitchFamily="34" charset="0"/>
                <a:cs typeface="Times New Roman" pitchFamily="18" charset="0"/>
              </a:rPr>
              <a:t> ценностные отношения к нормам культурной жизни (к физической и гигиенической культуре, к культуре движений и поведения, к культуре экологической, духовной, правовой и экономической, к культуре умственного и физического труда); </a:t>
            </a:r>
            <a:endParaRPr lang="ru-RU" sz="2000">
              <a:latin typeface="Calibri" pitchFamily="34" charset="0"/>
            </a:endParaRPr>
          </a:p>
          <a:p>
            <a:pPr eaLnBrk="0" hangingPunct="0">
              <a:spcAft>
                <a:spcPts val="1800"/>
              </a:spcAft>
              <a:buFont typeface="Wingdings" pitchFamily="2" charset="2"/>
              <a:buChar char="q"/>
              <a:tabLst>
                <a:tab pos="685800" algn="l"/>
              </a:tabLst>
            </a:pPr>
            <a:r>
              <a:rPr lang="ru-RU" sz="2000">
                <a:latin typeface="Calibri" pitchFamily="34" charset="0"/>
                <a:cs typeface="Times New Roman" pitchFamily="18" charset="0"/>
              </a:rPr>
              <a:t> представления о человеке как субъекте жизни и наивысшей ценности на земле; </a:t>
            </a:r>
            <a:endParaRPr lang="ru-RU" sz="2000">
              <a:latin typeface="Calibri" pitchFamily="34" charset="0"/>
            </a:endParaRPr>
          </a:p>
          <a:p>
            <a:pPr eaLnBrk="0" hangingPunct="0">
              <a:spcAft>
                <a:spcPts val="1800"/>
              </a:spcAft>
              <a:buFont typeface="Wingdings" pitchFamily="2" charset="2"/>
              <a:buChar char="q"/>
              <a:tabLst>
                <a:tab pos="685800" algn="l"/>
              </a:tabLst>
            </a:pPr>
            <a:r>
              <a:rPr lang="ru-RU" sz="2000">
                <a:latin typeface="Calibri" pitchFamily="34" charset="0"/>
                <a:cs typeface="Times New Roman" pitchFamily="18" charset="0"/>
              </a:rPr>
              <a:t> ценностное отношение к социальному устройству человеческой жизни; </a:t>
            </a:r>
            <a:endParaRPr lang="ru-RU" sz="2000">
              <a:latin typeface="Calibri" pitchFamily="34" charset="0"/>
            </a:endParaRPr>
          </a:p>
          <a:p>
            <a:pPr eaLnBrk="0" hangingPunct="0">
              <a:spcAft>
                <a:spcPts val="1800"/>
              </a:spcAft>
              <a:buFont typeface="Wingdings" pitchFamily="2" charset="2"/>
              <a:buChar char="q"/>
              <a:tabLst>
                <a:tab pos="685800" algn="l"/>
              </a:tabLst>
            </a:pPr>
            <a:r>
              <a:rPr lang="ru-RU" sz="2000">
                <a:latin typeface="Calibri" pitchFamily="34" charset="0"/>
                <a:cs typeface="Times New Roman" pitchFamily="18" charset="0"/>
              </a:rPr>
              <a:t> образ жизни, достойной Человека (отношения к материальным и духовным ценностям на основе представлений о Добре, Истине и Красоте как главных характеристиках жизни, достойной Человека); </a:t>
            </a:r>
            <a:endParaRPr lang="ru-RU" sz="2000">
              <a:latin typeface="Calibri" pitchFamily="34" charset="0"/>
            </a:endParaRPr>
          </a:p>
          <a:p>
            <a:pPr eaLnBrk="0" hangingPunct="0">
              <a:spcAft>
                <a:spcPts val="1800"/>
              </a:spcAft>
              <a:buFont typeface="Wingdings" pitchFamily="2" charset="2"/>
              <a:buChar char="q"/>
              <a:tabLst>
                <a:tab pos="685800" algn="l"/>
              </a:tabLst>
            </a:pPr>
            <a:r>
              <a:rPr lang="ru-RU" sz="2000">
                <a:latin typeface="Calibri" pitchFamily="34" charset="0"/>
                <a:cs typeface="Times New Roman" pitchFamily="18" charset="0"/>
              </a:rPr>
              <a:t> жизненная позиция, способность к индивидуальному выбору жизненного пути. </a:t>
            </a:r>
            <a:endParaRPr lang="ru-RU" sz="2000">
              <a:latin typeface="Calibri" pitchFamily="34" charset="0"/>
            </a:endParaRPr>
          </a:p>
        </p:txBody>
      </p:sp>
      <p:sp>
        <p:nvSpPr>
          <p:cNvPr id="16388" name="Rectangle 1"/>
          <p:cNvSpPr>
            <a:spLocks noChangeArrowheads="1"/>
          </p:cNvSpPr>
          <p:nvPr/>
        </p:nvSpPr>
        <p:spPr bwMode="auto">
          <a:xfrm>
            <a:off x="0" y="188913"/>
            <a:ext cx="914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4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Основные компоненты содержание воспитания </a:t>
            </a:r>
            <a:r>
              <a:rPr lang="ru-RU" sz="2400">
                <a:latin typeface="Calibri" pitchFamily="34" charset="0"/>
                <a:cs typeface="Times New Roman" pitchFamily="18" charset="0"/>
              </a:rPr>
              <a:t>(Н.Е. Щуркова):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FDDBCC-F032-4273-887C-4568A59E2119}" type="slidenum">
              <a:rPr lang="ru-RU"/>
              <a:pPr>
                <a:defRPr/>
              </a:pPr>
              <a:t>16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8313" y="2565400"/>
            <a:ext cx="821531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4. Закономерности воспитательного процесса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Прямая соединительная линия 27"/>
          <p:cNvCxnSpPr>
            <a:stCxn id="0" idx="3"/>
            <a:endCxn id="0" idx="1"/>
          </p:cNvCxnSpPr>
          <p:nvPr/>
        </p:nvCxnSpPr>
        <p:spPr>
          <a:xfrm>
            <a:off x="3132138" y="3213100"/>
            <a:ext cx="576262" cy="23813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6" name="Полилиния 25"/>
          <p:cNvSpPr/>
          <p:nvPr/>
        </p:nvSpPr>
        <p:spPr>
          <a:xfrm>
            <a:off x="3146425" y="3789363"/>
            <a:ext cx="1065213" cy="520700"/>
          </a:xfrm>
          <a:custGeom>
            <a:avLst/>
            <a:gdLst>
              <a:gd name="connsiteX0" fmla="*/ 859972 w 859972"/>
              <a:gd name="connsiteY0" fmla="*/ 0 h 468086"/>
              <a:gd name="connsiteX1" fmla="*/ 337458 w 859972"/>
              <a:gd name="connsiteY1" fmla="*/ 152400 h 468086"/>
              <a:gd name="connsiteX2" fmla="*/ 0 w 859972"/>
              <a:gd name="connsiteY2" fmla="*/ 468086 h 468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9972" h="468086">
                <a:moveTo>
                  <a:pt x="859972" y="0"/>
                </a:moveTo>
                <a:cubicBezTo>
                  <a:pt x="670379" y="37193"/>
                  <a:pt x="480787" y="74386"/>
                  <a:pt x="337458" y="152400"/>
                </a:cubicBezTo>
                <a:cubicBezTo>
                  <a:pt x="194129" y="230414"/>
                  <a:pt x="97064" y="349250"/>
                  <a:pt x="0" y="468086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Полилиния 24"/>
          <p:cNvSpPr/>
          <p:nvPr/>
        </p:nvSpPr>
        <p:spPr>
          <a:xfrm>
            <a:off x="3779838" y="3789363"/>
            <a:ext cx="576262" cy="1371600"/>
          </a:xfrm>
          <a:custGeom>
            <a:avLst/>
            <a:gdLst>
              <a:gd name="connsiteX0" fmla="*/ 566057 w 566057"/>
              <a:gd name="connsiteY0" fmla="*/ 0 h 1371600"/>
              <a:gd name="connsiteX1" fmla="*/ 185057 w 566057"/>
              <a:gd name="connsiteY1" fmla="*/ 794657 h 1371600"/>
              <a:gd name="connsiteX2" fmla="*/ 0 w 566057"/>
              <a:gd name="connsiteY2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66057" h="1371600">
                <a:moveTo>
                  <a:pt x="566057" y="0"/>
                </a:moveTo>
                <a:cubicBezTo>
                  <a:pt x="422728" y="283028"/>
                  <a:pt x="279400" y="566057"/>
                  <a:pt x="185057" y="794657"/>
                </a:cubicBezTo>
                <a:cubicBezTo>
                  <a:pt x="90714" y="1023257"/>
                  <a:pt x="45357" y="1197428"/>
                  <a:pt x="0" y="137160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Полилиния 22"/>
          <p:cNvSpPr/>
          <p:nvPr/>
        </p:nvSpPr>
        <p:spPr>
          <a:xfrm>
            <a:off x="4321175" y="3789363"/>
            <a:ext cx="466725" cy="2393950"/>
          </a:xfrm>
          <a:custGeom>
            <a:avLst/>
            <a:gdLst>
              <a:gd name="connsiteX0" fmla="*/ 849085 w 849085"/>
              <a:gd name="connsiteY0" fmla="*/ 0 h 2318657"/>
              <a:gd name="connsiteX1" fmla="*/ 152400 w 849085"/>
              <a:gd name="connsiteY1" fmla="*/ 1088571 h 2318657"/>
              <a:gd name="connsiteX2" fmla="*/ 0 w 849085"/>
              <a:gd name="connsiteY2" fmla="*/ 2318657 h 2318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49085" h="2318657">
                <a:moveTo>
                  <a:pt x="849085" y="0"/>
                </a:moveTo>
                <a:cubicBezTo>
                  <a:pt x="571499" y="351064"/>
                  <a:pt x="293914" y="702128"/>
                  <a:pt x="152400" y="1088571"/>
                </a:cubicBezTo>
                <a:cubicBezTo>
                  <a:pt x="10886" y="1475014"/>
                  <a:pt x="0" y="2318657"/>
                  <a:pt x="0" y="2318657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олилиния 21"/>
          <p:cNvSpPr/>
          <p:nvPr/>
        </p:nvSpPr>
        <p:spPr>
          <a:xfrm>
            <a:off x="6008688" y="3341688"/>
            <a:ext cx="457200" cy="750887"/>
          </a:xfrm>
          <a:custGeom>
            <a:avLst/>
            <a:gdLst>
              <a:gd name="connsiteX0" fmla="*/ 0 w 457200"/>
              <a:gd name="connsiteY0" fmla="*/ 0 h 751115"/>
              <a:gd name="connsiteX1" fmla="*/ 261257 w 457200"/>
              <a:gd name="connsiteY1" fmla="*/ 185057 h 751115"/>
              <a:gd name="connsiteX2" fmla="*/ 457200 w 457200"/>
              <a:gd name="connsiteY2" fmla="*/ 751115 h 751115"/>
              <a:gd name="connsiteX0" fmla="*/ 0 w 457200"/>
              <a:gd name="connsiteY0" fmla="*/ 0 h 751115"/>
              <a:gd name="connsiteX1" fmla="*/ 291278 w 457200"/>
              <a:gd name="connsiteY1" fmla="*/ 303110 h 751115"/>
              <a:gd name="connsiteX2" fmla="*/ 457200 w 457200"/>
              <a:gd name="connsiteY2" fmla="*/ 751115 h 751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57200" h="751115">
                <a:moveTo>
                  <a:pt x="0" y="0"/>
                </a:moveTo>
                <a:cubicBezTo>
                  <a:pt x="92528" y="29935"/>
                  <a:pt x="215078" y="177924"/>
                  <a:pt x="291278" y="303110"/>
                </a:cubicBezTo>
                <a:cubicBezTo>
                  <a:pt x="367478" y="428296"/>
                  <a:pt x="457200" y="751115"/>
                  <a:pt x="457200" y="751115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олилиния 20"/>
          <p:cNvSpPr/>
          <p:nvPr/>
        </p:nvSpPr>
        <p:spPr>
          <a:xfrm>
            <a:off x="6011863" y="3141663"/>
            <a:ext cx="720725" cy="71437"/>
          </a:xfrm>
          <a:custGeom>
            <a:avLst/>
            <a:gdLst>
              <a:gd name="connsiteX0" fmla="*/ 0 w 707572"/>
              <a:gd name="connsiteY0" fmla="*/ 34471 h 110671"/>
              <a:gd name="connsiteX1" fmla="*/ 370115 w 707572"/>
              <a:gd name="connsiteY1" fmla="*/ 12700 h 110671"/>
              <a:gd name="connsiteX2" fmla="*/ 707572 w 707572"/>
              <a:gd name="connsiteY2" fmla="*/ 110671 h 110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07572" h="110671">
                <a:moveTo>
                  <a:pt x="0" y="34471"/>
                </a:moveTo>
                <a:cubicBezTo>
                  <a:pt x="126093" y="17235"/>
                  <a:pt x="252186" y="0"/>
                  <a:pt x="370115" y="12700"/>
                </a:cubicBezTo>
                <a:cubicBezTo>
                  <a:pt x="488044" y="25400"/>
                  <a:pt x="597808" y="68035"/>
                  <a:pt x="707572" y="110671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Полилиния 19"/>
          <p:cNvSpPr/>
          <p:nvPr/>
        </p:nvSpPr>
        <p:spPr>
          <a:xfrm>
            <a:off x="4964113" y="2209800"/>
            <a:ext cx="522287" cy="423863"/>
          </a:xfrm>
          <a:custGeom>
            <a:avLst/>
            <a:gdLst>
              <a:gd name="connsiteX0" fmla="*/ 522514 w 522514"/>
              <a:gd name="connsiteY0" fmla="*/ 0 h 424543"/>
              <a:gd name="connsiteX1" fmla="*/ 391885 w 522514"/>
              <a:gd name="connsiteY1" fmla="*/ 228600 h 424543"/>
              <a:gd name="connsiteX2" fmla="*/ 0 w 522514"/>
              <a:gd name="connsiteY2" fmla="*/ 424543 h 424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2514" h="424543">
                <a:moveTo>
                  <a:pt x="522514" y="0"/>
                </a:moveTo>
                <a:cubicBezTo>
                  <a:pt x="500742" y="78921"/>
                  <a:pt x="478971" y="157843"/>
                  <a:pt x="391885" y="228600"/>
                </a:cubicBezTo>
                <a:cubicBezTo>
                  <a:pt x="304799" y="299357"/>
                  <a:pt x="152399" y="361950"/>
                  <a:pt x="0" y="424543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Полилиния 14"/>
          <p:cNvSpPr/>
          <p:nvPr/>
        </p:nvSpPr>
        <p:spPr>
          <a:xfrm>
            <a:off x="3962400" y="1001713"/>
            <a:ext cx="315913" cy="1643062"/>
          </a:xfrm>
          <a:custGeom>
            <a:avLst/>
            <a:gdLst>
              <a:gd name="connsiteX0" fmla="*/ 0 w 315686"/>
              <a:gd name="connsiteY0" fmla="*/ 0 h 1643743"/>
              <a:gd name="connsiteX1" fmla="*/ 250371 w 315686"/>
              <a:gd name="connsiteY1" fmla="*/ 772885 h 1643743"/>
              <a:gd name="connsiteX2" fmla="*/ 315686 w 315686"/>
              <a:gd name="connsiteY2" fmla="*/ 1643743 h 1643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5686" h="1643743">
                <a:moveTo>
                  <a:pt x="0" y="0"/>
                </a:moveTo>
                <a:cubicBezTo>
                  <a:pt x="98878" y="249464"/>
                  <a:pt x="197757" y="498928"/>
                  <a:pt x="250371" y="772885"/>
                </a:cubicBezTo>
                <a:cubicBezTo>
                  <a:pt x="302985" y="1046842"/>
                  <a:pt x="309335" y="1345292"/>
                  <a:pt x="315686" y="1643743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>
            <a:off x="4408488" y="1273175"/>
            <a:ext cx="379412" cy="1363663"/>
          </a:xfrm>
          <a:custGeom>
            <a:avLst/>
            <a:gdLst>
              <a:gd name="connsiteX0" fmla="*/ 381000 w 381000"/>
              <a:gd name="connsiteY0" fmla="*/ 0 h 1360714"/>
              <a:gd name="connsiteX1" fmla="*/ 87086 w 381000"/>
              <a:gd name="connsiteY1" fmla="*/ 696685 h 1360714"/>
              <a:gd name="connsiteX2" fmla="*/ 0 w 381000"/>
              <a:gd name="connsiteY2" fmla="*/ 1360714 h 1360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81000" h="1360714">
                <a:moveTo>
                  <a:pt x="381000" y="0"/>
                </a:moveTo>
                <a:cubicBezTo>
                  <a:pt x="265793" y="234949"/>
                  <a:pt x="150586" y="469899"/>
                  <a:pt x="87086" y="696685"/>
                </a:cubicBezTo>
                <a:cubicBezTo>
                  <a:pt x="23586" y="923471"/>
                  <a:pt x="11793" y="1142092"/>
                  <a:pt x="0" y="1360714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Полилиния 18"/>
          <p:cNvSpPr/>
          <p:nvPr/>
        </p:nvSpPr>
        <p:spPr>
          <a:xfrm>
            <a:off x="3863975" y="1871663"/>
            <a:ext cx="261938" cy="762000"/>
          </a:xfrm>
          <a:custGeom>
            <a:avLst/>
            <a:gdLst>
              <a:gd name="connsiteX0" fmla="*/ 0 w 261257"/>
              <a:gd name="connsiteY0" fmla="*/ 0 h 762000"/>
              <a:gd name="connsiteX1" fmla="*/ 163285 w 261257"/>
              <a:gd name="connsiteY1" fmla="*/ 348343 h 762000"/>
              <a:gd name="connsiteX2" fmla="*/ 261257 w 261257"/>
              <a:gd name="connsiteY2" fmla="*/ 76200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1257" h="762000">
                <a:moveTo>
                  <a:pt x="0" y="0"/>
                </a:moveTo>
                <a:cubicBezTo>
                  <a:pt x="59871" y="110671"/>
                  <a:pt x="119742" y="221343"/>
                  <a:pt x="163285" y="348343"/>
                </a:cubicBezTo>
                <a:cubicBezTo>
                  <a:pt x="206828" y="475343"/>
                  <a:pt x="234042" y="618671"/>
                  <a:pt x="261257" y="76200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785432-95ED-477C-8133-1D80FF0956D6}" type="slidenum">
              <a:rPr lang="ru-RU"/>
              <a:pPr>
                <a:defRPr/>
              </a:pPr>
              <a:t>17</a:t>
            </a:fld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707904" y="2636912"/>
            <a:ext cx="2304256" cy="1200329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зависимости эффективности воспитания от…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2564904"/>
            <a:ext cx="2736304" cy="129614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Закономерности воспитательного процесса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42988" y="333375"/>
            <a:ext cx="3097212" cy="64611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сложившихся воспитательных отношений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932363" y="1557338"/>
            <a:ext cx="4068762" cy="64611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соответствия цели тем действиям, которые направлены на её достижение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79388" y="1341438"/>
            <a:ext cx="3671887" cy="92233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соответствия социальной практики характеру воспитательного влияния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500563" y="620713"/>
            <a:ext cx="3743325" cy="64611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совокупного действия объективных и субъективных факторов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732588" y="2708275"/>
            <a:ext cx="1943100" cy="92392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интенсивности воспитания и самовоспитания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4213" y="4292600"/>
            <a:ext cx="2879725" cy="64611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активности участников воспитательного процесса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580063" y="4076700"/>
            <a:ext cx="3313112" cy="92392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эффективности сопутствующих воспитанию процессов развития и обучения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411413" y="6165850"/>
            <a:ext cx="4176712" cy="3683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качества воспитательного воздействия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79388" y="5157788"/>
            <a:ext cx="3816350" cy="64611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интенсивности воздействия на «внутреннюю сферу» воспитанника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716463" y="5157788"/>
            <a:ext cx="4211637" cy="64611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интенсивности и качества взаимодействия между воспитанниками</a:t>
            </a:r>
          </a:p>
        </p:txBody>
      </p:sp>
      <p:sp>
        <p:nvSpPr>
          <p:cNvPr id="24" name="Полилиния 23"/>
          <p:cNvSpPr/>
          <p:nvPr/>
        </p:nvSpPr>
        <p:spPr>
          <a:xfrm flipH="1">
            <a:off x="5148263" y="3860800"/>
            <a:ext cx="96837" cy="1298575"/>
          </a:xfrm>
          <a:custGeom>
            <a:avLst/>
            <a:gdLst>
              <a:gd name="connsiteX0" fmla="*/ 435429 w 435429"/>
              <a:gd name="connsiteY0" fmla="*/ 0 h 1349829"/>
              <a:gd name="connsiteX1" fmla="*/ 97971 w 435429"/>
              <a:gd name="connsiteY1" fmla="*/ 740229 h 1349829"/>
              <a:gd name="connsiteX2" fmla="*/ 0 w 435429"/>
              <a:gd name="connsiteY2" fmla="*/ 1349829 h 1349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5429" h="1349829">
                <a:moveTo>
                  <a:pt x="435429" y="0"/>
                </a:moveTo>
                <a:cubicBezTo>
                  <a:pt x="302985" y="257629"/>
                  <a:pt x="170542" y="515258"/>
                  <a:pt x="97971" y="740229"/>
                </a:cubicBezTo>
                <a:cubicBezTo>
                  <a:pt x="25400" y="965200"/>
                  <a:pt x="12700" y="1157514"/>
                  <a:pt x="0" y="1349829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Управляющая кнопка: домой 26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FD9C21-8575-46F7-8641-CDE86B0998D6}" type="slidenum">
              <a:rPr lang="ru-RU"/>
              <a:pPr>
                <a:defRPr/>
              </a:pPr>
              <a:t>18</a:t>
            </a:fld>
            <a:endParaRPr lang="ru-RU"/>
          </a:p>
        </p:txBody>
      </p:sp>
      <p:sp>
        <p:nvSpPr>
          <p:cNvPr id="19459" name="Rectangle 1"/>
          <p:cNvSpPr>
            <a:spLocks noChangeArrowheads="1"/>
          </p:cNvSpPr>
          <p:nvPr/>
        </p:nvSpPr>
        <p:spPr bwMode="auto">
          <a:xfrm>
            <a:off x="755650" y="1196975"/>
            <a:ext cx="81724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ru-RU" sz="24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Принципы воспитания</a:t>
            </a:r>
            <a:r>
              <a:rPr lang="ru-RU" sz="2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– это фундаментальные положения, которые отражают общие требования к организации воспитательного процесса.</a:t>
            </a:r>
            <a:r>
              <a:rPr lang="ru-RU" sz="2400">
                <a:latin typeface="Calibri" pitchFamily="34" charset="0"/>
              </a:rPr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19250" y="188913"/>
            <a:ext cx="5976938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Times New Roman" pitchFamily="18" charset="0"/>
              </a:rPr>
              <a:t>5. Принципы воспитания</a:t>
            </a:r>
            <a:r>
              <a:rPr lang="ru-RU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Times New Roman" pitchFamily="18" charset="0"/>
              </a:rPr>
              <a:t> </a:t>
            </a:r>
            <a:endParaRPr lang="ru-RU" sz="36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0825" y="2997200"/>
            <a:ext cx="8642350" cy="29241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400" dirty="0">
                <a:latin typeface="+mn-lt"/>
                <a:ea typeface="MS Mincho" pitchFamily="49" charset="-128"/>
                <a:cs typeface="Arial" pitchFamily="34" charset="0"/>
              </a:rPr>
              <a:t>Принципы воспитания формулируются на основе научного анализа воспитательного процесса и соотносятся </a:t>
            </a:r>
          </a:p>
          <a:p>
            <a:pPr indent="457200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400" dirty="0">
                <a:latin typeface="+mn-lt"/>
                <a:ea typeface="MS Mincho" pitchFamily="49" charset="-128"/>
                <a:cs typeface="Arial" pitchFamily="34" charset="0"/>
              </a:rPr>
              <a:t>с его закономерностями, </a:t>
            </a:r>
          </a:p>
          <a:p>
            <a:pPr indent="457200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400" dirty="0">
                <a:latin typeface="+mn-lt"/>
                <a:ea typeface="MS Mincho" pitchFamily="49" charset="-128"/>
                <a:cs typeface="Arial" pitchFamily="34" charset="0"/>
              </a:rPr>
              <a:t>с целями и задачами образования, </a:t>
            </a:r>
          </a:p>
          <a:p>
            <a:pPr indent="457200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400" dirty="0">
                <a:latin typeface="+mn-lt"/>
                <a:ea typeface="MS Mincho" pitchFamily="49" charset="-128"/>
                <a:cs typeface="Arial" pitchFamily="34" charset="0"/>
              </a:rPr>
              <a:t>с уровнем развития педагогической науки, </a:t>
            </a:r>
          </a:p>
          <a:p>
            <a:pPr indent="457200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400" dirty="0">
                <a:latin typeface="+mn-lt"/>
                <a:ea typeface="MS Mincho" pitchFamily="49" charset="-128"/>
                <a:cs typeface="Arial" pitchFamily="34" charset="0"/>
              </a:rPr>
              <a:t>с возможностями существующей системы образования. </a:t>
            </a: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 10"/>
          <p:cNvSpPr/>
          <p:nvPr/>
        </p:nvSpPr>
        <p:spPr>
          <a:xfrm>
            <a:off x="4757738" y="1003300"/>
            <a:ext cx="1022350" cy="533400"/>
          </a:xfrm>
          <a:custGeom>
            <a:avLst/>
            <a:gdLst>
              <a:gd name="connsiteX0" fmla="*/ 1023257 w 1023257"/>
              <a:gd name="connsiteY0" fmla="*/ 0 h 533400"/>
              <a:gd name="connsiteX1" fmla="*/ 435429 w 1023257"/>
              <a:gd name="connsiteY1" fmla="*/ 217715 h 533400"/>
              <a:gd name="connsiteX2" fmla="*/ 0 w 1023257"/>
              <a:gd name="connsiteY2" fmla="*/ 53340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23257" h="533400">
                <a:moveTo>
                  <a:pt x="1023257" y="0"/>
                </a:moveTo>
                <a:cubicBezTo>
                  <a:pt x="814614" y="64407"/>
                  <a:pt x="605972" y="128815"/>
                  <a:pt x="435429" y="217715"/>
                </a:cubicBezTo>
                <a:cubicBezTo>
                  <a:pt x="264886" y="306615"/>
                  <a:pt x="132443" y="420007"/>
                  <a:pt x="0" y="53340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/>
          </a:p>
        </p:txBody>
      </p:sp>
      <p:sp>
        <p:nvSpPr>
          <p:cNvPr id="13" name="Полилиния 12"/>
          <p:cNvSpPr/>
          <p:nvPr/>
        </p:nvSpPr>
        <p:spPr>
          <a:xfrm>
            <a:off x="3203575" y="1125538"/>
            <a:ext cx="846138" cy="444500"/>
          </a:xfrm>
          <a:custGeom>
            <a:avLst/>
            <a:gdLst>
              <a:gd name="connsiteX0" fmla="*/ 0 w 805543"/>
              <a:gd name="connsiteY0" fmla="*/ 0 h 370115"/>
              <a:gd name="connsiteX1" fmla="*/ 576943 w 805543"/>
              <a:gd name="connsiteY1" fmla="*/ 174172 h 370115"/>
              <a:gd name="connsiteX2" fmla="*/ 805543 w 805543"/>
              <a:gd name="connsiteY2" fmla="*/ 370115 h 370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05543" h="370115">
                <a:moveTo>
                  <a:pt x="0" y="0"/>
                </a:moveTo>
                <a:cubicBezTo>
                  <a:pt x="221343" y="56243"/>
                  <a:pt x="442686" y="112486"/>
                  <a:pt x="576943" y="174172"/>
                </a:cubicBezTo>
                <a:cubicBezTo>
                  <a:pt x="711200" y="235858"/>
                  <a:pt x="758371" y="302986"/>
                  <a:pt x="805543" y="370115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/>
          </a:p>
        </p:txBody>
      </p:sp>
      <p:sp>
        <p:nvSpPr>
          <p:cNvPr id="14" name="Полилиния 13"/>
          <p:cNvSpPr/>
          <p:nvPr/>
        </p:nvSpPr>
        <p:spPr>
          <a:xfrm>
            <a:off x="5464175" y="1689100"/>
            <a:ext cx="381000" cy="282575"/>
          </a:xfrm>
          <a:custGeom>
            <a:avLst/>
            <a:gdLst>
              <a:gd name="connsiteX0" fmla="*/ 381000 w 381000"/>
              <a:gd name="connsiteY0" fmla="*/ 0 h 283029"/>
              <a:gd name="connsiteX1" fmla="*/ 206828 w 381000"/>
              <a:gd name="connsiteY1" fmla="*/ 97972 h 283029"/>
              <a:gd name="connsiteX2" fmla="*/ 0 w 381000"/>
              <a:gd name="connsiteY2" fmla="*/ 283029 h 283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81000" h="283029">
                <a:moveTo>
                  <a:pt x="381000" y="0"/>
                </a:moveTo>
                <a:cubicBezTo>
                  <a:pt x="325664" y="25400"/>
                  <a:pt x="270328" y="50801"/>
                  <a:pt x="206828" y="97972"/>
                </a:cubicBezTo>
                <a:cubicBezTo>
                  <a:pt x="143328" y="145144"/>
                  <a:pt x="71664" y="214086"/>
                  <a:pt x="0" y="283029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/>
          </a:p>
        </p:txBody>
      </p:sp>
      <p:sp>
        <p:nvSpPr>
          <p:cNvPr id="15" name="Полилиния 14"/>
          <p:cNvSpPr/>
          <p:nvPr/>
        </p:nvSpPr>
        <p:spPr>
          <a:xfrm>
            <a:off x="4691063" y="2549525"/>
            <a:ext cx="1176337" cy="592138"/>
          </a:xfrm>
          <a:custGeom>
            <a:avLst/>
            <a:gdLst>
              <a:gd name="connsiteX0" fmla="*/ 0 w 772886"/>
              <a:gd name="connsiteY0" fmla="*/ 0 h 587828"/>
              <a:gd name="connsiteX1" fmla="*/ 195943 w 772886"/>
              <a:gd name="connsiteY1" fmla="*/ 337457 h 587828"/>
              <a:gd name="connsiteX2" fmla="*/ 772886 w 772886"/>
              <a:gd name="connsiteY2" fmla="*/ 587828 h 587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2886" h="587828">
                <a:moveTo>
                  <a:pt x="0" y="0"/>
                </a:moveTo>
                <a:cubicBezTo>
                  <a:pt x="33564" y="119743"/>
                  <a:pt x="67129" y="239486"/>
                  <a:pt x="195943" y="337457"/>
                </a:cubicBezTo>
                <a:cubicBezTo>
                  <a:pt x="324757" y="435428"/>
                  <a:pt x="548821" y="511628"/>
                  <a:pt x="772886" y="587828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/>
          </a:p>
        </p:txBody>
      </p:sp>
      <p:sp>
        <p:nvSpPr>
          <p:cNvPr id="16" name="Полилиния 15"/>
          <p:cNvSpPr/>
          <p:nvPr/>
        </p:nvSpPr>
        <p:spPr>
          <a:xfrm>
            <a:off x="2678113" y="1939925"/>
            <a:ext cx="500062" cy="65088"/>
          </a:xfrm>
          <a:custGeom>
            <a:avLst/>
            <a:gdLst>
              <a:gd name="connsiteX0" fmla="*/ 500743 w 500743"/>
              <a:gd name="connsiteY0" fmla="*/ 65314 h 65314"/>
              <a:gd name="connsiteX1" fmla="*/ 293914 w 500743"/>
              <a:gd name="connsiteY1" fmla="*/ 10886 h 65314"/>
              <a:gd name="connsiteX2" fmla="*/ 0 w 500743"/>
              <a:gd name="connsiteY2" fmla="*/ 0 h 653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0743" h="65314">
                <a:moveTo>
                  <a:pt x="500743" y="65314"/>
                </a:moveTo>
                <a:cubicBezTo>
                  <a:pt x="439057" y="43543"/>
                  <a:pt x="377371" y="21772"/>
                  <a:pt x="293914" y="10886"/>
                </a:cubicBezTo>
                <a:cubicBezTo>
                  <a:pt x="210457" y="0"/>
                  <a:pt x="105228" y="0"/>
                  <a:pt x="0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/>
          </a:p>
        </p:txBody>
      </p:sp>
      <p:sp>
        <p:nvSpPr>
          <p:cNvPr id="17" name="Полилиния 16"/>
          <p:cNvSpPr/>
          <p:nvPr/>
        </p:nvSpPr>
        <p:spPr>
          <a:xfrm>
            <a:off x="5497513" y="2244725"/>
            <a:ext cx="514350" cy="392113"/>
          </a:xfrm>
          <a:custGeom>
            <a:avLst/>
            <a:gdLst>
              <a:gd name="connsiteX0" fmla="*/ 0 w 522514"/>
              <a:gd name="connsiteY0" fmla="*/ 0 h 402771"/>
              <a:gd name="connsiteX1" fmla="*/ 217714 w 522514"/>
              <a:gd name="connsiteY1" fmla="*/ 293914 h 402771"/>
              <a:gd name="connsiteX2" fmla="*/ 522514 w 522514"/>
              <a:gd name="connsiteY2" fmla="*/ 402771 h 402771"/>
              <a:gd name="connsiteX0" fmla="*/ 0 w 522514"/>
              <a:gd name="connsiteY0" fmla="*/ 0 h 402771"/>
              <a:gd name="connsiteX1" fmla="*/ 226842 w 522514"/>
              <a:gd name="connsiteY1" fmla="*/ 248681 h 402771"/>
              <a:gd name="connsiteX2" fmla="*/ 522514 w 522514"/>
              <a:gd name="connsiteY2" fmla="*/ 402771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2514" h="402771">
                <a:moveTo>
                  <a:pt x="0" y="0"/>
                </a:moveTo>
                <a:cubicBezTo>
                  <a:pt x="65314" y="113393"/>
                  <a:pt x="139756" y="181553"/>
                  <a:pt x="226842" y="248681"/>
                </a:cubicBezTo>
                <a:cubicBezTo>
                  <a:pt x="313928" y="315809"/>
                  <a:pt x="522514" y="402771"/>
                  <a:pt x="522514" y="402771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/>
          </a:p>
        </p:txBody>
      </p:sp>
      <p:sp>
        <p:nvSpPr>
          <p:cNvPr id="18" name="Полилиния 17"/>
          <p:cNvSpPr/>
          <p:nvPr/>
        </p:nvSpPr>
        <p:spPr>
          <a:xfrm>
            <a:off x="3348038" y="2570163"/>
            <a:ext cx="690562" cy="714375"/>
          </a:xfrm>
          <a:custGeom>
            <a:avLst/>
            <a:gdLst>
              <a:gd name="connsiteX0" fmla="*/ 664029 w 664029"/>
              <a:gd name="connsiteY0" fmla="*/ 0 h 544286"/>
              <a:gd name="connsiteX1" fmla="*/ 478972 w 664029"/>
              <a:gd name="connsiteY1" fmla="*/ 391886 h 544286"/>
              <a:gd name="connsiteX2" fmla="*/ 0 w 664029"/>
              <a:gd name="connsiteY2" fmla="*/ 544286 h 544286"/>
              <a:gd name="connsiteX0" fmla="*/ 664029 w 664029"/>
              <a:gd name="connsiteY0" fmla="*/ 0 h 544286"/>
              <a:gd name="connsiteX1" fmla="*/ 415342 w 664029"/>
              <a:gd name="connsiteY1" fmla="*/ 379655 h 544286"/>
              <a:gd name="connsiteX2" fmla="*/ 0 w 664029"/>
              <a:gd name="connsiteY2" fmla="*/ 544286 h 544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64029" h="544286">
                <a:moveTo>
                  <a:pt x="664029" y="0"/>
                </a:moveTo>
                <a:cubicBezTo>
                  <a:pt x="626836" y="150586"/>
                  <a:pt x="526014" y="288941"/>
                  <a:pt x="415342" y="379655"/>
                </a:cubicBezTo>
                <a:cubicBezTo>
                  <a:pt x="304670" y="470369"/>
                  <a:pt x="184150" y="513443"/>
                  <a:pt x="0" y="544286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4CCAC7-AA01-4871-A772-57046A5A39CA}" type="slidenum">
              <a:rPr lang="ru-RU"/>
              <a:pPr>
                <a:defRPr/>
              </a:pPr>
              <a:t>19</a:t>
            </a:fld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5650" y="404813"/>
            <a:ext cx="3384550" cy="7080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общественной направленности воспитания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30738" y="620713"/>
            <a:ext cx="4286250" cy="4000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связи воспитания с жизнью и трудом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773738" y="1484313"/>
            <a:ext cx="2984500" cy="4000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опоры на положительное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921375" y="2420938"/>
            <a:ext cx="2922588" cy="4000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err="1"/>
              <a:t>гуманизации</a:t>
            </a:r>
            <a:r>
              <a:rPr lang="ru-RU" sz="2000" dirty="0"/>
              <a:t> воспитания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54000" y="1773238"/>
            <a:ext cx="2509838" cy="4000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личностного подхода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50825" y="2997200"/>
            <a:ext cx="3241675" cy="7080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единства воспитательных воздействий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211638" y="3141663"/>
            <a:ext cx="3952875" cy="4000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err="1"/>
              <a:t>культуросообразности</a:t>
            </a:r>
            <a:r>
              <a:rPr lang="ru-RU" sz="2000" dirty="0"/>
              <a:t> воспитания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131840" y="1484784"/>
            <a:ext cx="2376264" cy="1224136"/>
          </a:xfrm>
          <a:prstGeom prst="roundRect">
            <a:avLst/>
          </a:prstGeom>
          <a:ln w="19050"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Общие принципы воспитания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0825" y="4076700"/>
            <a:ext cx="8642350" cy="2400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ts val="1200"/>
              </a:spcAft>
              <a:tabLst>
                <a:tab pos="685800" algn="l"/>
              </a:tabLst>
            </a:pPr>
            <a:r>
              <a:rPr lang="ru-RU" sz="2000" b="1">
                <a:solidFill>
                  <a:srgbClr val="00B0F0"/>
                </a:solidFill>
                <a:latin typeface="Calibri" pitchFamily="34" charset="0"/>
                <a:cs typeface="Times New Roman" pitchFamily="18" charset="0"/>
              </a:rPr>
              <a:t>Требования к реализации принципов воспитания: </a:t>
            </a:r>
          </a:p>
          <a:p>
            <a:pPr eaLnBrk="0" hangingPunct="0">
              <a:spcAft>
                <a:spcPts val="1200"/>
              </a:spcAft>
              <a:buFontTx/>
              <a:buChar char="•"/>
              <a:tabLst>
                <a:tab pos="685800" algn="l"/>
              </a:tabLst>
            </a:pPr>
            <a:r>
              <a:rPr lang="ru-RU" sz="20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обязательность (принципы должны соблюдаться обязательно в любом педагогическом действии); </a:t>
            </a:r>
            <a:endParaRPr lang="ru-RU" sz="2000">
              <a:latin typeface="Calibri" pitchFamily="34" charset="0"/>
            </a:endParaRPr>
          </a:p>
          <a:p>
            <a:pPr eaLnBrk="0" hangingPunct="0">
              <a:spcAft>
                <a:spcPts val="1200"/>
              </a:spcAft>
              <a:buFontTx/>
              <a:buChar char="•"/>
              <a:tabLst>
                <a:tab pos="685800" algn="l"/>
              </a:tabLst>
            </a:pPr>
            <a:r>
              <a:rPr lang="ru-RU" sz="20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комплексность (одновременно должны осуществляться все принципы, нельзя сегодня реализовать один принцип, завтра другой); </a:t>
            </a:r>
            <a:endParaRPr lang="ru-RU" sz="2000">
              <a:latin typeface="Calibri" pitchFamily="34" charset="0"/>
            </a:endParaRPr>
          </a:p>
          <a:p>
            <a:pPr eaLnBrk="0" hangingPunct="0">
              <a:spcAft>
                <a:spcPts val="1200"/>
              </a:spcAft>
              <a:buFontTx/>
              <a:buChar char="•"/>
              <a:tabLst>
                <a:tab pos="685800" algn="l"/>
              </a:tabLst>
            </a:pPr>
            <a:r>
              <a:rPr lang="ru-RU" sz="20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равнозначность (все принципы важны в равной степени).</a:t>
            </a:r>
            <a:endParaRPr lang="ru-RU" sz="2000">
              <a:latin typeface="Calibri" pitchFamily="34" charset="0"/>
            </a:endParaRPr>
          </a:p>
        </p:txBody>
      </p:sp>
      <p:sp>
        <p:nvSpPr>
          <p:cNvPr id="19" name="Управляющая кнопка: домой 18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F7DFF6-7009-47E8-A52A-54F5B7CE0BA5}" type="slidenum">
              <a:rPr lang="ru-RU"/>
              <a:pPr>
                <a:defRPr/>
              </a:pPr>
              <a:t>20</a:t>
            </a:fld>
            <a:endParaRPr lang="ru-RU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0" y="908050"/>
            <a:ext cx="9144000" cy="498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8775">
              <a:spcAft>
                <a:spcPts val="600"/>
              </a:spcAft>
            </a:pPr>
            <a:r>
              <a:rPr lang="ru-RU" sz="2400">
                <a:latin typeface="Calibri" pitchFamily="34" charset="0"/>
              </a:rPr>
              <a:t>1. В чём проявляются отличия воспитательного процесса от учебного?</a:t>
            </a:r>
          </a:p>
          <a:p>
            <a:pPr marL="358775">
              <a:spcAft>
                <a:spcPts val="600"/>
              </a:spcAft>
            </a:pPr>
            <a:r>
              <a:rPr lang="ru-RU" sz="2400">
                <a:latin typeface="Calibri" pitchFamily="34" charset="0"/>
              </a:rPr>
              <a:t>2. Каковы основные противоречия воспитательного процесса?</a:t>
            </a:r>
          </a:p>
          <a:p>
            <a:pPr marL="358775">
              <a:spcAft>
                <a:spcPts val="600"/>
              </a:spcAft>
            </a:pPr>
            <a:r>
              <a:rPr lang="ru-RU" sz="2400">
                <a:latin typeface="Calibri" pitchFamily="34" charset="0"/>
              </a:rPr>
              <a:t>3. Приведите примеры реализации логики воспитательного процесса. </a:t>
            </a:r>
          </a:p>
          <a:p>
            <a:pPr marL="358775">
              <a:spcAft>
                <a:spcPts val="600"/>
              </a:spcAft>
            </a:pPr>
            <a:r>
              <a:rPr lang="ru-RU" sz="2400">
                <a:latin typeface="Calibri" pitchFamily="34" charset="0"/>
              </a:rPr>
              <a:t>4. Как в целях и содержании воспитания реализуются потребности общества?</a:t>
            </a:r>
          </a:p>
          <a:p>
            <a:pPr marL="358775">
              <a:spcAft>
                <a:spcPts val="600"/>
              </a:spcAft>
            </a:pPr>
            <a:r>
              <a:rPr lang="ru-RU" sz="2400">
                <a:latin typeface="Calibri" pitchFamily="34" charset="0"/>
              </a:rPr>
              <a:t>5. Что является наиболее общей целью воспитания в наше время?</a:t>
            </a:r>
          </a:p>
          <a:p>
            <a:pPr marL="358775">
              <a:spcAft>
                <a:spcPts val="600"/>
              </a:spcAft>
            </a:pPr>
            <a:r>
              <a:rPr lang="ru-RU" sz="2400">
                <a:latin typeface="Calibri" pitchFamily="34" charset="0"/>
              </a:rPr>
              <a:t>6. Приведите примеры закономерностей воспитательного процесса.</a:t>
            </a:r>
          </a:p>
          <a:p>
            <a:pPr marL="358775">
              <a:spcAft>
                <a:spcPts val="600"/>
              </a:spcAft>
            </a:pPr>
            <a:r>
              <a:rPr lang="ru-RU" sz="2400">
                <a:latin typeface="Calibri" pitchFamily="34" charset="0"/>
              </a:rPr>
              <a:t>7. Назовите основные принципы воспитания, поясните их смысл.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51920" y="0"/>
            <a:ext cx="1512168" cy="338554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92D050"/>
                </a:solidFill>
                <a:latin typeface="+mn-lt"/>
              </a:rPr>
              <a:t>Подведём итог</a:t>
            </a:r>
          </a:p>
        </p:txBody>
      </p:sp>
      <p:sp>
        <p:nvSpPr>
          <p:cNvPr id="21511" name="TextBox 4"/>
          <p:cNvSpPr txBox="1">
            <a:spLocks noChangeArrowheads="1"/>
          </p:cNvSpPr>
          <p:nvPr/>
        </p:nvSpPr>
        <p:spPr bwMode="auto">
          <a:xfrm>
            <a:off x="250825" y="404813"/>
            <a:ext cx="33131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Для контроля и самоконтроля</a:t>
            </a: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513" name="TextBox 6"/>
          <p:cNvSpPr txBox="1">
            <a:spLocks noChangeArrowheads="1"/>
          </p:cNvSpPr>
          <p:nvPr/>
        </p:nvSpPr>
        <p:spPr bwMode="auto">
          <a:xfrm>
            <a:off x="323850" y="6092825"/>
            <a:ext cx="36718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  <a:hlinkClick r:id="rId2" tooltip="Тест онлайн"/>
              </a:rPr>
              <a:t>Пройти тест по материалу лекции</a:t>
            </a:r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</TotalTime>
  <Words>1227</Words>
  <Application>Microsoft Office PowerPoint</Application>
  <PresentationFormat>Экран (4:3)</PresentationFormat>
  <Paragraphs>212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Times New Roman</vt:lpstr>
      <vt:lpstr>Wingdings</vt:lpstr>
      <vt:lpstr>MS Mincho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Name</cp:lastModifiedBy>
  <cp:revision>64</cp:revision>
  <dcterms:modified xsi:type="dcterms:W3CDTF">2013-04-07T18:17:30Z</dcterms:modified>
</cp:coreProperties>
</file>