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4" r:id="rId3"/>
    <p:sldId id="273" r:id="rId4"/>
    <p:sldId id="265" r:id="rId5"/>
    <p:sldId id="274" r:id="rId6"/>
    <p:sldId id="266" r:id="rId7"/>
    <p:sldId id="268" r:id="rId8"/>
    <p:sldId id="262" r:id="rId9"/>
    <p:sldId id="272" r:id="rId10"/>
    <p:sldId id="269" r:id="rId11"/>
    <p:sldId id="270" r:id="rId12"/>
    <p:sldId id="257" r:id="rId13"/>
    <p:sldId id="258" r:id="rId14"/>
    <p:sldId id="259" r:id="rId15"/>
    <p:sldId id="260" r:id="rId16"/>
    <p:sldId id="261" r:id="rId17"/>
    <p:sldId id="277" r:id="rId18"/>
    <p:sldId id="275" r:id="rId19"/>
    <p:sldId id="267" r:id="rId20"/>
    <p:sldId id="263" r:id="rId21"/>
    <p:sldId id="27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CC9900"/>
    <a:srgbClr val="FF9900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/>
  </p:normalViewPr>
  <p:slideViewPr>
    <p:cSldViewPr>
      <p:cViewPr varScale="1">
        <p:scale>
          <a:sx n="65" d="100"/>
          <a:sy n="65" d="100"/>
        </p:scale>
        <p:origin x="-4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7BAD17D-46B0-483A-8E51-6F86EFC1C422}" type="datetimeFigureOut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4577CB5-0FE6-46E6-BAF8-D365EAA937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05FCA9-ECD4-435C-95E3-A74866CFAD3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920E4E-AC50-476D-9C36-C7EAE712554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1C6E6-1064-4C15-99B0-5E4BF059607E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B9A47-895C-404C-9038-21C480417F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9397F-1E56-4B4C-8159-46EAFC99B7DF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6F50B-387D-4A59-A7F0-B9211FDA7F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BCEC7-336B-4F9B-AF19-A9BEAEF1193B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18D82-5294-4E1F-B75C-231763607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AB809-3D14-49A0-83B9-F4467631C6F3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21F0D-6A51-4497-A831-7E05B46A9D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D9A90-B495-4B32-9071-05887837B6B6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97577-763C-4468-A1C5-4C05EFD66E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8E04B-5C6A-4576-B419-43A13E290A9A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A72A2-6DDD-40AB-80AA-C928781722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9F480-3744-47B5-9F88-728235E00DAD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8B1B3-35FD-4FA5-938A-119FDAF5E1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C7413-6CEE-4691-AC6A-933B3CBA4182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62732-8431-47EF-985B-0D6DE2104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F7192-C83D-4F2E-B168-BA5BD9CD01F8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EE088-58B8-40F7-A201-1DD8F93FD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B380C-9D2F-4CD2-B443-56BF58285350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1CF87-E169-4A76-8792-BF3D96397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28694-1E59-4B6C-A091-8E614DA6790A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64EB5-1EA2-4DE7-B8FA-3A3DD8496E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11AF5B-8033-4BE4-8500-BBCB40249BA2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06D5BA-4A25-4C93-B44D-E90FFA5DE4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hyperlink" Target="http://sv-sidorov.ucoz.com/tests/5-30-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v-sidorov.ucoz.com/" TargetMode="External"/><Relationship Id="rId5" Type="http://schemas.openxmlformats.org/officeDocument/2006/relationships/slide" Target="slide19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8.xml"/><Relationship Id="rId7" Type="http://schemas.openxmlformats.org/officeDocument/2006/relationships/slide" Target="slide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11.xml"/><Relationship Id="rId9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iofile.ru/psy/1661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30-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395288" y="1628775"/>
            <a:ext cx="8532812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План</a:t>
            </a:r>
          </a:p>
          <a:p>
            <a:pPr eaLnBrk="0" hangingPunct="0">
              <a:spcAft>
                <a:spcPts val="2400"/>
              </a:spcAft>
            </a:pP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3" action="ppaction://hlinksldjump"/>
              </a:rPr>
              <a:t>1. Методология педагогической науки и педагогической деятельности.</a:t>
            </a: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eaLnBrk="0" hangingPunct="0">
              <a:spcAft>
                <a:spcPts val="2400"/>
              </a:spcAft>
            </a:pP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4" action="ppaction://hlinksldjump"/>
              </a:rPr>
              <a:t>2. Методы педагогического исследования.</a:t>
            </a:r>
            <a:endParaRPr lang="ru-RU" sz="32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Aft>
                <a:spcPts val="2400"/>
              </a:spcAft>
            </a:pPr>
            <a:r>
              <a:rPr lang="ru-RU" sz="3200" dirty="0" smtClean="0">
                <a:latin typeface="Calibri" pitchFamily="34" charset="0"/>
                <a:ea typeface="Calibri" pitchFamily="34" charset="0"/>
                <a:cs typeface="Times New Roman" pitchFamily="18" charset="0"/>
                <a:hlinkClick r:id="rId5" action="ppaction://hlinksldjump"/>
              </a:rPr>
              <a:t>3. </a:t>
            </a: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5" action="ppaction://hlinksldjump"/>
              </a:rPr>
              <a:t>Организация педагогического исследования.</a:t>
            </a: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088" y="188913"/>
            <a:ext cx="7489825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 pitchFamily="34" charset="0"/>
                <a:cs typeface="Times New Roman" pitchFamily="18" charset="0"/>
              </a:rPr>
              <a:t>Педагогическая методология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052" name="Прямоугольник 4"/>
          <p:cNvSpPr>
            <a:spLocks noChangeArrowheads="1"/>
          </p:cNvSpPr>
          <p:nvPr/>
        </p:nvSpPr>
        <p:spPr bwMode="auto">
          <a:xfrm>
            <a:off x="6011863" y="6381750"/>
            <a:ext cx="30114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Calibri" pitchFamily="34" charset="0"/>
                <a:cs typeface="Arial" charset="0"/>
              </a:rPr>
              <a:t>Разработал  к.п.н., доц. </a:t>
            </a:r>
            <a:r>
              <a:rPr lang="ru-RU" sz="1400" b="1">
                <a:latin typeface="Calibri" pitchFamily="34" charset="0"/>
                <a:cs typeface="Arial" charset="0"/>
                <a:hlinkClick r:id="rId6" tooltip="Личный сайт"/>
              </a:rPr>
              <a:t>Сидоров С.В.</a:t>
            </a:r>
            <a:endParaRPr lang="ru-RU" sz="1400" b="1">
              <a:latin typeface="Calibri" pitchFamily="34" charset="0"/>
              <a:cs typeface="Arial" charset="0"/>
            </a:endParaRPr>
          </a:p>
        </p:txBody>
      </p:sp>
      <p:sp>
        <p:nvSpPr>
          <p:cNvPr id="2053" name="TextBox 6"/>
          <p:cNvSpPr txBox="1">
            <a:spLocks noChangeArrowheads="1"/>
          </p:cNvSpPr>
          <p:nvPr/>
        </p:nvSpPr>
        <p:spPr bwMode="auto">
          <a:xfrm>
            <a:off x="468313" y="5589588"/>
            <a:ext cx="3671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hlinkClick r:id="rId7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3CA32-1B4D-4BB9-999F-32C78330C110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3075" name="Rectangle 1"/>
          <p:cNvSpPr>
            <a:spLocks noChangeArrowheads="1"/>
          </p:cNvSpPr>
          <p:nvPr/>
        </p:nvSpPr>
        <p:spPr bwMode="auto">
          <a:xfrm>
            <a:off x="468313" y="3357563"/>
            <a:ext cx="82804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Методология педагогики </a:t>
            </a: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– совокупность теоретических положений о познании и преобразовании педагогической действительности, принципов построения научно-исследовательской деятельности в области педагогических наук и способов организации педагогического исследования. 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313" y="115888"/>
            <a:ext cx="8135937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 pitchFamily="34" charset="0"/>
                <a:cs typeface="Times New Roman" pitchFamily="18" charset="0"/>
              </a:rPr>
              <a:t>1. Методология педагогической науки и педагогической деятельности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077" name="Rectangle 1"/>
          <p:cNvSpPr>
            <a:spLocks noChangeArrowheads="1"/>
          </p:cNvSpPr>
          <p:nvPr/>
        </p:nvSpPr>
        <p:spPr bwMode="auto">
          <a:xfrm>
            <a:off x="468313" y="2141538"/>
            <a:ext cx="8351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Любая наука имеет свою методологию. 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84213" y="908050"/>
            <a:ext cx="5040312" cy="499745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               Наука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93D86-2D88-49A4-B9FE-36069545EC45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179388" y="404813"/>
            <a:ext cx="6121400" cy="597693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               Наука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2051050" y="2276475"/>
            <a:ext cx="2305050" cy="223202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Методология науки</a:t>
            </a:r>
            <a:endParaRPr lang="ru-RU" sz="2000" dirty="0"/>
          </a:p>
        </p:txBody>
      </p:sp>
      <p:cxnSp>
        <p:nvCxnSpPr>
          <p:cNvPr id="7" name="Прямая со стрелкой 6"/>
          <p:cNvCxnSpPr>
            <a:stCxn id="5" idx="7"/>
            <a:endCxn id="4" idx="7"/>
          </p:cNvCxnSpPr>
          <p:nvPr/>
        </p:nvCxnSpPr>
        <p:spPr>
          <a:xfrm flipV="1">
            <a:off x="4017963" y="1639888"/>
            <a:ext cx="968375" cy="96361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5" idx="0"/>
            <a:endCxn id="4" idx="0"/>
          </p:cNvCxnSpPr>
          <p:nvPr/>
        </p:nvCxnSpPr>
        <p:spPr>
          <a:xfrm flipV="1">
            <a:off x="3203575" y="908050"/>
            <a:ext cx="0" cy="136842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6"/>
            <a:endCxn id="4" idx="6"/>
          </p:cNvCxnSpPr>
          <p:nvPr/>
        </p:nvCxnSpPr>
        <p:spPr>
          <a:xfrm>
            <a:off x="4356100" y="3392488"/>
            <a:ext cx="1368425" cy="1428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5" idx="5"/>
            <a:endCxn id="4" idx="5"/>
          </p:cNvCxnSpPr>
          <p:nvPr/>
        </p:nvCxnSpPr>
        <p:spPr>
          <a:xfrm>
            <a:off x="4017963" y="4181475"/>
            <a:ext cx="968375" cy="9921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5" idx="4"/>
            <a:endCxn id="4" idx="4"/>
          </p:cNvCxnSpPr>
          <p:nvPr/>
        </p:nvCxnSpPr>
        <p:spPr>
          <a:xfrm>
            <a:off x="3203575" y="4508500"/>
            <a:ext cx="0" cy="13970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5" idx="3"/>
            <a:endCxn id="4" idx="3"/>
          </p:cNvCxnSpPr>
          <p:nvPr/>
        </p:nvCxnSpPr>
        <p:spPr>
          <a:xfrm flipH="1">
            <a:off x="1422400" y="4181475"/>
            <a:ext cx="966788" cy="9921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2"/>
            <a:endCxn id="4" idx="2"/>
          </p:cNvCxnSpPr>
          <p:nvPr/>
        </p:nvCxnSpPr>
        <p:spPr>
          <a:xfrm flipH="1">
            <a:off x="684213" y="3392488"/>
            <a:ext cx="1366837" cy="1428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5" idx="1"/>
            <a:endCxn id="4" idx="1"/>
          </p:cNvCxnSpPr>
          <p:nvPr/>
        </p:nvCxnSpPr>
        <p:spPr>
          <a:xfrm flipH="1" flipV="1">
            <a:off x="1422400" y="1639888"/>
            <a:ext cx="966788" cy="96361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6588125" y="3068638"/>
            <a:ext cx="237648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Благодаря методологии происходит развитие науки, расширение научных знаний и сферы их применения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27313" y="1700213"/>
            <a:ext cx="4032250" cy="1016000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>
              <a:tabLst>
                <a:tab pos="685800" algn="l"/>
              </a:tabLst>
              <a:defRPr/>
            </a:pPr>
            <a:r>
              <a:rPr lang="ru-RU" sz="2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4. Технологический</a:t>
            </a:r>
            <a:r>
              <a:rPr lang="ru-RU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0" hangingPunct="0">
              <a:tabLst>
                <a:tab pos="685800" algn="l"/>
              </a:tabLst>
              <a:defRPr/>
            </a:pPr>
            <a:r>
              <a:rPr lang="ru-RU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методика и техника сбора научных данных и их обработки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763713" y="2708275"/>
            <a:ext cx="5761037" cy="1016000"/>
          </a:xfrm>
          <a:prstGeom prst="rect">
            <a:avLst/>
          </a:prstGeom>
          <a:ln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0" hangingPunct="0">
              <a:tabLst>
                <a:tab pos="685800" algn="l"/>
              </a:tabLst>
              <a:defRPr/>
            </a:pPr>
            <a:r>
              <a:rPr lang="ru-RU" sz="2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3. Конкретно-научный</a:t>
            </a:r>
            <a:r>
              <a:rPr lang="ru-RU" dirty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0" hangingPunct="0">
              <a:tabLst>
                <a:tab pos="685800" algn="l"/>
              </a:tabLst>
              <a:defRPr/>
            </a:pPr>
            <a:r>
              <a:rPr lang="ru-RU" dirty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принципы, методы, приёмы, применяемые в данной науке или в данном разделе науки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250825" y="692150"/>
            <a:ext cx="6192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Уровни научной методологии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(Э. Г. Юдин)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00113" y="3716338"/>
            <a:ext cx="7416800" cy="1016000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2. Общенаучный</a:t>
            </a:r>
            <a:r>
              <a:rPr lang="ru-RU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теоретические положения и подходы, используемые во всех или многих науках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7881C-A95C-494C-86CD-048B9925F4D9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4724400"/>
            <a:ext cx="9144000" cy="1016000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1. Философский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общие принципы познания и категории, характерные для любой сферы деятельности и сознания человека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3553" grpId="0" animBg="1"/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/>
          <p:nvPr/>
        </p:nvSpPr>
        <p:spPr>
          <a:xfrm>
            <a:off x="2111375" y="2770188"/>
            <a:ext cx="1360488" cy="739775"/>
          </a:xfrm>
          <a:custGeom>
            <a:avLst/>
            <a:gdLst>
              <a:gd name="connsiteX0" fmla="*/ 1360714 w 1360714"/>
              <a:gd name="connsiteY0" fmla="*/ 0 h 740228"/>
              <a:gd name="connsiteX1" fmla="*/ 402771 w 1360714"/>
              <a:gd name="connsiteY1" fmla="*/ 152400 h 740228"/>
              <a:gd name="connsiteX2" fmla="*/ 0 w 1360714"/>
              <a:gd name="connsiteY2" fmla="*/ 740228 h 740228"/>
              <a:gd name="connsiteX3" fmla="*/ 0 w 1360714"/>
              <a:gd name="connsiteY3" fmla="*/ 740228 h 74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0714" h="740228">
                <a:moveTo>
                  <a:pt x="1360714" y="0"/>
                </a:moveTo>
                <a:cubicBezTo>
                  <a:pt x="995135" y="14514"/>
                  <a:pt x="629557" y="29029"/>
                  <a:pt x="402771" y="152400"/>
                </a:cubicBezTo>
                <a:cubicBezTo>
                  <a:pt x="175985" y="275771"/>
                  <a:pt x="0" y="740228"/>
                  <a:pt x="0" y="740228"/>
                </a:cubicBezTo>
                <a:lnTo>
                  <a:pt x="0" y="740228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 flipH="1">
            <a:off x="5364163" y="2781300"/>
            <a:ext cx="1439862" cy="739775"/>
          </a:xfrm>
          <a:custGeom>
            <a:avLst/>
            <a:gdLst>
              <a:gd name="connsiteX0" fmla="*/ 1360714 w 1360714"/>
              <a:gd name="connsiteY0" fmla="*/ 0 h 740228"/>
              <a:gd name="connsiteX1" fmla="*/ 402771 w 1360714"/>
              <a:gd name="connsiteY1" fmla="*/ 152400 h 740228"/>
              <a:gd name="connsiteX2" fmla="*/ 0 w 1360714"/>
              <a:gd name="connsiteY2" fmla="*/ 740228 h 740228"/>
              <a:gd name="connsiteX3" fmla="*/ 0 w 1360714"/>
              <a:gd name="connsiteY3" fmla="*/ 740228 h 74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0714" h="740228">
                <a:moveTo>
                  <a:pt x="1360714" y="0"/>
                </a:moveTo>
                <a:cubicBezTo>
                  <a:pt x="995135" y="14514"/>
                  <a:pt x="629557" y="29029"/>
                  <a:pt x="402771" y="152400"/>
                </a:cubicBezTo>
                <a:cubicBezTo>
                  <a:pt x="175985" y="275771"/>
                  <a:pt x="0" y="740228"/>
                  <a:pt x="0" y="740228"/>
                </a:cubicBezTo>
                <a:lnTo>
                  <a:pt x="0" y="740228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1335088" y="4011613"/>
            <a:ext cx="428625" cy="511175"/>
          </a:xfrm>
          <a:custGeom>
            <a:avLst/>
            <a:gdLst>
              <a:gd name="connsiteX0" fmla="*/ 428172 w 428172"/>
              <a:gd name="connsiteY0" fmla="*/ 0 h 511629"/>
              <a:gd name="connsiteX1" fmla="*/ 68943 w 428172"/>
              <a:gd name="connsiteY1" fmla="*/ 185057 h 511629"/>
              <a:gd name="connsiteX2" fmla="*/ 14515 w 428172"/>
              <a:gd name="connsiteY2" fmla="*/ 511629 h 51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8172" h="511629">
                <a:moveTo>
                  <a:pt x="428172" y="0"/>
                </a:moveTo>
                <a:cubicBezTo>
                  <a:pt x="283029" y="49893"/>
                  <a:pt x="137886" y="99786"/>
                  <a:pt x="68943" y="185057"/>
                </a:cubicBezTo>
                <a:cubicBezTo>
                  <a:pt x="0" y="270328"/>
                  <a:pt x="7257" y="390978"/>
                  <a:pt x="14515" y="5116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5219700" y="4005263"/>
            <a:ext cx="1512888" cy="511175"/>
          </a:xfrm>
          <a:custGeom>
            <a:avLst/>
            <a:gdLst>
              <a:gd name="connsiteX0" fmla="*/ 428172 w 428172"/>
              <a:gd name="connsiteY0" fmla="*/ 0 h 511629"/>
              <a:gd name="connsiteX1" fmla="*/ 68943 w 428172"/>
              <a:gd name="connsiteY1" fmla="*/ 185057 h 511629"/>
              <a:gd name="connsiteX2" fmla="*/ 14515 w 428172"/>
              <a:gd name="connsiteY2" fmla="*/ 511629 h 51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8172" h="511629">
                <a:moveTo>
                  <a:pt x="428172" y="0"/>
                </a:moveTo>
                <a:cubicBezTo>
                  <a:pt x="283029" y="49893"/>
                  <a:pt x="137886" y="99786"/>
                  <a:pt x="68943" y="185057"/>
                </a:cubicBezTo>
                <a:cubicBezTo>
                  <a:pt x="0" y="270328"/>
                  <a:pt x="7257" y="390978"/>
                  <a:pt x="14515" y="5116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 flipH="1">
            <a:off x="2555875" y="4005263"/>
            <a:ext cx="1008063" cy="503237"/>
          </a:xfrm>
          <a:custGeom>
            <a:avLst/>
            <a:gdLst>
              <a:gd name="connsiteX0" fmla="*/ 428172 w 428172"/>
              <a:gd name="connsiteY0" fmla="*/ 0 h 511629"/>
              <a:gd name="connsiteX1" fmla="*/ 68943 w 428172"/>
              <a:gd name="connsiteY1" fmla="*/ 185057 h 511629"/>
              <a:gd name="connsiteX2" fmla="*/ 14515 w 428172"/>
              <a:gd name="connsiteY2" fmla="*/ 511629 h 51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8172" h="511629">
                <a:moveTo>
                  <a:pt x="428172" y="0"/>
                </a:moveTo>
                <a:cubicBezTo>
                  <a:pt x="283029" y="49893"/>
                  <a:pt x="137886" y="99786"/>
                  <a:pt x="68943" y="185057"/>
                </a:cubicBezTo>
                <a:cubicBezTo>
                  <a:pt x="0" y="270328"/>
                  <a:pt x="7257" y="390978"/>
                  <a:pt x="14515" y="5116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 flipH="1">
            <a:off x="7235825" y="4005263"/>
            <a:ext cx="504825" cy="511175"/>
          </a:xfrm>
          <a:custGeom>
            <a:avLst/>
            <a:gdLst>
              <a:gd name="connsiteX0" fmla="*/ 428172 w 428172"/>
              <a:gd name="connsiteY0" fmla="*/ 0 h 511629"/>
              <a:gd name="connsiteX1" fmla="*/ 68943 w 428172"/>
              <a:gd name="connsiteY1" fmla="*/ 185057 h 511629"/>
              <a:gd name="connsiteX2" fmla="*/ 14515 w 428172"/>
              <a:gd name="connsiteY2" fmla="*/ 511629 h 51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8172" h="511629">
                <a:moveTo>
                  <a:pt x="428172" y="0"/>
                </a:moveTo>
                <a:cubicBezTo>
                  <a:pt x="283029" y="49893"/>
                  <a:pt x="137886" y="99786"/>
                  <a:pt x="68943" y="185057"/>
                </a:cubicBezTo>
                <a:cubicBezTo>
                  <a:pt x="0" y="270328"/>
                  <a:pt x="7257" y="390978"/>
                  <a:pt x="14515" y="5116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авая круглая скобка 20"/>
          <p:cNvSpPr/>
          <p:nvPr/>
        </p:nvSpPr>
        <p:spPr>
          <a:xfrm rot="5400000">
            <a:off x="4212431" y="4509295"/>
            <a:ext cx="358775" cy="1655762"/>
          </a:xfrm>
          <a:prstGeom prst="rightBracket">
            <a:avLst>
              <a:gd name="adj" fmla="val 23000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авая круглая скобка 21"/>
          <p:cNvSpPr/>
          <p:nvPr/>
        </p:nvSpPr>
        <p:spPr>
          <a:xfrm rot="5400000">
            <a:off x="4356101" y="2492375"/>
            <a:ext cx="360362" cy="6408737"/>
          </a:xfrm>
          <a:prstGeom prst="rightBracket">
            <a:avLst>
              <a:gd name="adj" fmla="val 654169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123BEB-26A9-4A5F-A5DB-CB85D7FE4830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6155" name="Rectangle 1"/>
          <p:cNvSpPr>
            <a:spLocks noChangeArrowheads="1"/>
          </p:cNvSpPr>
          <p:nvPr/>
        </p:nvSpPr>
        <p:spPr bwMode="auto">
          <a:xfrm>
            <a:off x="323850" y="404813"/>
            <a:ext cx="82089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Методология педагогической деятельности </a:t>
            </a: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– совокупность теоретических положений о познании и преобразовании педагогической деятельности, общих принципов её построения и способов организации. 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750" y="3500438"/>
            <a:ext cx="3168650" cy="5048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педагогической науки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48263" y="3500438"/>
            <a:ext cx="3527425" cy="5048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педагогической деятельности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92500" y="2492375"/>
            <a:ext cx="1871663" cy="5048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Методология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572000" y="4508500"/>
            <a:ext cx="1439863" cy="6492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развитие практики</a:t>
            </a:r>
            <a:endParaRPr lang="ru-RU" sz="2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43213" y="4508500"/>
            <a:ext cx="1368425" cy="6492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развитие науки</a:t>
            </a:r>
            <a:endParaRPr lang="ru-RU" sz="2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372225" y="4508500"/>
            <a:ext cx="2520950" cy="10080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совершенствование педагогического процесса</a:t>
            </a:r>
            <a:endParaRPr lang="ru-RU" sz="20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388" y="4508500"/>
            <a:ext cx="2305050" cy="10080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познание педагогического процесса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B3FDC-29C5-41D5-8A56-9E8D205B2FD9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23528" y="1556792"/>
            <a:ext cx="82809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B0F0"/>
                </a:solidFill>
                <a:latin typeface="+mn-lt"/>
                <a:ea typeface="Calibri" pitchFamily="34" charset="0"/>
                <a:cs typeface="Times New Roman" pitchFamily="18" charset="0"/>
              </a:rPr>
              <a:t>Методы педагогического исследования</a:t>
            </a:r>
            <a:r>
              <a:rPr lang="ru-RU" sz="2400" b="1" dirty="0">
                <a:latin typeface="+mn-lt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>
                <a:latin typeface="+mn-lt"/>
                <a:ea typeface="Calibri" pitchFamily="34" charset="0"/>
                <a:cs typeface="Times New Roman" pitchFamily="18" charset="0"/>
              </a:rPr>
              <a:t>– это способы изучения педагогической действительности.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188913"/>
            <a:ext cx="8642350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 pitchFamily="34" charset="0"/>
                <a:cs typeface="Times New Roman" pitchFamily="18" charset="0"/>
              </a:rPr>
              <a:t>3. Методы педагогического исследования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2997200"/>
            <a:ext cx="8712200" cy="2262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b="1" dirty="0">
                <a:latin typeface="+mn-lt"/>
              </a:rPr>
              <a:t>Основные классы методов педагогического исследования: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solidFill>
                  <a:srgbClr val="00B0F0"/>
                </a:solidFill>
                <a:latin typeface="+mn-lt"/>
              </a:rPr>
              <a:t>эмпирические</a:t>
            </a:r>
            <a:r>
              <a:rPr lang="ru-RU" sz="2400" b="1" dirty="0">
                <a:latin typeface="+mn-lt"/>
              </a:rPr>
              <a:t> </a:t>
            </a:r>
            <a:r>
              <a:rPr lang="ru-RU" sz="2400" dirty="0">
                <a:latin typeface="+mn-lt"/>
              </a:rPr>
              <a:t>(методы изучения педагогического опыта),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solidFill>
                  <a:srgbClr val="00B0F0"/>
                </a:solidFill>
                <a:latin typeface="+mn-lt"/>
              </a:rPr>
              <a:t>теоретические</a:t>
            </a:r>
            <a:r>
              <a:rPr lang="ru-RU" sz="2400" b="1" dirty="0">
                <a:latin typeface="+mn-lt"/>
              </a:rPr>
              <a:t> </a:t>
            </a:r>
            <a:r>
              <a:rPr lang="ru-RU" sz="2400" dirty="0">
                <a:latin typeface="+mn-lt"/>
              </a:rPr>
              <a:t>(методы теоретического исследования),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solidFill>
                  <a:srgbClr val="00B0F0"/>
                </a:solidFill>
                <a:latin typeface="+mn-lt"/>
              </a:rPr>
              <a:t>математические</a:t>
            </a:r>
            <a:r>
              <a:rPr lang="ru-RU" sz="2400" b="1" dirty="0">
                <a:latin typeface="+mn-lt"/>
              </a:rPr>
              <a:t> </a:t>
            </a:r>
            <a:r>
              <a:rPr lang="ru-RU" sz="2400" dirty="0">
                <a:latin typeface="+mn-lt"/>
              </a:rPr>
              <a:t>(статистические).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979613" y="549275"/>
            <a:ext cx="792162" cy="338138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hlinkClick r:id="rId3" action="ppaction://hlinksldjump"/>
              </a:rPr>
              <a:t>опрос</a:t>
            </a:r>
            <a:endParaRPr lang="ru-RU" sz="1600" dirty="0"/>
          </a:p>
        </p:txBody>
      </p:sp>
      <p:sp>
        <p:nvSpPr>
          <p:cNvPr id="39" name="Полилиния 38"/>
          <p:cNvSpPr/>
          <p:nvPr/>
        </p:nvSpPr>
        <p:spPr>
          <a:xfrm>
            <a:off x="2771775" y="620713"/>
            <a:ext cx="360363" cy="46037"/>
          </a:xfrm>
          <a:custGeom>
            <a:avLst/>
            <a:gdLst>
              <a:gd name="connsiteX0" fmla="*/ 329184 w 329184"/>
              <a:gd name="connsiteY0" fmla="*/ 45720 h 45720"/>
              <a:gd name="connsiteX1" fmla="*/ 201168 w 329184"/>
              <a:gd name="connsiteY1" fmla="*/ 0 h 45720"/>
              <a:gd name="connsiteX2" fmla="*/ 0 w 329184"/>
              <a:gd name="connsiteY2" fmla="*/ 45720 h 4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9184" h="45720">
                <a:moveTo>
                  <a:pt x="329184" y="45720"/>
                </a:moveTo>
                <a:cubicBezTo>
                  <a:pt x="292608" y="22860"/>
                  <a:pt x="256032" y="0"/>
                  <a:pt x="201168" y="0"/>
                </a:cubicBezTo>
                <a:cubicBezTo>
                  <a:pt x="146304" y="0"/>
                  <a:pt x="73152" y="22860"/>
                  <a:pt x="0" y="4572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2047875" y="758825"/>
            <a:ext cx="1089025" cy="1271588"/>
          </a:xfrm>
          <a:custGeom>
            <a:avLst/>
            <a:gdLst>
              <a:gd name="connsiteX0" fmla="*/ 1088136 w 1088136"/>
              <a:gd name="connsiteY0" fmla="*/ 0 h 1271016"/>
              <a:gd name="connsiteX1" fmla="*/ 594360 w 1088136"/>
              <a:gd name="connsiteY1" fmla="*/ 429768 h 1271016"/>
              <a:gd name="connsiteX2" fmla="*/ 0 w 1088136"/>
              <a:gd name="connsiteY2" fmla="*/ 1271016 h 127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8136" h="1271016">
                <a:moveTo>
                  <a:pt x="1088136" y="0"/>
                </a:moveTo>
                <a:cubicBezTo>
                  <a:pt x="931926" y="108966"/>
                  <a:pt x="775716" y="217932"/>
                  <a:pt x="594360" y="429768"/>
                </a:cubicBezTo>
                <a:cubicBezTo>
                  <a:pt x="413004" y="641604"/>
                  <a:pt x="206502" y="956310"/>
                  <a:pt x="0" y="1271016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2120900" y="914400"/>
            <a:ext cx="1162050" cy="1755775"/>
          </a:xfrm>
          <a:custGeom>
            <a:avLst/>
            <a:gdLst>
              <a:gd name="connsiteX0" fmla="*/ 0 w 1161288"/>
              <a:gd name="connsiteY0" fmla="*/ 1755648 h 1755648"/>
              <a:gd name="connsiteX1" fmla="*/ 457200 w 1161288"/>
              <a:gd name="connsiteY1" fmla="*/ 749808 h 1755648"/>
              <a:gd name="connsiteX2" fmla="*/ 1161288 w 1161288"/>
              <a:gd name="connsiteY2" fmla="*/ 0 h 1755648"/>
              <a:gd name="connsiteX3" fmla="*/ 1161288 w 1161288"/>
              <a:gd name="connsiteY3" fmla="*/ 0 h 1755648"/>
              <a:gd name="connsiteX4" fmla="*/ 1161288 w 1161288"/>
              <a:gd name="connsiteY4" fmla="*/ 0 h 1755648"/>
              <a:gd name="connsiteX0" fmla="*/ 0 w 1161288"/>
              <a:gd name="connsiteY0" fmla="*/ 1755648 h 1755648"/>
              <a:gd name="connsiteX1" fmla="*/ 578384 w 1161288"/>
              <a:gd name="connsiteY1" fmla="*/ 498376 h 1755648"/>
              <a:gd name="connsiteX2" fmla="*/ 1161288 w 1161288"/>
              <a:gd name="connsiteY2" fmla="*/ 0 h 1755648"/>
              <a:gd name="connsiteX3" fmla="*/ 1161288 w 1161288"/>
              <a:gd name="connsiteY3" fmla="*/ 0 h 1755648"/>
              <a:gd name="connsiteX4" fmla="*/ 1161288 w 1161288"/>
              <a:gd name="connsiteY4" fmla="*/ 0 h 1755648"/>
              <a:gd name="connsiteX0" fmla="*/ 0 w 1161288"/>
              <a:gd name="connsiteY0" fmla="*/ 1755648 h 1755648"/>
              <a:gd name="connsiteX1" fmla="*/ 650392 w 1161288"/>
              <a:gd name="connsiteY1" fmla="*/ 498376 h 1755648"/>
              <a:gd name="connsiteX2" fmla="*/ 1161288 w 1161288"/>
              <a:gd name="connsiteY2" fmla="*/ 0 h 1755648"/>
              <a:gd name="connsiteX3" fmla="*/ 1161288 w 1161288"/>
              <a:gd name="connsiteY3" fmla="*/ 0 h 1755648"/>
              <a:gd name="connsiteX4" fmla="*/ 1161288 w 1161288"/>
              <a:gd name="connsiteY4" fmla="*/ 0 h 17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1288" h="1755648">
                <a:moveTo>
                  <a:pt x="0" y="1755648"/>
                </a:moveTo>
                <a:cubicBezTo>
                  <a:pt x="131826" y="1399032"/>
                  <a:pt x="456844" y="790984"/>
                  <a:pt x="650392" y="498376"/>
                </a:cubicBezTo>
                <a:cubicBezTo>
                  <a:pt x="843940" y="205768"/>
                  <a:pt x="1064137" y="83063"/>
                  <a:pt x="1161288" y="0"/>
                </a:cubicBezTo>
                <a:lnTo>
                  <a:pt x="1161288" y="0"/>
                </a:lnTo>
                <a:lnTo>
                  <a:pt x="1161288" y="0"/>
                </a:ln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олилиния 43"/>
          <p:cNvSpPr/>
          <p:nvPr/>
        </p:nvSpPr>
        <p:spPr>
          <a:xfrm>
            <a:off x="2551113" y="904875"/>
            <a:ext cx="1216025" cy="3382963"/>
          </a:xfrm>
          <a:custGeom>
            <a:avLst/>
            <a:gdLst>
              <a:gd name="connsiteX0" fmla="*/ 0 w 1216152"/>
              <a:gd name="connsiteY0" fmla="*/ 3383280 h 3383280"/>
              <a:gd name="connsiteX1" fmla="*/ 539496 w 1216152"/>
              <a:gd name="connsiteY1" fmla="*/ 795528 h 3383280"/>
              <a:gd name="connsiteX2" fmla="*/ 1216152 w 1216152"/>
              <a:gd name="connsiteY2" fmla="*/ 0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6152" h="3383280">
                <a:moveTo>
                  <a:pt x="0" y="3383280"/>
                </a:moveTo>
                <a:cubicBezTo>
                  <a:pt x="168402" y="2371344"/>
                  <a:pt x="336804" y="1359408"/>
                  <a:pt x="539496" y="795528"/>
                </a:cubicBezTo>
                <a:cubicBezTo>
                  <a:pt x="742188" y="231648"/>
                  <a:pt x="979170" y="115824"/>
                  <a:pt x="1216152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олилиния 45"/>
          <p:cNvSpPr/>
          <p:nvPr/>
        </p:nvSpPr>
        <p:spPr>
          <a:xfrm>
            <a:off x="2411413" y="914400"/>
            <a:ext cx="1173162" cy="3090863"/>
          </a:xfrm>
          <a:custGeom>
            <a:avLst/>
            <a:gdLst>
              <a:gd name="connsiteX0" fmla="*/ 0 w 1216152"/>
              <a:gd name="connsiteY0" fmla="*/ 2743200 h 2743200"/>
              <a:gd name="connsiteX1" fmla="*/ 576072 w 1216152"/>
              <a:gd name="connsiteY1" fmla="*/ 685800 h 2743200"/>
              <a:gd name="connsiteX2" fmla="*/ 1216152 w 1216152"/>
              <a:gd name="connsiteY2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6152" h="2743200">
                <a:moveTo>
                  <a:pt x="0" y="2743200"/>
                </a:moveTo>
                <a:cubicBezTo>
                  <a:pt x="186690" y="1943100"/>
                  <a:pt x="373380" y="1143000"/>
                  <a:pt x="576072" y="685800"/>
                </a:cubicBezTo>
                <a:cubicBezTo>
                  <a:pt x="778764" y="228600"/>
                  <a:pt x="997458" y="114300"/>
                  <a:pt x="1216152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олилиния 46"/>
          <p:cNvSpPr/>
          <p:nvPr/>
        </p:nvSpPr>
        <p:spPr>
          <a:xfrm>
            <a:off x="2268538" y="908050"/>
            <a:ext cx="1223962" cy="2376488"/>
          </a:xfrm>
          <a:custGeom>
            <a:avLst/>
            <a:gdLst>
              <a:gd name="connsiteX0" fmla="*/ 0 w 1216152"/>
              <a:gd name="connsiteY0" fmla="*/ 2743200 h 2743200"/>
              <a:gd name="connsiteX1" fmla="*/ 576072 w 1216152"/>
              <a:gd name="connsiteY1" fmla="*/ 685800 h 2743200"/>
              <a:gd name="connsiteX2" fmla="*/ 1216152 w 1216152"/>
              <a:gd name="connsiteY2" fmla="*/ 0 h 2743200"/>
              <a:gd name="connsiteX0" fmla="*/ 0 w 1216152"/>
              <a:gd name="connsiteY0" fmla="*/ 2743200 h 2743200"/>
              <a:gd name="connsiteX1" fmla="*/ 672092 w 1216152"/>
              <a:gd name="connsiteY1" fmla="*/ 665018 h 2743200"/>
              <a:gd name="connsiteX2" fmla="*/ 1216152 w 1216152"/>
              <a:gd name="connsiteY2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6152" h="2743200">
                <a:moveTo>
                  <a:pt x="0" y="2743200"/>
                </a:moveTo>
                <a:cubicBezTo>
                  <a:pt x="186690" y="1943100"/>
                  <a:pt x="469400" y="1122218"/>
                  <a:pt x="672092" y="665018"/>
                </a:cubicBezTo>
                <a:cubicBezTo>
                  <a:pt x="874784" y="207818"/>
                  <a:pt x="997458" y="114300"/>
                  <a:pt x="1216152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1843088" y="760413"/>
            <a:ext cx="122237" cy="446087"/>
          </a:xfrm>
          <a:custGeom>
            <a:avLst/>
            <a:gdLst>
              <a:gd name="connsiteX0" fmla="*/ 4572 w 123444"/>
              <a:gd name="connsiteY0" fmla="*/ 446532 h 446532"/>
              <a:gd name="connsiteX1" fmla="*/ 4572 w 123444"/>
              <a:gd name="connsiteY1" fmla="*/ 71628 h 446532"/>
              <a:gd name="connsiteX2" fmla="*/ 32004 w 123444"/>
              <a:gd name="connsiteY2" fmla="*/ 16764 h 446532"/>
              <a:gd name="connsiteX3" fmla="*/ 123444 w 123444"/>
              <a:gd name="connsiteY3" fmla="*/ 7620 h 44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444" h="446532">
                <a:moveTo>
                  <a:pt x="4572" y="446532"/>
                </a:moveTo>
                <a:cubicBezTo>
                  <a:pt x="2286" y="294894"/>
                  <a:pt x="0" y="143256"/>
                  <a:pt x="4572" y="71628"/>
                </a:cubicBezTo>
                <a:cubicBezTo>
                  <a:pt x="9144" y="0"/>
                  <a:pt x="12192" y="27432"/>
                  <a:pt x="32004" y="16764"/>
                </a:cubicBezTo>
                <a:cubicBezTo>
                  <a:pt x="51816" y="6096"/>
                  <a:pt x="87630" y="6858"/>
                  <a:pt x="123444" y="762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олилиния 33"/>
          <p:cNvSpPr/>
          <p:nvPr/>
        </p:nvSpPr>
        <p:spPr>
          <a:xfrm>
            <a:off x="6372225" y="831850"/>
            <a:ext cx="519113" cy="1228725"/>
          </a:xfrm>
          <a:custGeom>
            <a:avLst/>
            <a:gdLst>
              <a:gd name="connsiteX0" fmla="*/ 0 w 481584"/>
              <a:gd name="connsiteY0" fmla="*/ 1197864 h 1197864"/>
              <a:gd name="connsiteX1" fmla="*/ 402336 w 481584"/>
              <a:gd name="connsiteY1" fmla="*/ 832104 h 1197864"/>
              <a:gd name="connsiteX2" fmla="*/ 475488 w 481584"/>
              <a:gd name="connsiteY2" fmla="*/ 0 h 1197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1584" h="1197864">
                <a:moveTo>
                  <a:pt x="0" y="1197864"/>
                </a:moveTo>
                <a:cubicBezTo>
                  <a:pt x="161544" y="1114806"/>
                  <a:pt x="323088" y="1031748"/>
                  <a:pt x="402336" y="832104"/>
                </a:cubicBezTo>
                <a:cubicBezTo>
                  <a:pt x="481584" y="632460"/>
                  <a:pt x="478536" y="316230"/>
                  <a:pt x="475488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олилиния 34"/>
          <p:cNvSpPr/>
          <p:nvPr/>
        </p:nvSpPr>
        <p:spPr>
          <a:xfrm>
            <a:off x="6875463" y="2565400"/>
            <a:ext cx="1062037" cy="369888"/>
          </a:xfrm>
          <a:custGeom>
            <a:avLst/>
            <a:gdLst>
              <a:gd name="connsiteX0" fmla="*/ 0 w 896112"/>
              <a:gd name="connsiteY0" fmla="*/ 0 h 365760"/>
              <a:gd name="connsiteX1" fmla="*/ 374904 w 896112"/>
              <a:gd name="connsiteY1" fmla="*/ 219456 h 365760"/>
              <a:gd name="connsiteX2" fmla="*/ 896112 w 896112"/>
              <a:gd name="connsiteY2" fmla="*/ 36576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96112" h="365760">
                <a:moveTo>
                  <a:pt x="0" y="0"/>
                </a:moveTo>
                <a:cubicBezTo>
                  <a:pt x="112776" y="79248"/>
                  <a:pt x="225552" y="158496"/>
                  <a:pt x="374904" y="219456"/>
                </a:cubicBezTo>
                <a:cubicBezTo>
                  <a:pt x="524256" y="280416"/>
                  <a:pt x="710184" y="323088"/>
                  <a:pt x="896112" y="36576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6534150" y="2560638"/>
            <a:ext cx="231775" cy="868362"/>
          </a:xfrm>
          <a:custGeom>
            <a:avLst/>
            <a:gdLst>
              <a:gd name="connsiteX0" fmla="*/ 103632 w 231648"/>
              <a:gd name="connsiteY0" fmla="*/ 0 h 868680"/>
              <a:gd name="connsiteX1" fmla="*/ 21336 w 231648"/>
              <a:gd name="connsiteY1" fmla="*/ 411480 h 868680"/>
              <a:gd name="connsiteX2" fmla="*/ 231648 w 231648"/>
              <a:gd name="connsiteY2" fmla="*/ 868680 h 868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648" h="868680">
                <a:moveTo>
                  <a:pt x="103632" y="0"/>
                </a:moveTo>
                <a:cubicBezTo>
                  <a:pt x="51816" y="133350"/>
                  <a:pt x="0" y="266700"/>
                  <a:pt x="21336" y="411480"/>
                </a:cubicBezTo>
                <a:cubicBezTo>
                  <a:pt x="42672" y="556260"/>
                  <a:pt x="137160" y="712470"/>
                  <a:pt x="231648" y="86868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олилиния 36"/>
          <p:cNvSpPr/>
          <p:nvPr/>
        </p:nvSpPr>
        <p:spPr>
          <a:xfrm>
            <a:off x="6119813" y="2560638"/>
            <a:ext cx="307975" cy="1371600"/>
          </a:xfrm>
          <a:custGeom>
            <a:avLst/>
            <a:gdLst>
              <a:gd name="connsiteX0" fmla="*/ 216408 w 307848"/>
              <a:gd name="connsiteY0" fmla="*/ 0 h 1371600"/>
              <a:gd name="connsiteX1" fmla="*/ 15240 w 307848"/>
              <a:gd name="connsiteY1" fmla="*/ 640080 h 1371600"/>
              <a:gd name="connsiteX2" fmla="*/ 307848 w 307848"/>
              <a:gd name="connsiteY2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848" h="1371600">
                <a:moveTo>
                  <a:pt x="216408" y="0"/>
                </a:moveTo>
                <a:cubicBezTo>
                  <a:pt x="108204" y="205740"/>
                  <a:pt x="0" y="411480"/>
                  <a:pt x="15240" y="640080"/>
                </a:cubicBezTo>
                <a:cubicBezTo>
                  <a:pt x="30480" y="868680"/>
                  <a:pt x="169164" y="1120140"/>
                  <a:pt x="307848" y="137160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>
            <a:off x="3557588" y="5430838"/>
            <a:ext cx="479425" cy="46037"/>
          </a:xfrm>
          <a:custGeom>
            <a:avLst/>
            <a:gdLst>
              <a:gd name="connsiteX0" fmla="*/ 0 w 480060"/>
              <a:gd name="connsiteY0" fmla="*/ 88392 h 88392"/>
              <a:gd name="connsiteX1" fmla="*/ 182880 w 480060"/>
              <a:gd name="connsiteY1" fmla="*/ 6096 h 88392"/>
              <a:gd name="connsiteX2" fmla="*/ 438912 w 480060"/>
              <a:gd name="connsiteY2" fmla="*/ 51816 h 88392"/>
              <a:gd name="connsiteX3" fmla="*/ 429768 w 480060"/>
              <a:gd name="connsiteY3" fmla="*/ 51816 h 88392"/>
              <a:gd name="connsiteX4" fmla="*/ 429768 w 480060"/>
              <a:gd name="connsiteY4" fmla="*/ 51816 h 88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060" h="88392">
                <a:moveTo>
                  <a:pt x="0" y="88392"/>
                </a:moveTo>
                <a:cubicBezTo>
                  <a:pt x="54864" y="50292"/>
                  <a:pt x="109728" y="12192"/>
                  <a:pt x="182880" y="6096"/>
                </a:cubicBezTo>
                <a:cubicBezTo>
                  <a:pt x="256032" y="0"/>
                  <a:pt x="397764" y="44196"/>
                  <a:pt x="438912" y="51816"/>
                </a:cubicBezTo>
                <a:cubicBezTo>
                  <a:pt x="480060" y="59436"/>
                  <a:pt x="429768" y="51816"/>
                  <a:pt x="429768" y="51816"/>
                </a:cubicBezTo>
                <a:lnTo>
                  <a:pt x="429768" y="51816"/>
                </a:ln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>
            <a:off x="2771775" y="5732463"/>
            <a:ext cx="1004888" cy="274637"/>
          </a:xfrm>
          <a:custGeom>
            <a:avLst/>
            <a:gdLst>
              <a:gd name="connsiteX0" fmla="*/ 0 w 996696"/>
              <a:gd name="connsiteY0" fmla="*/ 0 h 265176"/>
              <a:gd name="connsiteX1" fmla="*/ 685800 w 996696"/>
              <a:gd name="connsiteY1" fmla="*/ 100584 h 265176"/>
              <a:gd name="connsiteX2" fmla="*/ 996696 w 996696"/>
              <a:gd name="connsiteY2" fmla="*/ 265176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6696" h="265176">
                <a:moveTo>
                  <a:pt x="0" y="0"/>
                </a:moveTo>
                <a:cubicBezTo>
                  <a:pt x="259842" y="28194"/>
                  <a:pt x="519684" y="56388"/>
                  <a:pt x="685800" y="100584"/>
                </a:cubicBezTo>
                <a:cubicBezTo>
                  <a:pt x="851916" y="144780"/>
                  <a:pt x="924306" y="204978"/>
                  <a:pt x="996696" y="265176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олилиния 32"/>
          <p:cNvSpPr/>
          <p:nvPr/>
        </p:nvSpPr>
        <p:spPr>
          <a:xfrm>
            <a:off x="1352550" y="5724525"/>
            <a:ext cx="631825" cy="301625"/>
          </a:xfrm>
          <a:custGeom>
            <a:avLst/>
            <a:gdLst>
              <a:gd name="connsiteX0" fmla="*/ 630936 w 630936"/>
              <a:gd name="connsiteY0" fmla="*/ 0 h 301752"/>
              <a:gd name="connsiteX1" fmla="*/ 201168 w 630936"/>
              <a:gd name="connsiteY1" fmla="*/ 100584 h 301752"/>
              <a:gd name="connsiteX2" fmla="*/ 0 w 630936"/>
              <a:gd name="connsiteY2" fmla="*/ 301752 h 301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0936" h="301752">
                <a:moveTo>
                  <a:pt x="630936" y="0"/>
                </a:moveTo>
                <a:cubicBezTo>
                  <a:pt x="468630" y="25146"/>
                  <a:pt x="306324" y="50292"/>
                  <a:pt x="201168" y="100584"/>
                </a:cubicBezTo>
                <a:cubicBezTo>
                  <a:pt x="96012" y="150876"/>
                  <a:pt x="48006" y="226314"/>
                  <a:pt x="0" y="301752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2411413" y="4508500"/>
            <a:ext cx="1944687" cy="720725"/>
          </a:xfrm>
          <a:custGeom>
            <a:avLst/>
            <a:gdLst>
              <a:gd name="connsiteX0" fmla="*/ 1929384 w 1929384"/>
              <a:gd name="connsiteY0" fmla="*/ 0 h 594360"/>
              <a:gd name="connsiteX1" fmla="*/ 1289304 w 1929384"/>
              <a:gd name="connsiteY1" fmla="*/ 301752 h 594360"/>
              <a:gd name="connsiteX2" fmla="*/ 0 w 1929384"/>
              <a:gd name="connsiteY2" fmla="*/ 594360 h 594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29384" h="594360">
                <a:moveTo>
                  <a:pt x="1929384" y="0"/>
                </a:moveTo>
                <a:cubicBezTo>
                  <a:pt x="1770126" y="101346"/>
                  <a:pt x="1610868" y="202692"/>
                  <a:pt x="1289304" y="301752"/>
                </a:cubicBezTo>
                <a:cubicBezTo>
                  <a:pt x="967740" y="400812"/>
                  <a:pt x="483870" y="497586"/>
                  <a:pt x="0" y="594360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4859338" y="2565400"/>
            <a:ext cx="1152525" cy="576263"/>
          </a:xfrm>
          <a:custGeom>
            <a:avLst/>
            <a:gdLst>
              <a:gd name="connsiteX0" fmla="*/ 0 w 1581912"/>
              <a:gd name="connsiteY0" fmla="*/ 694944 h 694944"/>
              <a:gd name="connsiteX1" fmla="*/ 896112 w 1581912"/>
              <a:gd name="connsiteY1" fmla="*/ 475488 h 694944"/>
              <a:gd name="connsiteX2" fmla="*/ 1581912 w 1581912"/>
              <a:gd name="connsiteY2" fmla="*/ 0 h 694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912" h="694944">
                <a:moveTo>
                  <a:pt x="0" y="694944"/>
                </a:moveTo>
                <a:cubicBezTo>
                  <a:pt x="316230" y="643128"/>
                  <a:pt x="632460" y="591312"/>
                  <a:pt x="896112" y="475488"/>
                </a:cubicBezTo>
                <a:cubicBezTo>
                  <a:pt x="1159764" y="359664"/>
                  <a:pt x="1370838" y="179832"/>
                  <a:pt x="1581912" y="0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олилиния 28"/>
          <p:cNvSpPr/>
          <p:nvPr/>
        </p:nvSpPr>
        <p:spPr>
          <a:xfrm>
            <a:off x="3346450" y="908050"/>
            <a:ext cx="793750" cy="2233613"/>
          </a:xfrm>
          <a:custGeom>
            <a:avLst/>
            <a:gdLst>
              <a:gd name="connsiteX0" fmla="*/ 1330452 w 1330452"/>
              <a:gd name="connsiteY0" fmla="*/ 0 h 2368296"/>
              <a:gd name="connsiteX1" fmla="*/ 288036 w 1330452"/>
              <a:gd name="connsiteY1" fmla="*/ 438912 h 2368296"/>
              <a:gd name="connsiteX2" fmla="*/ 22860 w 1330452"/>
              <a:gd name="connsiteY2" fmla="*/ 1060704 h 2368296"/>
              <a:gd name="connsiteX3" fmla="*/ 425196 w 1330452"/>
              <a:gd name="connsiteY3" fmla="*/ 1847088 h 2368296"/>
              <a:gd name="connsiteX4" fmla="*/ 1193292 w 1330452"/>
              <a:gd name="connsiteY4" fmla="*/ 2368296 h 2368296"/>
              <a:gd name="connsiteX0" fmla="*/ 1310641 w 1310641"/>
              <a:gd name="connsiteY0" fmla="*/ 0 h 2368296"/>
              <a:gd name="connsiteX1" fmla="*/ 423673 w 1310641"/>
              <a:gd name="connsiteY1" fmla="*/ 502850 h 2368296"/>
              <a:gd name="connsiteX2" fmla="*/ 3049 w 1310641"/>
              <a:gd name="connsiteY2" fmla="*/ 1060704 h 2368296"/>
              <a:gd name="connsiteX3" fmla="*/ 405385 w 1310641"/>
              <a:gd name="connsiteY3" fmla="*/ 1847088 h 2368296"/>
              <a:gd name="connsiteX4" fmla="*/ 1173481 w 1310641"/>
              <a:gd name="connsiteY4" fmla="*/ 2368296 h 2368296"/>
              <a:gd name="connsiteX0" fmla="*/ 1222628 w 1222628"/>
              <a:gd name="connsiteY0" fmla="*/ 0 h 2368296"/>
              <a:gd name="connsiteX1" fmla="*/ 335660 w 1222628"/>
              <a:gd name="connsiteY1" fmla="*/ 502850 h 2368296"/>
              <a:gd name="connsiteX2" fmla="*/ 3047 w 1222628"/>
              <a:gd name="connsiteY2" fmla="*/ 1077536 h 2368296"/>
              <a:gd name="connsiteX3" fmla="*/ 317372 w 1222628"/>
              <a:gd name="connsiteY3" fmla="*/ 1847088 h 2368296"/>
              <a:gd name="connsiteX4" fmla="*/ 1085468 w 1222628"/>
              <a:gd name="connsiteY4" fmla="*/ 2368296 h 2368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2628" h="2368296">
                <a:moveTo>
                  <a:pt x="1222628" y="0"/>
                </a:moveTo>
                <a:cubicBezTo>
                  <a:pt x="810386" y="131064"/>
                  <a:pt x="538924" y="323261"/>
                  <a:pt x="335660" y="502850"/>
                </a:cubicBezTo>
                <a:cubicBezTo>
                  <a:pt x="132397" y="682439"/>
                  <a:pt x="6095" y="853496"/>
                  <a:pt x="3047" y="1077536"/>
                </a:cubicBezTo>
                <a:cubicBezTo>
                  <a:pt x="-1" y="1301576"/>
                  <a:pt x="136969" y="1631961"/>
                  <a:pt x="317372" y="1847088"/>
                </a:cubicBezTo>
                <a:cubicBezTo>
                  <a:pt x="497776" y="2062215"/>
                  <a:pt x="1085468" y="2368296"/>
                  <a:pt x="1085468" y="2368296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37B614-FC94-4E51-BFC2-1EBA9CA16B06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59832" y="3140968"/>
            <a:ext cx="2592288" cy="136815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педагогического исследования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404664"/>
            <a:ext cx="2016224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Эмпирические</a:t>
            </a:r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59632" y="5229200"/>
            <a:ext cx="2304256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Математические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2060848"/>
            <a:ext cx="2016224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Теоретические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04025" y="2924175"/>
            <a:ext cx="2197100" cy="3397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hlinkClick r:id="rId4" action="ppaction://hlinksldjump"/>
              </a:rPr>
              <a:t>теоретический анализ</a:t>
            </a: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88125" y="3429000"/>
            <a:ext cx="2057400" cy="33813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hlinkClick r:id="rId5" action="ppaction://hlinksldjump"/>
              </a:rPr>
              <a:t>индукция и дедукция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84888" y="260350"/>
            <a:ext cx="2808287" cy="585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</a:rPr>
              <a:t>методы изучения литературы по предмету исследования</a:t>
            </a:r>
            <a:endParaRPr lang="ru-RU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7505700" y="981075"/>
            <a:ext cx="16383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конспектирование 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реферирование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составление библиографии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 аннотирование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цитирование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227763" y="3933825"/>
            <a:ext cx="1925637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hlinkClick r:id="rId6" action="ppaction://hlinksldjump"/>
              </a:rPr>
              <a:t>педагогическое моделирование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95738" y="5157788"/>
            <a:ext cx="3529012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изображение педагогических явлений в количественных показателях</a:t>
            </a:r>
            <a:endParaRPr lang="ru-RU" sz="1600" dirty="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7756525" y="4941888"/>
            <a:ext cx="1387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регистрация 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ранжирование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шкалирование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87675" y="6021388"/>
            <a:ext cx="2808288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hlinkClick r:id="rId7" action="ppaction://hlinksldjump"/>
              </a:rPr>
              <a:t>математическое выявление связей, зависимостей</a:t>
            </a:r>
            <a:endParaRPr lang="ru-RU" sz="1600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6156325" y="5876925"/>
            <a:ext cx="165576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графопостроение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метод корреляций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  <a:hlinkClick r:id="rId8" action="ppaction://hlinksldjump"/>
              </a:rPr>
              <a:t>факторный анализ</a:t>
            </a:r>
            <a:endParaRPr lang="ru-RU" sz="1400">
              <a:latin typeface="Calibri" pitchFamily="34" charset="0"/>
            </a:endParaRP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504825" y="620713"/>
            <a:ext cx="1349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беседа 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анкетирование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50825" y="115888"/>
            <a:ext cx="1441450" cy="3397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наблюдение</a:t>
            </a:r>
            <a:endParaRPr lang="ru-RU" sz="16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067175" y="1196975"/>
            <a:ext cx="1728788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hlinkClick r:id="rId9" action="ppaction://hlinksldjump"/>
              </a:rPr>
              <a:t>педагогический эксперимент</a:t>
            </a:r>
            <a:endParaRPr lang="ru-RU" sz="16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79388" y="4292600"/>
            <a:ext cx="2520950" cy="55403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dirty="0"/>
              <a:t>сопоставление независимых характеристик</a:t>
            </a:r>
            <a:endParaRPr lang="ru-RU" sz="15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79388" y="6021388"/>
            <a:ext cx="2520950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вычисление элементарных статистик</a:t>
            </a:r>
            <a:endParaRPr lang="ru-RU" sz="1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827088" y="3644900"/>
            <a:ext cx="1584325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педагогическое тестирование</a:t>
            </a: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23850" y="2997200"/>
            <a:ext cx="1944688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метод экспертных оценок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79388" y="2349500"/>
            <a:ext cx="1944687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изучение школьной документации</a:t>
            </a:r>
            <a:endParaRPr lang="ru-RU" sz="16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107950" y="1700213"/>
            <a:ext cx="1943100" cy="5857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изучение продуктов деятельности</a:t>
            </a:r>
            <a:endParaRPr lang="ru-RU" sz="1600" dirty="0"/>
          </a:p>
        </p:txBody>
      </p:sp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3419475" y="1916113"/>
            <a:ext cx="1493838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констатирующий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формирующий</a:t>
            </a:r>
          </a:p>
        </p:txBody>
      </p:sp>
      <p:sp>
        <p:nvSpPr>
          <p:cNvPr id="38" name="Полилиния 37"/>
          <p:cNvSpPr/>
          <p:nvPr/>
        </p:nvSpPr>
        <p:spPr>
          <a:xfrm>
            <a:off x="1692275" y="223838"/>
            <a:ext cx="1435100" cy="325437"/>
          </a:xfrm>
          <a:custGeom>
            <a:avLst/>
            <a:gdLst>
              <a:gd name="connsiteX0" fmla="*/ 1435608 w 1435608"/>
              <a:gd name="connsiteY0" fmla="*/ 324612 h 324612"/>
              <a:gd name="connsiteX1" fmla="*/ 960120 w 1435608"/>
              <a:gd name="connsiteY1" fmla="*/ 41148 h 324612"/>
              <a:gd name="connsiteX2" fmla="*/ 0 w 1435608"/>
              <a:gd name="connsiteY2" fmla="*/ 77724 h 324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5608" h="324612">
                <a:moveTo>
                  <a:pt x="1435608" y="324612"/>
                </a:moveTo>
                <a:cubicBezTo>
                  <a:pt x="1317498" y="203454"/>
                  <a:pt x="1199388" y="82296"/>
                  <a:pt x="960120" y="41148"/>
                </a:cubicBezTo>
                <a:cubicBezTo>
                  <a:pt x="720852" y="0"/>
                  <a:pt x="360426" y="38862"/>
                  <a:pt x="0" y="77724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олилиния 47"/>
          <p:cNvSpPr/>
          <p:nvPr/>
        </p:nvSpPr>
        <p:spPr>
          <a:xfrm>
            <a:off x="4500563" y="908050"/>
            <a:ext cx="503237" cy="288925"/>
          </a:xfrm>
          <a:custGeom>
            <a:avLst/>
            <a:gdLst>
              <a:gd name="connsiteX0" fmla="*/ 0 w 338328"/>
              <a:gd name="connsiteY0" fmla="*/ 0 h 265176"/>
              <a:gd name="connsiteX1" fmla="*/ 283464 w 338328"/>
              <a:gd name="connsiteY1" fmla="*/ 137160 h 265176"/>
              <a:gd name="connsiteX2" fmla="*/ 329184 w 338328"/>
              <a:gd name="connsiteY2" fmla="*/ 265176 h 265176"/>
              <a:gd name="connsiteX0" fmla="*/ 0 w 333756"/>
              <a:gd name="connsiteY0" fmla="*/ 0 h 265176"/>
              <a:gd name="connsiteX1" fmla="*/ 268600 w 333756"/>
              <a:gd name="connsiteY1" fmla="*/ 138336 h 265176"/>
              <a:gd name="connsiteX2" fmla="*/ 329184 w 333756"/>
              <a:gd name="connsiteY2" fmla="*/ 265176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756" h="265176">
                <a:moveTo>
                  <a:pt x="0" y="0"/>
                </a:moveTo>
                <a:cubicBezTo>
                  <a:pt x="114300" y="46482"/>
                  <a:pt x="213736" y="94140"/>
                  <a:pt x="268600" y="138336"/>
                </a:cubicBezTo>
                <a:cubicBezTo>
                  <a:pt x="323464" y="182532"/>
                  <a:pt x="333756" y="223266"/>
                  <a:pt x="329184" y="265176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Левая круглая скобка 49"/>
          <p:cNvSpPr/>
          <p:nvPr/>
        </p:nvSpPr>
        <p:spPr>
          <a:xfrm>
            <a:off x="7524750" y="1268413"/>
            <a:ext cx="1295400" cy="792162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Левая круглая скобка 50"/>
          <p:cNvSpPr/>
          <p:nvPr/>
        </p:nvSpPr>
        <p:spPr>
          <a:xfrm>
            <a:off x="7524750" y="1557338"/>
            <a:ext cx="1295400" cy="1079500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Левая круглая скобка 51"/>
          <p:cNvSpPr/>
          <p:nvPr/>
        </p:nvSpPr>
        <p:spPr>
          <a:xfrm>
            <a:off x="7740650" y="5229225"/>
            <a:ext cx="1223963" cy="576263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Левая круглая скобка 52"/>
          <p:cNvSpPr/>
          <p:nvPr/>
        </p:nvSpPr>
        <p:spPr>
          <a:xfrm>
            <a:off x="6156325" y="6165850"/>
            <a:ext cx="1439863" cy="576263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Левая круглая скобка 53"/>
          <p:cNvSpPr/>
          <p:nvPr/>
        </p:nvSpPr>
        <p:spPr>
          <a:xfrm flipH="1">
            <a:off x="395288" y="908050"/>
            <a:ext cx="1449387" cy="288925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Левая круглая скобка 54"/>
          <p:cNvSpPr/>
          <p:nvPr/>
        </p:nvSpPr>
        <p:spPr>
          <a:xfrm flipH="1">
            <a:off x="3708400" y="2205038"/>
            <a:ext cx="1231900" cy="287337"/>
          </a:xfrm>
          <a:prstGeom prst="leftBracket">
            <a:avLst>
              <a:gd name="adj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7" name="Прямая соединительная линия 56"/>
          <p:cNvCxnSpPr>
            <a:endCxn id="20" idx="2"/>
          </p:cNvCxnSpPr>
          <p:nvPr/>
        </p:nvCxnSpPr>
        <p:spPr>
          <a:xfrm flipV="1">
            <a:off x="4932363" y="1781175"/>
            <a:ext cx="0" cy="423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7524750" y="836613"/>
            <a:ext cx="0" cy="4238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7524750" y="2349500"/>
            <a:ext cx="12239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V="1">
            <a:off x="7524750" y="5516563"/>
            <a:ext cx="1368425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5795963" y="6453188"/>
            <a:ext cx="1800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 animBg="1"/>
      <p:bldP spid="14" grpId="0"/>
      <p:bldP spid="15" grpId="0" animBg="1"/>
      <p:bldP spid="16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Прямая соединительная линия 41"/>
          <p:cNvCxnSpPr>
            <a:stCxn id="0" idx="1"/>
          </p:cNvCxnSpPr>
          <p:nvPr/>
        </p:nvCxnSpPr>
        <p:spPr>
          <a:xfrm flipH="1" flipV="1">
            <a:off x="1619250" y="1052513"/>
            <a:ext cx="1873250" cy="9001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500563" y="3500438"/>
            <a:ext cx="0" cy="64928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4500563" y="2276475"/>
            <a:ext cx="0" cy="5762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3491880" y="1628800"/>
            <a:ext cx="1872208" cy="6480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Беседа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31840" y="4149080"/>
            <a:ext cx="2664296" cy="6480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Анкетирование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03848" y="2852936"/>
            <a:ext cx="2808312" cy="64807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опроса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72225" y="476250"/>
            <a:ext cx="2376488" cy="1223963"/>
          </a:xfrm>
          <a:prstGeom prst="roundRect">
            <a:avLst>
              <a:gd name="adj" fmla="val 109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Возможность отслеживать невербальные реакции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00788" y="2060575"/>
            <a:ext cx="2447925" cy="1152525"/>
          </a:xfrm>
          <a:prstGeom prst="roundRect">
            <a:avLst>
              <a:gd name="adj" fmla="val 109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Возможность менять последовательность и формулировку вопросов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00788" y="5229225"/>
            <a:ext cx="2447925" cy="1008063"/>
          </a:xfrm>
          <a:prstGeom prst="roundRect">
            <a:avLst>
              <a:gd name="adj" fmla="val 109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Сравнительная простота обработки результатов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00788" y="3573463"/>
            <a:ext cx="2447925" cy="1223962"/>
          </a:xfrm>
          <a:prstGeom prst="roundRect">
            <a:avLst>
              <a:gd name="adj" fmla="val 109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Возможность проведения массового исследования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5288" y="3213100"/>
            <a:ext cx="2016125" cy="14398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Проводится по заранее составленному перечню вопросов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059113" y="5373688"/>
            <a:ext cx="2449512" cy="9350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Основной исследовательский инструмент - анкета</a:t>
            </a:r>
            <a:endParaRPr lang="ru-RU" dirty="0"/>
          </a:p>
        </p:txBody>
      </p:sp>
      <p:sp>
        <p:nvSpPr>
          <p:cNvPr id="12" name="Правая круглая скобка 11"/>
          <p:cNvSpPr/>
          <p:nvPr/>
        </p:nvSpPr>
        <p:spPr>
          <a:xfrm>
            <a:off x="468313" y="5445125"/>
            <a:ext cx="1943100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468313" y="5876925"/>
            <a:ext cx="25908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11188" y="5084763"/>
            <a:ext cx="158432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Открытая</a:t>
            </a:r>
          </a:p>
          <a:p>
            <a:pPr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Закрытая </a:t>
            </a:r>
          </a:p>
          <a:p>
            <a:pPr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Смешанная </a:t>
            </a:r>
          </a:p>
        </p:txBody>
      </p:sp>
      <p:cxnSp>
        <p:nvCxnSpPr>
          <p:cNvPr id="28" name="Прямая соединительная линия 27"/>
          <p:cNvCxnSpPr>
            <a:endCxn id="5" idx="1"/>
          </p:cNvCxnSpPr>
          <p:nvPr/>
        </p:nvCxnSpPr>
        <p:spPr>
          <a:xfrm flipV="1">
            <a:off x="5364163" y="1089025"/>
            <a:ext cx="1008062" cy="8270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endCxn id="9" idx="1"/>
          </p:cNvCxnSpPr>
          <p:nvPr/>
        </p:nvCxnSpPr>
        <p:spPr>
          <a:xfrm flipV="1">
            <a:off x="5795963" y="4184650"/>
            <a:ext cx="504825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5364163" y="1916113"/>
            <a:ext cx="936625" cy="7207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795963" y="4508500"/>
            <a:ext cx="504825" cy="12239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10" idx="3"/>
          </p:cNvCxnSpPr>
          <p:nvPr/>
        </p:nvCxnSpPr>
        <p:spPr>
          <a:xfrm flipV="1">
            <a:off x="2411413" y="1916113"/>
            <a:ext cx="1081087" cy="20177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10" idx="3"/>
          </p:cNvCxnSpPr>
          <p:nvPr/>
        </p:nvCxnSpPr>
        <p:spPr>
          <a:xfrm>
            <a:off x="2411413" y="3933825"/>
            <a:ext cx="720725" cy="5032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V="1">
            <a:off x="4500563" y="4797425"/>
            <a:ext cx="0" cy="5762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395288" y="404813"/>
            <a:ext cx="2305050" cy="6477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Проводится индивидуально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3276600" y="333375"/>
            <a:ext cx="2447925" cy="9350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Фиксирование ответов требует особой корректности</a:t>
            </a:r>
            <a:endParaRPr lang="ru-RU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4500563" y="1268413"/>
            <a:ext cx="0" cy="360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395288" y="1557338"/>
            <a:ext cx="2089150" cy="1295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Не требует специальных исследовательских инструментов</a:t>
            </a:r>
            <a:endParaRPr lang="ru-RU" dirty="0"/>
          </a:p>
        </p:txBody>
      </p:sp>
      <p:cxnSp>
        <p:nvCxnSpPr>
          <p:cNvPr id="51" name="Прямая соединительная линия 50"/>
          <p:cNvCxnSpPr>
            <a:endCxn id="0" idx="1"/>
          </p:cNvCxnSpPr>
          <p:nvPr/>
        </p:nvCxnSpPr>
        <p:spPr>
          <a:xfrm flipV="1">
            <a:off x="2484438" y="1952625"/>
            <a:ext cx="1008062" cy="25241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Номер слайда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470055-7ECA-4943-8DC1-4F9919456F83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33" name="Управляющая кнопка: возврат 32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/>
      <p:bldP spid="41" grpId="0" animBg="1"/>
      <p:bldP spid="44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 8"/>
          <p:cNvSpPr/>
          <p:nvPr/>
        </p:nvSpPr>
        <p:spPr>
          <a:xfrm>
            <a:off x="1143000" y="2420938"/>
            <a:ext cx="392113" cy="1316037"/>
          </a:xfrm>
          <a:custGeom>
            <a:avLst/>
            <a:gdLst>
              <a:gd name="connsiteX0" fmla="*/ 0 w 391886"/>
              <a:gd name="connsiteY0" fmla="*/ 0 h 1240971"/>
              <a:gd name="connsiteX1" fmla="*/ 87086 w 391886"/>
              <a:gd name="connsiteY1" fmla="*/ 870857 h 1240971"/>
              <a:gd name="connsiteX2" fmla="*/ 391886 w 391886"/>
              <a:gd name="connsiteY2" fmla="*/ 1240971 h 1240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886" h="1240971">
                <a:moveTo>
                  <a:pt x="0" y="0"/>
                </a:moveTo>
                <a:cubicBezTo>
                  <a:pt x="10886" y="332014"/>
                  <a:pt x="21772" y="664029"/>
                  <a:pt x="87086" y="870857"/>
                </a:cubicBezTo>
                <a:cubicBezTo>
                  <a:pt x="152400" y="1077686"/>
                  <a:pt x="391886" y="1240971"/>
                  <a:pt x="391886" y="1240971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 rot="21392128">
            <a:off x="808038" y="2416175"/>
            <a:ext cx="671512" cy="2259013"/>
          </a:xfrm>
          <a:custGeom>
            <a:avLst/>
            <a:gdLst>
              <a:gd name="connsiteX0" fmla="*/ 39914 w 736599"/>
              <a:gd name="connsiteY0" fmla="*/ 0 h 2177143"/>
              <a:gd name="connsiteX1" fmla="*/ 116114 w 736599"/>
              <a:gd name="connsiteY1" fmla="*/ 1578429 h 2177143"/>
              <a:gd name="connsiteX2" fmla="*/ 736599 w 736599"/>
              <a:gd name="connsiteY2" fmla="*/ 2177143 h 2177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6599" h="2177143">
                <a:moveTo>
                  <a:pt x="39914" y="0"/>
                </a:moveTo>
                <a:cubicBezTo>
                  <a:pt x="19957" y="607786"/>
                  <a:pt x="0" y="1215572"/>
                  <a:pt x="116114" y="1578429"/>
                </a:cubicBezTo>
                <a:cubicBezTo>
                  <a:pt x="232228" y="1941286"/>
                  <a:pt x="484413" y="2059214"/>
                  <a:pt x="736599" y="2177143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00936-C477-4C2B-A8FD-2F7650F61FA4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356100" y="1628775"/>
            <a:ext cx="3960813" cy="1200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lgDash"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исследователь вмешивается в педагогический процесс с целью создания наилучших условий для изучения педагогических явлений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2060575"/>
            <a:ext cx="3600450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</a:rPr>
              <a:t>Педагогический эксперимент 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47813" y="4292600"/>
            <a:ext cx="2286000" cy="7080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</a:rPr>
              <a:t>формирующий (преобразующий)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7813" y="3500438"/>
            <a:ext cx="2303462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</a:rPr>
              <a:t>констатирующий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56100" y="3357563"/>
            <a:ext cx="3960813" cy="646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lgDash"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специально созданные условия позволяют выявить новые факты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56100" y="4221163"/>
            <a:ext cx="3960813" cy="9239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lgDash"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специально созданные условия позволяют изменить ход и результат педагогического процесса</a:t>
            </a:r>
            <a:endParaRPr lang="ru-RU" dirty="0"/>
          </a:p>
        </p:txBody>
      </p:sp>
      <p:cxnSp>
        <p:nvCxnSpPr>
          <p:cNvPr id="12" name="Прямая соединительная линия 11"/>
          <p:cNvCxnSpPr>
            <a:stCxn id="4" idx="3"/>
            <a:endCxn id="3" idx="1"/>
          </p:cNvCxnSpPr>
          <p:nvPr/>
        </p:nvCxnSpPr>
        <p:spPr>
          <a:xfrm flipV="1">
            <a:off x="3851275" y="2228850"/>
            <a:ext cx="504825" cy="317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6" idx="3"/>
            <a:endCxn id="7" idx="1"/>
          </p:cNvCxnSpPr>
          <p:nvPr/>
        </p:nvCxnSpPr>
        <p:spPr>
          <a:xfrm flipV="1">
            <a:off x="3851275" y="3679825"/>
            <a:ext cx="504825" cy="20638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5" idx="3"/>
            <a:endCxn id="8" idx="1"/>
          </p:cNvCxnSpPr>
          <p:nvPr/>
        </p:nvCxnSpPr>
        <p:spPr>
          <a:xfrm>
            <a:off x="3833813" y="4646613"/>
            <a:ext cx="522287" cy="3651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3" name="Правая круглая скобка 32"/>
          <p:cNvSpPr/>
          <p:nvPr/>
        </p:nvSpPr>
        <p:spPr>
          <a:xfrm>
            <a:off x="8316913" y="2276475"/>
            <a:ext cx="287337" cy="1439863"/>
          </a:xfrm>
          <a:prstGeom prst="rightBracket">
            <a:avLst>
              <a:gd name="adj" fmla="val 20000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авая круглая скобка 33"/>
          <p:cNvSpPr/>
          <p:nvPr/>
        </p:nvSpPr>
        <p:spPr>
          <a:xfrm>
            <a:off x="8316913" y="2133600"/>
            <a:ext cx="503237" cy="2590800"/>
          </a:xfrm>
          <a:prstGeom prst="rightBracket">
            <a:avLst>
              <a:gd name="adj" fmla="val 182363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Управляющая кнопка: возврат 16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Прямоугольник 84"/>
          <p:cNvSpPr/>
          <p:nvPr/>
        </p:nvSpPr>
        <p:spPr>
          <a:xfrm>
            <a:off x="4572000" y="1989138"/>
            <a:ext cx="4572000" cy="2420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Прямоугольник 83"/>
          <p:cNvSpPr/>
          <p:nvPr/>
        </p:nvSpPr>
        <p:spPr>
          <a:xfrm>
            <a:off x="0" y="1989138"/>
            <a:ext cx="4572000" cy="24209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D21060-BA35-4FB4-8D35-0CDF8961FBBC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27784" y="2780928"/>
            <a:ext cx="1512168" cy="8640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Общее положение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292494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220486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1520" y="364502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04048" y="2780928"/>
            <a:ext cx="1512168" cy="8640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Общее положение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92280" y="292494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092280" y="220486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092280" y="3645024"/>
            <a:ext cx="1800200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Научный факт</a:t>
            </a:r>
          </a:p>
        </p:txBody>
      </p:sp>
      <p:cxnSp>
        <p:nvCxnSpPr>
          <p:cNvPr id="26" name="Прямая со стрелкой 25"/>
          <p:cNvCxnSpPr>
            <a:stCxn id="0" idx="3"/>
          </p:cNvCxnSpPr>
          <p:nvPr/>
        </p:nvCxnSpPr>
        <p:spPr>
          <a:xfrm>
            <a:off x="2051050" y="2457450"/>
            <a:ext cx="576263" cy="53975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0" idx="3"/>
          </p:cNvCxnSpPr>
          <p:nvPr/>
        </p:nvCxnSpPr>
        <p:spPr>
          <a:xfrm flipV="1">
            <a:off x="2051050" y="3357563"/>
            <a:ext cx="576263" cy="53975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0" idx="3"/>
            <a:endCxn id="0" idx="1"/>
          </p:cNvCxnSpPr>
          <p:nvPr/>
        </p:nvCxnSpPr>
        <p:spPr>
          <a:xfrm>
            <a:off x="2051050" y="3176588"/>
            <a:ext cx="576263" cy="36512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endCxn id="0" idx="1"/>
          </p:cNvCxnSpPr>
          <p:nvPr/>
        </p:nvCxnSpPr>
        <p:spPr>
          <a:xfrm flipV="1">
            <a:off x="6516688" y="2457450"/>
            <a:ext cx="576262" cy="53975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endCxn id="0" idx="1"/>
          </p:cNvCxnSpPr>
          <p:nvPr/>
        </p:nvCxnSpPr>
        <p:spPr>
          <a:xfrm>
            <a:off x="6516688" y="3429000"/>
            <a:ext cx="576262" cy="468313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0" idx="3"/>
            <a:endCxn id="0" idx="1"/>
          </p:cNvCxnSpPr>
          <p:nvPr/>
        </p:nvCxnSpPr>
        <p:spPr>
          <a:xfrm flipV="1">
            <a:off x="6516688" y="3176588"/>
            <a:ext cx="576262" cy="36512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99" name="TextBox 90"/>
          <p:cNvSpPr txBox="1">
            <a:spLocks noChangeArrowheads="1"/>
          </p:cNvSpPr>
          <p:nvPr/>
        </p:nvSpPr>
        <p:spPr bwMode="auto">
          <a:xfrm>
            <a:off x="1547813" y="1557338"/>
            <a:ext cx="16557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Индукция</a:t>
            </a:r>
          </a:p>
        </p:txBody>
      </p:sp>
      <p:sp>
        <p:nvSpPr>
          <p:cNvPr id="11300" name="TextBox 91"/>
          <p:cNvSpPr txBox="1">
            <a:spLocks noChangeArrowheads="1"/>
          </p:cNvSpPr>
          <p:nvPr/>
        </p:nvSpPr>
        <p:spPr bwMode="auto">
          <a:xfrm>
            <a:off x="6011863" y="1557338"/>
            <a:ext cx="16557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Дедукция</a:t>
            </a:r>
          </a:p>
        </p:txBody>
      </p:sp>
      <p:sp>
        <p:nvSpPr>
          <p:cNvPr id="21" name="Управляющая кнопка: возврат 20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3F908-E0C8-49B6-9678-72D40F67BDE9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132138" y="1341438"/>
            <a:ext cx="3455987" cy="35718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588125" y="1341438"/>
            <a:ext cx="2555875" cy="3571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1341438"/>
            <a:ext cx="3132138" cy="3571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>
            <a:stCxn id="22" idx="0"/>
            <a:endCxn id="0" idx="3"/>
          </p:cNvCxnSpPr>
          <p:nvPr/>
        </p:nvCxnSpPr>
        <p:spPr>
          <a:xfrm flipV="1">
            <a:off x="827088" y="3538538"/>
            <a:ext cx="190500" cy="250825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23" idx="0"/>
            <a:endCxn id="0" idx="3"/>
          </p:cNvCxnSpPr>
          <p:nvPr/>
        </p:nvCxnSpPr>
        <p:spPr>
          <a:xfrm flipV="1">
            <a:off x="4211638" y="3538538"/>
            <a:ext cx="190500" cy="250825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25" idx="0"/>
            <a:endCxn id="0" idx="5"/>
          </p:cNvCxnSpPr>
          <p:nvPr/>
        </p:nvCxnSpPr>
        <p:spPr>
          <a:xfrm flipH="1" flipV="1">
            <a:off x="5318125" y="3538538"/>
            <a:ext cx="369888" cy="106362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27" idx="6"/>
            <a:endCxn id="0" idx="3"/>
          </p:cNvCxnSpPr>
          <p:nvPr/>
        </p:nvCxnSpPr>
        <p:spPr>
          <a:xfrm flipV="1">
            <a:off x="7488238" y="3538538"/>
            <a:ext cx="298450" cy="250825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19" idx="2"/>
            <a:endCxn id="0" idx="1"/>
          </p:cNvCxnSpPr>
          <p:nvPr/>
        </p:nvCxnSpPr>
        <p:spPr>
          <a:xfrm>
            <a:off x="719138" y="2276475"/>
            <a:ext cx="298450" cy="395288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24" idx="2"/>
            <a:endCxn id="0" idx="7"/>
          </p:cNvCxnSpPr>
          <p:nvPr/>
        </p:nvCxnSpPr>
        <p:spPr>
          <a:xfrm flipH="1">
            <a:off x="1933575" y="2420938"/>
            <a:ext cx="153988" cy="250825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21" idx="2"/>
            <a:endCxn id="0" idx="1"/>
          </p:cNvCxnSpPr>
          <p:nvPr/>
        </p:nvCxnSpPr>
        <p:spPr>
          <a:xfrm>
            <a:off x="4032250" y="2276475"/>
            <a:ext cx="369888" cy="395288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26" idx="2"/>
            <a:endCxn id="0" idx="7"/>
          </p:cNvCxnSpPr>
          <p:nvPr/>
        </p:nvCxnSpPr>
        <p:spPr>
          <a:xfrm flipH="1">
            <a:off x="5318125" y="2420938"/>
            <a:ext cx="153988" cy="250825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20" idx="2"/>
            <a:endCxn id="0" idx="1"/>
          </p:cNvCxnSpPr>
          <p:nvPr/>
        </p:nvCxnSpPr>
        <p:spPr>
          <a:xfrm>
            <a:off x="7416800" y="2276475"/>
            <a:ext cx="369888" cy="395288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827584" y="2492896"/>
            <a:ext cx="1296144" cy="122413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1</a:t>
            </a:r>
          </a:p>
        </p:txBody>
      </p:sp>
      <p:sp>
        <p:nvSpPr>
          <p:cNvPr id="17" name="Овал 16"/>
          <p:cNvSpPr/>
          <p:nvPr/>
        </p:nvSpPr>
        <p:spPr>
          <a:xfrm>
            <a:off x="7596336" y="2492896"/>
            <a:ext cx="1296144" cy="122413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3</a:t>
            </a:r>
          </a:p>
        </p:txBody>
      </p:sp>
      <p:sp>
        <p:nvSpPr>
          <p:cNvPr id="18" name="Овал 17"/>
          <p:cNvSpPr/>
          <p:nvPr/>
        </p:nvSpPr>
        <p:spPr>
          <a:xfrm>
            <a:off x="4211960" y="2492896"/>
            <a:ext cx="1296144" cy="122413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2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3850" y="1484313"/>
            <a:ext cx="792163" cy="7921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1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019925" y="1484313"/>
            <a:ext cx="792163" cy="7921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1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35375" y="1484313"/>
            <a:ext cx="792163" cy="7921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1</a:t>
            </a:r>
            <a:endParaRPr lang="ru-RU" dirty="0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179388" y="3789363"/>
            <a:ext cx="1296987" cy="863600"/>
          </a:xfrm>
          <a:prstGeom prst="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2</a:t>
            </a:r>
            <a:endParaRPr lang="ru-RU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3563938" y="3789363"/>
            <a:ext cx="1295400" cy="863600"/>
          </a:xfrm>
          <a:prstGeom prst="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2</a:t>
            </a:r>
            <a:endParaRPr lang="ru-RU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/>
          </a:p>
        </p:txBody>
      </p:sp>
      <p:sp>
        <p:nvSpPr>
          <p:cNvPr id="24" name="Ромб 23"/>
          <p:cNvSpPr/>
          <p:nvPr/>
        </p:nvSpPr>
        <p:spPr>
          <a:xfrm>
            <a:off x="1403350" y="1412875"/>
            <a:ext cx="1368425" cy="1008063"/>
          </a:xfrm>
          <a:prstGeom prst="diamon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3</a:t>
            </a:r>
            <a:endParaRPr lang="ru-RU" dirty="0"/>
          </a:p>
        </p:txBody>
      </p:sp>
      <p:sp>
        <p:nvSpPr>
          <p:cNvPr id="25" name="Правильный пятиугольник 24"/>
          <p:cNvSpPr/>
          <p:nvPr/>
        </p:nvSpPr>
        <p:spPr>
          <a:xfrm>
            <a:off x="5148263" y="3644900"/>
            <a:ext cx="1079500" cy="1008063"/>
          </a:xfrm>
          <a:prstGeom prst="pentag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4</a:t>
            </a:r>
            <a:endParaRPr lang="ru-RU" dirty="0"/>
          </a:p>
        </p:txBody>
      </p:sp>
      <p:sp>
        <p:nvSpPr>
          <p:cNvPr id="26" name="Ромб 25"/>
          <p:cNvSpPr/>
          <p:nvPr/>
        </p:nvSpPr>
        <p:spPr>
          <a:xfrm>
            <a:off x="4787900" y="1412875"/>
            <a:ext cx="1368425" cy="1008063"/>
          </a:xfrm>
          <a:prstGeom prst="diamon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3</a:t>
            </a:r>
            <a:endParaRPr lang="ru-RU" dirty="0"/>
          </a:p>
        </p:txBody>
      </p:sp>
      <p:sp>
        <p:nvSpPr>
          <p:cNvPr id="27" name="Семиугольник 26"/>
          <p:cNvSpPr/>
          <p:nvPr/>
        </p:nvSpPr>
        <p:spPr>
          <a:xfrm>
            <a:off x="7019925" y="3789363"/>
            <a:ext cx="936625" cy="863600"/>
          </a:xfrm>
          <a:prstGeom prst="hept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Факт 5</a:t>
            </a:r>
            <a:endParaRPr lang="ru-RU" dirty="0"/>
          </a:p>
        </p:txBody>
      </p:sp>
      <p:sp>
        <p:nvSpPr>
          <p:cNvPr id="12321" name="TextBox 27"/>
          <p:cNvSpPr txBox="1">
            <a:spLocks noChangeArrowheads="1"/>
          </p:cNvSpPr>
          <p:nvPr/>
        </p:nvSpPr>
        <p:spPr bwMode="auto">
          <a:xfrm>
            <a:off x="0" y="188913"/>
            <a:ext cx="91440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Теоретический анализ </a:t>
            </a:r>
          </a:p>
          <a:p>
            <a:pPr algn="ctr"/>
            <a:endParaRPr lang="ru-RU" sz="1000">
              <a:latin typeface="Calibri" pitchFamily="34" charset="0"/>
            </a:endParaRPr>
          </a:p>
          <a:p>
            <a:pPr algn="ctr"/>
            <a:r>
              <a:rPr lang="ru-RU" sz="2000" b="1">
                <a:latin typeface="Calibri" pitchFamily="34" charset="0"/>
              </a:rPr>
              <a:t>Пример:</a:t>
            </a:r>
            <a:r>
              <a:rPr lang="ru-RU" sz="2000">
                <a:latin typeface="Calibri" pitchFamily="34" charset="0"/>
              </a:rPr>
              <a:t> изучение степени достоверности полученных эмпирических данных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79388" y="5084763"/>
            <a:ext cx="87852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С помощью трёх разных эмпирических методов выявлено пять фактов.</a:t>
            </a:r>
          </a:p>
          <a:p>
            <a:endParaRPr lang="ru-RU" sz="2000" b="1">
              <a:solidFill>
                <a:srgbClr val="FF0000"/>
              </a:solidFill>
              <a:latin typeface="Calibri" pitchFamily="34" charset="0"/>
            </a:endParaRPr>
          </a:p>
          <a:p>
            <a:pPr algn="r"/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Какие из них не вызывают сомнений, </a:t>
            </a:r>
          </a:p>
          <a:p>
            <a:pPr algn="r"/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а какие могут нуждаться в дополнительной проверке?</a:t>
            </a:r>
          </a:p>
        </p:txBody>
      </p:sp>
      <p:sp>
        <p:nvSpPr>
          <p:cNvPr id="30" name="Управляющая кнопка: возврат 29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395288" y="981075"/>
            <a:ext cx="6985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Педагогическое моделирование</a:t>
            </a:r>
            <a:r>
              <a:rPr lang="ru-RU" sz="2400">
                <a:latin typeface="Calibri" pitchFamily="34" charset="0"/>
              </a:rPr>
              <a:t> – метод создания и изучения научных моделей. 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692275" y="1916113"/>
            <a:ext cx="72009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Научно-педагогическая модель 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</a:rPr>
              <a:t>– мысленно представленная или материально реализованная система, адекватно отображающих исследуемый предмет педагогической действительности.</a:t>
            </a:r>
          </a:p>
        </p:txBody>
      </p:sp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0" y="188913"/>
            <a:ext cx="9144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Метод моделирования в педагогическом исследовании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3644900"/>
            <a:ext cx="8569325" cy="29241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B0F0"/>
                </a:solidFill>
                <a:latin typeface="+mn-lt"/>
              </a:rPr>
              <a:t>Признаки научной модели: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1) идеальная система, оптимизированная для изучения;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2) адекватно отражает объект исследования;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3) способна замещать моделируемый объект;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4) изучение модели даёт новую информацию о предмете исследования. </a:t>
            </a:r>
            <a:endParaRPr lang="ru-RU" sz="2400" dirty="0">
              <a:latin typeface="+mn-lt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5DB672-58B6-4BDA-9C47-F4C8066173BE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7" name="Управляющая кнопка: возврат 6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Скругленный прямоугольник 214"/>
          <p:cNvSpPr/>
          <p:nvPr/>
        </p:nvSpPr>
        <p:spPr>
          <a:xfrm>
            <a:off x="179388" y="188913"/>
            <a:ext cx="4752975" cy="6553200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5" name="Прямая соединительная линия 104"/>
          <p:cNvCxnSpPr/>
          <p:nvPr/>
        </p:nvCxnSpPr>
        <p:spPr>
          <a:xfrm>
            <a:off x="291623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1692275" y="3789363"/>
            <a:ext cx="0" cy="17272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>
            <a:stCxn id="32" idx="2"/>
          </p:cNvCxnSpPr>
          <p:nvPr/>
        </p:nvCxnSpPr>
        <p:spPr>
          <a:xfrm>
            <a:off x="4284663" y="3789363"/>
            <a:ext cx="0" cy="22320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>
            <a:stCxn id="13" idx="3"/>
            <a:endCxn id="11" idx="1"/>
          </p:cNvCxnSpPr>
          <p:nvPr/>
        </p:nvCxnSpPr>
        <p:spPr>
          <a:xfrm>
            <a:off x="2627313" y="2097088"/>
            <a:ext cx="10080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>
            <a:endCxn id="5" idx="0"/>
          </p:cNvCxnSpPr>
          <p:nvPr/>
        </p:nvCxnSpPr>
        <p:spPr>
          <a:xfrm>
            <a:off x="2339975" y="692150"/>
            <a:ext cx="15113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>
            <a:stCxn id="3" idx="2"/>
          </p:cNvCxnSpPr>
          <p:nvPr/>
        </p:nvCxnSpPr>
        <p:spPr>
          <a:xfrm>
            <a:off x="2051050" y="692150"/>
            <a:ext cx="720725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051050" y="12684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3419475" y="3284538"/>
            <a:ext cx="0" cy="7207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1116013" y="2276475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1619250" y="2781300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3779838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1187450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900113" y="90805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692275" y="333375"/>
            <a:ext cx="719138" cy="358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637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492500" y="90805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1188" y="14128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00338" y="450850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685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1321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6273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6353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7717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08175" y="191611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042988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39750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4763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3399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7717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059113" y="34290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3975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476375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971550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6353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1874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2685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116013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370840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547813" y="45085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53975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2916238" y="40052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20510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92430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3708400" y="602138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2268538" y="6021388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684213" y="6021388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700338" y="55165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476375" y="551656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33480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1547813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916238" y="1268413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987675" y="2781300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484438" y="2276475"/>
            <a:ext cx="0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4140200" y="3284538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flipH="1">
            <a:off x="1403350" y="692150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stCxn id="8" idx="3"/>
            <a:endCxn id="9" idx="1"/>
          </p:cNvCxnSpPr>
          <p:nvPr/>
        </p:nvCxnSpPr>
        <p:spPr>
          <a:xfrm>
            <a:off x="2987675" y="1592263"/>
            <a:ext cx="144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1979613" y="692150"/>
            <a:ext cx="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>
            <a:stCxn id="25" idx="3"/>
            <a:endCxn id="38" idx="1"/>
          </p:cNvCxnSpPr>
          <p:nvPr/>
        </p:nvCxnSpPr>
        <p:spPr>
          <a:xfrm>
            <a:off x="2987675" y="5192713"/>
            <a:ext cx="3603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125888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flipH="1">
            <a:off x="1258888" y="5876925"/>
            <a:ext cx="576262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>
            <a:endCxn id="34" idx="0"/>
          </p:cNvCxnSpPr>
          <p:nvPr/>
        </p:nvCxnSpPr>
        <p:spPr>
          <a:xfrm>
            <a:off x="1835150" y="5876925"/>
            <a:ext cx="792163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21955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>
            <a:stCxn id="28" idx="3"/>
            <a:endCxn id="7" idx="1"/>
          </p:cNvCxnSpPr>
          <p:nvPr/>
        </p:nvCxnSpPr>
        <p:spPr>
          <a:xfrm>
            <a:off x="2268538" y="4689475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>
            <a:endCxn id="7" idx="0"/>
          </p:cNvCxnSpPr>
          <p:nvPr/>
        </p:nvCxnSpPr>
        <p:spPr>
          <a:xfrm>
            <a:off x="30591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>
            <a:stCxn id="29" idx="3"/>
            <a:endCxn id="28" idx="1"/>
          </p:cNvCxnSpPr>
          <p:nvPr/>
        </p:nvCxnSpPr>
        <p:spPr>
          <a:xfrm>
            <a:off x="1258888" y="4689475"/>
            <a:ext cx="2889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>
            <a:endCxn id="25" idx="0"/>
          </p:cNvCxnSpPr>
          <p:nvPr/>
        </p:nvCxnSpPr>
        <p:spPr>
          <a:xfrm>
            <a:off x="2268538" y="4724400"/>
            <a:ext cx="358775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Прямая соединительная линия 119"/>
          <p:cNvCxnSpPr>
            <a:endCxn id="18" idx="0"/>
          </p:cNvCxnSpPr>
          <p:nvPr/>
        </p:nvCxnSpPr>
        <p:spPr>
          <a:xfrm flipH="1">
            <a:off x="3132138" y="2276475"/>
            <a:ext cx="64770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>
            <a:endCxn id="23" idx="0"/>
          </p:cNvCxnSpPr>
          <p:nvPr/>
        </p:nvCxnSpPr>
        <p:spPr>
          <a:xfrm>
            <a:off x="3995738" y="2276475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>
            <a:stCxn id="19" idx="3"/>
            <a:endCxn id="32" idx="1"/>
          </p:cNvCxnSpPr>
          <p:nvPr/>
        </p:nvCxnSpPr>
        <p:spPr>
          <a:xfrm>
            <a:off x="3779838" y="3608388"/>
            <a:ext cx="144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Прямоугольник 207"/>
          <p:cNvSpPr/>
          <p:nvPr/>
        </p:nvSpPr>
        <p:spPr>
          <a:xfrm>
            <a:off x="2267744" y="6021288"/>
            <a:ext cx="720080" cy="3600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+ +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09" name="Прямая со стрелкой 208"/>
          <p:cNvCxnSpPr/>
          <p:nvPr/>
        </p:nvCxnSpPr>
        <p:spPr>
          <a:xfrm>
            <a:off x="1979613" y="3789363"/>
            <a:ext cx="720725" cy="22320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Прямоугольник 209"/>
          <p:cNvSpPr/>
          <p:nvPr/>
        </p:nvSpPr>
        <p:spPr>
          <a:xfrm>
            <a:off x="1475656" y="3429000"/>
            <a:ext cx="720080" cy="3600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6" name="Овал 215"/>
          <p:cNvSpPr/>
          <p:nvPr/>
        </p:nvSpPr>
        <p:spPr>
          <a:xfrm rot="20388129">
            <a:off x="1335088" y="3095625"/>
            <a:ext cx="1824037" cy="3573463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9" name="Прямая соединительная линия 218"/>
          <p:cNvCxnSpPr/>
          <p:nvPr/>
        </p:nvCxnSpPr>
        <p:spPr>
          <a:xfrm>
            <a:off x="4932363" y="4868863"/>
            <a:ext cx="396081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1" name="Прямая соединительная линия 220"/>
          <p:cNvCxnSpPr/>
          <p:nvPr/>
        </p:nvCxnSpPr>
        <p:spPr>
          <a:xfrm>
            <a:off x="3203575" y="6092825"/>
            <a:ext cx="56896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3" name="TextBox 222"/>
          <p:cNvSpPr txBox="1">
            <a:spLocks noChangeArrowheads="1"/>
          </p:cNvSpPr>
          <p:nvPr/>
        </p:nvSpPr>
        <p:spPr bwMode="auto">
          <a:xfrm>
            <a:off x="5076825" y="4365625"/>
            <a:ext cx="3816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669900"/>
                </a:solidFill>
                <a:latin typeface="Calibri" pitchFamily="34" charset="0"/>
              </a:rPr>
              <a:t>Объект исследования</a:t>
            </a:r>
          </a:p>
        </p:txBody>
      </p:sp>
      <p:sp>
        <p:nvSpPr>
          <p:cNvPr id="224" name="TextBox 223"/>
          <p:cNvSpPr txBox="1">
            <a:spLocks noChangeArrowheads="1"/>
          </p:cNvSpPr>
          <p:nvPr/>
        </p:nvSpPr>
        <p:spPr bwMode="auto">
          <a:xfrm>
            <a:off x="5076825" y="5589588"/>
            <a:ext cx="38163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CC9900"/>
                </a:solidFill>
                <a:latin typeface="Calibri" pitchFamily="34" charset="0"/>
              </a:rPr>
              <a:t>Предмет исследования</a:t>
            </a:r>
          </a:p>
        </p:txBody>
      </p:sp>
      <p:sp>
        <p:nvSpPr>
          <p:cNvPr id="229" name="TextBox 228"/>
          <p:cNvSpPr txBox="1">
            <a:spLocks noChangeArrowheads="1"/>
          </p:cNvSpPr>
          <p:nvPr/>
        </p:nvSpPr>
        <p:spPr bwMode="auto">
          <a:xfrm>
            <a:off x="5364163" y="981075"/>
            <a:ext cx="324008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Зачем нужна научная модель исследуемого предмета?</a:t>
            </a:r>
          </a:p>
        </p:txBody>
      </p:sp>
      <p:sp>
        <p:nvSpPr>
          <p:cNvPr id="81" name="Номер слайда 8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A7135-2F92-44E9-B7BB-9CCF86146708}" type="slidenum">
              <a:rPr lang="ru-RU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500"/>
                            </p:stCondLst>
                            <p:childTnLst>
                              <p:par>
                                <p:cTn id="3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000"/>
                            </p:stCondLst>
                            <p:childTnLst>
                              <p:par>
                                <p:cTn id="3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8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500"/>
                            </p:stCondLst>
                            <p:childTnLst>
                              <p:par>
                                <p:cTn id="3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000"/>
                            </p:stCondLst>
                            <p:childTnLst>
                              <p:par>
                                <p:cTn id="38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9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2000"/>
                            </p:stCondLst>
                            <p:childTnLst>
                              <p:par>
                                <p:cTn id="3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3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216" grpId="0" animBg="1"/>
      <p:bldP spid="223" grpId="0"/>
      <p:bldP spid="2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" name="Прямая соединительная линия 132"/>
          <p:cNvCxnSpPr>
            <a:endCxn id="0" idx="0"/>
          </p:cNvCxnSpPr>
          <p:nvPr/>
        </p:nvCxnSpPr>
        <p:spPr>
          <a:xfrm>
            <a:off x="1835150" y="5876925"/>
            <a:ext cx="792163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291623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1692275" y="3789363"/>
            <a:ext cx="0" cy="17272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>
            <a:stCxn id="115" idx="2"/>
          </p:cNvCxnSpPr>
          <p:nvPr/>
        </p:nvCxnSpPr>
        <p:spPr>
          <a:xfrm>
            <a:off x="4284663" y="3789363"/>
            <a:ext cx="0" cy="22320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>
            <a:stCxn id="96" idx="3"/>
            <a:endCxn id="94" idx="1"/>
          </p:cNvCxnSpPr>
          <p:nvPr/>
        </p:nvCxnSpPr>
        <p:spPr>
          <a:xfrm>
            <a:off x="2627313" y="2097088"/>
            <a:ext cx="10080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>
            <a:endCxn id="88" idx="0"/>
          </p:cNvCxnSpPr>
          <p:nvPr/>
        </p:nvCxnSpPr>
        <p:spPr>
          <a:xfrm>
            <a:off x="2339975" y="692150"/>
            <a:ext cx="15113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>
            <a:stCxn id="86" idx="2"/>
          </p:cNvCxnSpPr>
          <p:nvPr/>
        </p:nvCxnSpPr>
        <p:spPr>
          <a:xfrm>
            <a:off x="2051050" y="692150"/>
            <a:ext cx="720725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2051050" y="12684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>
            <a:off x="3419475" y="3284538"/>
            <a:ext cx="0" cy="7207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1116013" y="2276475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1619250" y="2781300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3779838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1187450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900113" y="90805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Прямоугольник 85"/>
          <p:cNvSpPr/>
          <p:nvPr/>
        </p:nvSpPr>
        <p:spPr>
          <a:xfrm>
            <a:off x="1692275" y="333375"/>
            <a:ext cx="719138" cy="358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17637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Прямоугольник 87"/>
          <p:cNvSpPr/>
          <p:nvPr/>
        </p:nvSpPr>
        <p:spPr>
          <a:xfrm>
            <a:off x="3492500" y="90805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Прямоугольник 88"/>
          <p:cNvSpPr/>
          <p:nvPr/>
        </p:nvSpPr>
        <p:spPr>
          <a:xfrm>
            <a:off x="611188" y="14128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0" name="Прямоугольник 89"/>
          <p:cNvSpPr/>
          <p:nvPr/>
        </p:nvSpPr>
        <p:spPr>
          <a:xfrm>
            <a:off x="2700338" y="450850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22685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31321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26273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4" name="Прямоугольник 93"/>
          <p:cNvSpPr/>
          <p:nvPr/>
        </p:nvSpPr>
        <p:spPr>
          <a:xfrm>
            <a:off x="36353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27717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6" name="Прямоугольник 95"/>
          <p:cNvSpPr/>
          <p:nvPr/>
        </p:nvSpPr>
        <p:spPr>
          <a:xfrm>
            <a:off x="1908175" y="191611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1042988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8" name="Прямоугольник 97"/>
          <p:cNvSpPr/>
          <p:nvPr/>
        </p:nvSpPr>
        <p:spPr>
          <a:xfrm>
            <a:off x="539750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9" name="Прямоугольник 98"/>
          <p:cNvSpPr/>
          <p:nvPr/>
        </p:nvSpPr>
        <p:spPr>
          <a:xfrm>
            <a:off x="14763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399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1" name="Прямоугольник 100"/>
          <p:cNvSpPr/>
          <p:nvPr/>
        </p:nvSpPr>
        <p:spPr>
          <a:xfrm>
            <a:off x="27717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3059113" y="34290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3" name="Прямоугольник 102"/>
          <p:cNvSpPr/>
          <p:nvPr/>
        </p:nvSpPr>
        <p:spPr>
          <a:xfrm>
            <a:off x="53975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1475656" y="3429000"/>
            <a:ext cx="720080" cy="3600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971550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36353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1874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22685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1116013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Прямоугольник 109"/>
          <p:cNvSpPr/>
          <p:nvPr/>
        </p:nvSpPr>
        <p:spPr>
          <a:xfrm>
            <a:off x="370840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1547813" y="45085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" name="Прямоугольник 111"/>
          <p:cNvSpPr/>
          <p:nvPr/>
        </p:nvSpPr>
        <p:spPr>
          <a:xfrm>
            <a:off x="53975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2916238" y="40052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20510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392430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6" name="Прямоугольник 115"/>
          <p:cNvSpPr/>
          <p:nvPr/>
        </p:nvSpPr>
        <p:spPr>
          <a:xfrm>
            <a:off x="3708400" y="602138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2267744" y="6021288"/>
            <a:ext cx="720080" cy="3600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+ +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684213" y="6021388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2700338" y="55165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476375" y="551656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1" name="Прямоугольник 120"/>
          <p:cNvSpPr/>
          <p:nvPr/>
        </p:nvSpPr>
        <p:spPr>
          <a:xfrm>
            <a:off x="33480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22" name="Прямая соединительная линия 121"/>
          <p:cNvCxnSpPr/>
          <p:nvPr/>
        </p:nvCxnSpPr>
        <p:spPr>
          <a:xfrm>
            <a:off x="1547813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2916238" y="1268413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2987675" y="2781300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>
            <a:off x="2484438" y="2276475"/>
            <a:ext cx="0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>
            <a:off x="4140200" y="3284538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flipH="1">
            <a:off x="1403350" y="692150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>
            <a:stCxn id="91" idx="3"/>
            <a:endCxn id="92" idx="1"/>
          </p:cNvCxnSpPr>
          <p:nvPr/>
        </p:nvCxnSpPr>
        <p:spPr>
          <a:xfrm>
            <a:off x="2987675" y="1592263"/>
            <a:ext cx="144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>
            <a:off x="1979613" y="692150"/>
            <a:ext cx="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>
            <a:stCxn id="108" idx="3"/>
            <a:endCxn id="121" idx="1"/>
          </p:cNvCxnSpPr>
          <p:nvPr/>
        </p:nvCxnSpPr>
        <p:spPr>
          <a:xfrm>
            <a:off x="2987675" y="5192713"/>
            <a:ext cx="3603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единительная линия 130"/>
          <p:cNvCxnSpPr/>
          <p:nvPr/>
        </p:nvCxnSpPr>
        <p:spPr>
          <a:xfrm>
            <a:off x="125888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 flipH="1">
            <a:off x="1258888" y="5876925"/>
            <a:ext cx="576262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Прямая соединительная линия 133"/>
          <p:cNvCxnSpPr/>
          <p:nvPr/>
        </p:nvCxnSpPr>
        <p:spPr>
          <a:xfrm>
            <a:off x="21955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>
            <a:stCxn id="111" idx="3"/>
            <a:endCxn id="90" idx="1"/>
          </p:cNvCxnSpPr>
          <p:nvPr/>
        </p:nvCxnSpPr>
        <p:spPr>
          <a:xfrm>
            <a:off x="2268538" y="4689475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Прямая соединительная линия 135"/>
          <p:cNvCxnSpPr>
            <a:endCxn id="90" idx="0"/>
          </p:cNvCxnSpPr>
          <p:nvPr/>
        </p:nvCxnSpPr>
        <p:spPr>
          <a:xfrm>
            <a:off x="30591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>
            <a:stCxn id="112" idx="3"/>
            <a:endCxn id="111" idx="1"/>
          </p:cNvCxnSpPr>
          <p:nvPr/>
        </p:nvCxnSpPr>
        <p:spPr>
          <a:xfrm>
            <a:off x="1258888" y="4689475"/>
            <a:ext cx="2889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>
            <a:endCxn id="108" idx="0"/>
          </p:cNvCxnSpPr>
          <p:nvPr/>
        </p:nvCxnSpPr>
        <p:spPr>
          <a:xfrm>
            <a:off x="2268538" y="4724400"/>
            <a:ext cx="358775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>
            <a:endCxn id="101" idx="0"/>
          </p:cNvCxnSpPr>
          <p:nvPr/>
        </p:nvCxnSpPr>
        <p:spPr>
          <a:xfrm flipH="1">
            <a:off x="3132138" y="2276475"/>
            <a:ext cx="64770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Прямая соединительная линия 139"/>
          <p:cNvCxnSpPr>
            <a:endCxn id="106" idx="0"/>
          </p:cNvCxnSpPr>
          <p:nvPr/>
        </p:nvCxnSpPr>
        <p:spPr>
          <a:xfrm>
            <a:off x="3995738" y="2276475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>
            <a:stCxn id="102" idx="3"/>
            <a:endCxn id="115" idx="1"/>
          </p:cNvCxnSpPr>
          <p:nvPr/>
        </p:nvCxnSpPr>
        <p:spPr>
          <a:xfrm>
            <a:off x="3779838" y="3608388"/>
            <a:ext cx="144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Прямоугольник 142"/>
          <p:cNvSpPr/>
          <p:nvPr/>
        </p:nvSpPr>
        <p:spPr>
          <a:xfrm>
            <a:off x="1187450" y="4005263"/>
            <a:ext cx="720725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4" name="Прямоугольник 143"/>
          <p:cNvSpPr/>
          <p:nvPr/>
        </p:nvSpPr>
        <p:spPr>
          <a:xfrm>
            <a:off x="1547813" y="4508500"/>
            <a:ext cx="720725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1116013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6" name="Прямоугольник 145"/>
          <p:cNvSpPr/>
          <p:nvPr/>
        </p:nvSpPr>
        <p:spPr>
          <a:xfrm>
            <a:off x="2268538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7" name="Прямоугольник 146"/>
          <p:cNvSpPr/>
          <p:nvPr/>
        </p:nvSpPr>
        <p:spPr>
          <a:xfrm>
            <a:off x="1476375" y="5516563"/>
            <a:ext cx="719138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8" name="Прямоугольник 147"/>
          <p:cNvSpPr/>
          <p:nvPr/>
        </p:nvSpPr>
        <p:spPr>
          <a:xfrm>
            <a:off x="2700338" y="5516563"/>
            <a:ext cx="719137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2051050" y="4005263"/>
            <a:ext cx="720725" cy="3603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539750" y="4508500"/>
            <a:ext cx="719138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2700338" y="4508500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348038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" name="Прямоугольник 152"/>
          <p:cNvSpPr/>
          <p:nvPr/>
        </p:nvSpPr>
        <p:spPr>
          <a:xfrm>
            <a:off x="2916238" y="4005263"/>
            <a:ext cx="719137" cy="3603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4" name="Прямоугольник 153"/>
          <p:cNvSpPr/>
          <p:nvPr/>
        </p:nvSpPr>
        <p:spPr>
          <a:xfrm>
            <a:off x="971550" y="2924175"/>
            <a:ext cx="720725" cy="3603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5" name="TextBox 154"/>
          <p:cNvSpPr txBox="1">
            <a:spLocks noChangeArrowheads="1"/>
          </p:cNvSpPr>
          <p:nvPr/>
        </p:nvSpPr>
        <p:spPr bwMode="auto">
          <a:xfrm>
            <a:off x="5219700" y="476250"/>
            <a:ext cx="3600450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Определяются те компоненты и связи, через которые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непосредственно</a:t>
            </a:r>
            <a:r>
              <a:rPr lang="ru-RU" sz="2400">
                <a:latin typeface="Calibri" pitchFamily="34" charset="0"/>
              </a:rPr>
              <a:t> происходит исследуемое  воздействие или взаимодействие,</a:t>
            </a:r>
          </a:p>
          <a:p>
            <a:endParaRPr lang="ru-RU" sz="2400">
              <a:latin typeface="Calibri" pitchFamily="34" charset="0"/>
            </a:endParaRPr>
          </a:p>
          <a:p>
            <a:r>
              <a:rPr lang="ru-RU" sz="2400">
                <a:latin typeface="Calibri" pitchFamily="34" charset="0"/>
              </a:rPr>
              <a:t>те, которые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влияют опосредованно</a:t>
            </a:r>
            <a:r>
              <a:rPr lang="ru-RU" sz="2400">
                <a:latin typeface="Calibri" pitchFamily="34" charset="0"/>
              </a:rPr>
              <a:t>, </a:t>
            </a:r>
          </a:p>
          <a:p>
            <a:endParaRPr lang="ru-RU" sz="2400">
              <a:latin typeface="Calibri" pitchFamily="34" charset="0"/>
            </a:endParaRPr>
          </a:p>
          <a:p>
            <a:r>
              <a:rPr lang="ru-RU" sz="2400">
                <a:latin typeface="Calibri" pitchFamily="34" charset="0"/>
              </a:rPr>
              <a:t>а также те, которые,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могут повлиять</a:t>
            </a:r>
            <a:r>
              <a:rPr lang="ru-RU" sz="2400">
                <a:latin typeface="Calibri" pitchFamily="34" charset="0"/>
              </a:rPr>
              <a:t> или которые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надо учитывать </a:t>
            </a:r>
            <a:r>
              <a:rPr lang="ru-RU" sz="2400">
                <a:latin typeface="Calibri" pitchFamily="34" charset="0"/>
              </a:rPr>
              <a:t>для достоверности исследования.  </a:t>
            </a:r>
          </a:p>
        </p:txBody>
      </p:sp>
      <p:sp>
        <p:nvSpPr>
          <p:cNvPr id="142" name="Номер слайда 1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C1DF74-59BA-4946-B90D-CCCA0DA53212}" type="slidenum">
              <a:rPr lang="ru-RU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/>
          <p:cNvSpPr txBox="1">
            <a:spLocks noChangeArrowheads="1"/>
          </p:cNvSpPr>
          <p:nvPr/>
        </p:nvSpPr>
        <p:spPr bwMode="auto">
          <a:xfrm>
            <a:off x="179388" y="2349500"/>
            <a:ext cx="11525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СТАЛО</a:t>
            </a:r>
          </a:p>
        </p:txBody>
      </p:sp>
      <p:cxnSp>
        <p:nvCxnSpPr>
          <p:cNvPr id="2" name="Прямая соединительная линия 1"/>
          <p:cNvCxnSpPr/>
          <p:nvPr/>
        </p:nvCxnSpPr>
        <p:spPr>
          <a:xfrm>
            <a:off x="291623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единительная линия 2"/>
          <p:cNvCxnSpPr/>
          <p:nvPr/>
        </p:nvCxnSpPr>
        <p:spPr>
          <a:xfrm>
            <a:off x="1692275" y="3429000"/>
            <a:ext cx="0" cy="20875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700338" y="4508500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1475656" y="3429000"/>
            <a:ext cx="720080" cy="3600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971550" y="2924175"/>
            <a:ext cx="720725" cy="3603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187450" y="4005263"/>
            <a:ext cx="720725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268538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116013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547813" y="4508500"/>
            <a:ext cx="720725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539750" y="4508500"/>
            <a:ext cx="719138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2051050" y="4005263"/>
            <a:ext cx="720725" cy="3603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700338" y="5516563"/>
            <a:ext cx="719137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1476375" y="5516563"/>
            <a:ext cx="719138" cy="3603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3348038" y="5013325"/>
            <a:ext cx="719137" cy="360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8" name="Прямая соединительная линия 57"/>
          <p:cNvCxnSpPr>
            <a:stCxn id="37" idx="3"/>
            <a:endCxn id="49" idx="1"/>
          </p:cNvCxnSpPr>
          <p:nvPr/>
        </p:nvCxnSpPr>
        <p:spPr>
          <a:xfrm>
            <a:off x="2987675" y="5192713"/>
            <a:ext cx="3603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1835150" y="5876925"/>
            <a:ext cx="792163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21955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0" idx="3"/>
            <a:endCxn id="19" idx="1"/>
          </p:cNvCxnSpPr>
          <p:nvPr/>
        </p:nvCxnSpPr>
        <p:spPr>
          <a:xfrm>
            <a:off x="2268538" y="4689475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stCxn id="41" idx="3"/>
            <a:endCxn id="40" idx="1"/>
          </p:cNvCxnSpPr>
          <p:nvPr/>
        </p:nvCxnSpPr>
        <p:spPr>
          <a:xfrm>
            <a:off x="1258888" y="4689475"/>
            <a:ext cx="2889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>
            <a:endCxn id="37" idx="0"/>
          </p:cNvCxnSpPr>
          <p:nvPr/>
        </p:nvCxnSpPr>
        <p:spPr>
          <a:xfrm>
            <a:off x="2268538" y="4724400"/>
            <a:ext cx="358775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Прямоугольник 69"/>
          <p:cNvSpPr/>
          <p:nvPr/>
        </p:nvSpPr>
        <p:spPr>
          <a:xfrm>
            <a:off x="2267744" y="6021288"/>
            <a:ext cx="720080" cy="3600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+ +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916238" y="4005263"/>
            <a:ext cx="719137" cy="3603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3" name="Прямая соединительная линия 72"/>
          <p:cNvCxnSpPr/>
          <p:nvPr/>
        </p:nvCxnSpPr>
        <p:spPr>
          <a:xfrm>
            <a:off x="30591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>
            <a:spLocks noChangeArrowheads="1"/>
          </p:cNvSpPr>
          <p:nvPr/>
        </p:nvSpPr>
        <p:spPr bwMode="auto">
          <a:xfrm>
            <a:off x="4211638" y="333375"/>
            <a:ext cx="46815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Моделирование позволяет выделить в объекте исследования наиболее существенное – </a:t>
            </a:r>
          </a:p>
          <a:p>
            <a:pPr algn="r"/>
            <a:r>
              <a:rPr lang="ru-RU" sz="2400">
                <a:latin typeface="Calibri" pitchFamily="34" charset="0"/>
              </a:rPr>
              <a:t>то, что относится к исследуемому предмету.</a:t>
            </a:r>
          </a:p>
          <a:p>
            <a:pPr algn="r"/>
            <a:endParaRPr lang="ru-RU" sz="2400">
              <a:latin typeface="Calibri" pitchFamily="34" charset="0"/>
            </a:endParaRPr>
          </a:p>
          <a:p>
            <a:pPr algn="r"/>
            <a:r>
              <a:rPr lang="ru-RU" sz="2400">
                <a:latin typeface="Calibri" pitchFamily="34" charset="0"/>
              </a:rPr>
              <a:t>Создав модель, в дальнейшем можно сосредоточиться только на её изучении.</a:t>
            </a:r>
          </a:p>
        </p:txBody>
      </p:sp>
      <p:cxnSp>
        <p:nvCxnSpPr>
          <p:cNvPr id="145" name="Прямая соединительная линия 144"/>
          <p:cNvCxnSpPr/>
          <p:nvPr/>
        </p:nvCxnSpPr>
        <p:spPr>
          <a:xfrm>
            <a:off x="291623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>
            <a:off x="1692275" y="3789363"/>
            <a:ext cx="0" cy="17272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единительная линия 146"/>
          <p:cNvCxnSpPr>
            <a:stCxn id="187" idx="2"/>
          </p:cNvCxnSpPr>
          <p:nvPr/>
        </p:nvCxnSpPr>
        <p:spPr>
          <a:xfrm>
            <a:off x="4284663" y="3789363"/>
            <a:ext cx="0" cy="22320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Прямая соединительная линия 147"/>
          <p:cNvCxnSpPr>
            <a:stCxn id="168" idx="3"/>
            <a:endCxn id="166" idx="1"/>
          </p:cNvCxnSpPr>
          <p:nvPr/>
        </p:nvCxnSpPr>
        <p:spPr>
          <a:xfrm>
            <a:off x="2627313" y="2097088"/>
            <a:ext cx="10080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Прямая соединительная линия 148"/>
          <p:cNvCxnSpPr>
            <a:endCxn id="160" idx="0"/>
          </p:cNvCxnSpPr>
          <p:nvPr/>
        </p:nvCxnSpPr>
        <p:spPr>
          <a:xfrm>
            <a:off x="2339975" y="692150"/>
            <a:ext cx="15113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Прямая соединительная линия 149"/>
          <p:cNvCxnSpPr>
            <a:stCxn id="158" idx="2"/>
          </p:cNvCxnSpPr>
          <p:nvPr/>
        </p:nvCxnSpPr>
        <p:spPr>
          <a:xfrm>
            <a:off x="2051050" y="692150"/>
            <a:ext cx="720725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Прямая соединительная линия 150"/>
          <p:cNvCxnSpPr/>
          <p:nvPr/>
        </p:nvCxnSpPr>
        <p:spPr>
          <a:xfrm>
            <a:off x="2051050" y="12684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единительная линия 151"/>
          <p:cNvCxnSpPr/>
          <p:nvPr/>
        </p:nvCxnSpPr>
        <p:spPr>
          <a:xfrm>
            <a:off x="3419475" y="3284538"/>
            <a:ext cx="0" cy="7207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Прямая соединительная линия 152"/>
          <p:cNvCxnSpPr/>
          <p:nvPr/>
        </p:nvCxnSpPr>
        <p:spPr>
          <a:xfrm>
            <a:off x="1116013" y="2276475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Прямая соединительная линия 153"/>
          <p:cNvCxnSpPr/>
          <p:nvPr/>
        </p:nvCxnSpPr>
        <p:spPr>
          <a:xfrm>
            <a:off x="1619250" y="2781300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Прямая соединительная линия 154"/>
          <p:cNvCxnSpPr/>
          <p:nvPr/>
        </p:nvCxnSpPr>
        <p:spPr>
          <a:xfrm>
            <a:off x="3779838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Прямая соединительная линия 155"/>
          <p:cNvCxnSpPr/>
          <p:nvPr/>
        </p:nvCxnSpPr>
        <p:spPr>
          <a:xfrm>
            <a:off x="1187450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Прямоугольник 156"/>
          <p:cNvSpPr/>
          <p:nvPr/>
        </p:nvSpPr>
        <p:spPr>
          <a:xfrm>
            <a:off x="900113" y="90805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8" name="Прямоугольник 157"/>
          <p:cNvSpPr/>
          <p:nvPr/>
        </p:nvSpPr>
        <p:spPr>
          <a:xfrm>
            <a:off x="1692275" y="333375"/>
            <a:ext cx="719138" cy="358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9" name="Прямоугольник 158"/>
          <p:cNvSpPr/>
          <p:nvPr/>
        </p:nvSpPr>
        <p:spPr>
          <a:xfrm>
            <a:off x="17637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0" name="Прямоугольник 159"/>
          <p:cNvSpPr/>
          <p:nvPr/>
        </p:nvSpPr>
        <p:spPr>
          <a:xfrm>
            <a:off x="3492500" y="90805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1" name="Прямоугольник 160"/>
          <p:cNvSpPr/>
          <p:nvPr/>
        </p:nvSpPr>
        <p:spPr>
          <a:xfrm>
            <a:off x="611188" y="14128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2" name="Прямоугольник 161"/>
          <p:cNvSpPr/>
          <p:nvPr/>
        </p:nvSpPr>
        <p:spPr>
          <a:xfrm>
            <a:off x="2700338" y="4508500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" name="Прямоугольник 162"/>
          <p:cNvSpPr/>
          <p:nvPr/>
        </p:nvSpPr>
        <p:spPr>
          <a:xfrm>
            <a:off x="22685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4" name="Прямоугольник 163"/>
          <p:cNvSpPr/>
          <p:nvPr/>
        </p:nvSpPr>
        <p:spPr>
          <a:xfrm>
            <a:off x="3132138" y="141287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5" name="Прямоугольник 164"/>
          <p:cNvSpPr/>
          <p:nvPr/>
        </p:nvSpPr>
        <p:spPr>
          <a:xfrm>
            <a:off x="2627313" y="90805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6" name="Прямоугольник 165"/>
          <p:cNvSpPr/>
          <p:nvPr/>
        </p:nvSpPr>
        <p:spPr>
          <a:xfrm>
            <a:off x="36353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7" name="Прямоугольник 166"/>
          <p:cNvSpPr/>
          <p:nvPr/>
        </p:nvSpPr>
        <p:spPr>
          <a:xfrm>
            <a:off x="2771775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8" name="Прямоугольник 167"/>
          <p:cNvSpPr/>
          <p:nvPr/>
        </p:nvSpPr>
        <p:spPr>
          <a:xfrm>
            <a:off x="1908175" y="191611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9" name="Прямоугольник 168"/>
          <p:cNvSpPr/>
          <p:nvPr/>
        </p:nvSpPr>
        <p:spPr>
          <a:xfrm>
            <a:off x="1042988" y="191611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0" name="Прямоугольник 169"/>
          <p:cNvSpPr/>
          <p:nvPr/>
        </p:nvSpPr>
        <p:spPr>
          <a:xfrm>
            <a:off x="539750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1" name="Прямоугольник 170"/>
          <p:cNvSpPr/>
          <p:nvPr/>
        </p:nvSpPr>
        <p:spPr>
          <a:xfrm>
            <a:off x="14763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2" name="Прямоугольник 171"/>
          <p:cNvSpPr/>
          <p:nvPr/>
        </p:nvSpPr>
        <p:spPr>
          <a:xfrm>
            <a:off x="2339975" y="242093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3" name="Прямоугольник 172"/>
          <p:cNvSpPr/>
          <p:nvPr/>
        </p:nvSpPr>
        <p:spPr>
          <a:xfrm>
            <a:off x="27717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" name="Прямоугольник 173"/>
          <p:cNvSpPr/>
          <p:nvPr/>
        </p:nvSpPr>
        <p:spPr>
          <a:xfrm>
            <a:off x="3059113" y="34290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5" name="Прямоугольник 174"/>
          <p:cNvSpPr/>
          <p:nvPr/>
        </p:nvSpPr>
        <p:spPr>
          <a:xfrm>
            <a:off x="53975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6" name="Прямоугольник 175"/>
          <p:cNvSpPr/>
          <p:nvPr/>
        </p:nvSpPr>
        <p:spPr>
          <a:xfrm>
            <a:off x="1476375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7" name="Прямоугольник 176"/>
          <p:cNvSpPr/>
          <p:nvPr/>
        </p:nvSpPr>
        <p:spPr>
          <a:xfrm>
            <a:off x="971550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8" name="Прямоугольник 177"/>
          <p:cNvSpPr/>
          <p:nvPr/>
        </p:nvSpPr>
        <p:spPr>
          <a:xfrm>
            <a:off x="3635375" y="2924175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9" name="Прямоугольник 178"/>
          <p:cNvSpPr/>
          <p:nvPr/>
        </p:nvSpPr>
        <p:spPr>
          <a:xfrm>
            <a:off x="11874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0" name="Прямоугольник 179"/>
          <p:cNvSpPr/>
          <p:nvPr/>
        </p:nvSpPr>
        <p:spPr>
          <a:xfrm>
            <a:off x="22685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1" name="Прямоугольник 180"/>
          <p:cNvSpPr/>
          <p:nvPr/>
        </p:nvSpPr>
        <p:spPr>
          <a:xfrm>
            <a:off x="1116013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2" name="Прямоугольник 181"/>
          <p:cNvSpPr/>
          <p:nvPr/>
        </p:nvSpPr>
        <p:spPr>
          <a:xfrm>
            <a:off x="370840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3" name="Прямоугольник 182"/>
          <p:cNvSpPr/>
          <p:nvPr/>
        </p:nvSpPr>
        <p:spPr>
          <a:xfrm>
            <a:off x="1547813" y="4508500"/>
            <a:ext cx="720725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" name="Прямоугольник 183"/>
          <p:cNvSpPr/>
          <p:nvPr/>
        </p:nvSpPr>
        <p:spPr>
          <a:xfrm>
            <a:off x="539750" y="45085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5" name="Прямоугольник 184"/>
          <p:cNvSpPr/>
          <p:nvPr/>
        </p:nvSpPr>
        <p:spPr>
          <a:xfrm>
            <a:off x="2916238" y="40052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6" name="Прямоугольник 185"/>
          <p:cNvSpPr/>
          <p:nvPr/>
        </p:nvSpPr>
        <p:spPr>
          <a:xfrm>
            <a:off x="2051050" y="4005263"/>
            <a:ext cx="720725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7" name="Прямоугольник 186"/>
          <p:cNvSpPr/>
          <p:nvPr/>
        </p:nvSpPr>
        <p:spPr>
          <a:xfrm>
            <a:off x="3924300" y="3429000"/>
            <a:ext cx="719138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8" name="Прямоугольник 187"/>
          <p:cNvSpPr/>
          <p:nvPr/>
        </p:nvSpPr>
        <p:spPr>
          <a:xfrm>
            <a:off x="3708400" y="6021388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9" name="Прямоугольник 188"/>
          <p:cNvSpPr/>
          <p:nvPr/>
        </p:nvSpPr>
        <p:spPr>
          <a:xfrm>
            <a:off x="2268538" y="6021388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0" name="Прямоугольник 189"/>
          <p:cNvSpPr/>
          <p:nvPr/>
        </p:nvSpPr>
        <p:spPr>
          <a:xfrm>
            <a:off x="684213" y="6021388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1" name="Прямоугольник 190"/>
          <p:cNvSpPr/>
          <p:nvPr/>
        </p:nvSpPr>
        <p:spPr>
          <a:xfrm>
            <a:off x="2700338" y="5516563"/>
            <a:ext cx="719137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2" name="Прямоугольник 191"/>
          <p:cNvSpPr/>
          <p:nvPr/>
        </p:nvSpPr>
        <p:spPr>
          <a:xfrm>
            <a:off x="1476375" y="5516563"/>
            <a:ext cx="719138" cy="3603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3" name="Прямоугольник 192"/>
          <p:cNvSpPr/>
          <p:nvPr/>
        </p:nvSpPr>
        <p:spPr>
          <a:xfrm>
            <a:off x="3348038" y="5013325"/>
            <a:ext cx="719137" cy="3603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94" name="Прямая соединительная линия 193"/>
          <p:cNvCxnSpPr/>
          <p:nvPr/>
        </p:nvCxnSpPr>
        <p:spPr>
          <a:xfrm>
            <a:off x="1547813" y="126841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Прямая соединительная линия 194"/>
          <p:cNvCxnSpPr/>
          <p:nvPr/>
        </p:nvCxnSpPr>
        <p:spPr>
          <a:xfrm>
            <a:off x="2916238" y="1268413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Прямая соединительная линия 195"/>
          <p:cNvCxnSpPr/>
          <p:nvPr/>
        </p:nvCxnSpPr>
        <p:spPr>
          <a:xfrm>
            <a:off x="2987675" y="2781300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Прямая соединительная линия 196"/>
          <p:cNvCxnSpPr/>
          <p:nvPr/>
        </p:nvCxnSpPr>
        <p:spPr>
          <a:xfrm>
            <a:off x="2484438" y="2276475"/>
            <a:ext cx="0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Прямая соединительная линия 197"/>
          <p:cNvCxnSpPr/>
          <p:nvPr/>
        </p:nvCxnSpPr>
        <p:spPr>
          <a:xfrm>
            <a:off x="4140200" y="3284538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Прямая соединительная линия 198"/>
          <p:cNvCxnSpPr/>
          <p:nvPr/>
        </p:nvCxnSpPr>
        <p:spPr>
          <a:xfrm flipH="1">
            <a:off x="1403350" y="692150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Прямая соединительная линия 199"/>
          <p:cNvCxnSpPr>
            <a:stCxn id="163" idx="3"/>
            <a:endCxn id="164" idx="1"/>
          </p:cNvCxnSpPr>
          <p:nvPr/>
        </p:nvCxnSpPr>
        <p:spPr>
          <a:xfrm>
            <a:off x="2987675" y="1592263"/>
            <a:ext cx="144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Прямая соединительная линия 200"/>
          <p:cNvCxnSpPr/>
          <p:nvPr/>
        </p:nvCxnSpPr>
        <p:spPr>
          <a:xfrm>
            <a:off x="1979613" y="692150"/>
            <a:ext cx="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Прямая соединительная линия 201"/>
          <p:cNvCxnSpPr>
            <a:stCxn id="180" idx="3"/>
            <a:endCxn id="193" idx="1"/>
          </p:cNvCxnSpPr>
          <p:nvPr/>
        </p:nvCxnSpPr>
        <p:spPr>
          <a:xfrm>
            <a:off x="2987675" y="5192713"/>
            <a:ext cx="3603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Прямая соединительная линия 202"/>
          <p:cNvCxnSpPr/>
          <p:nvPr/>
        </p:nvCxnSpPr>
        <p:spPr>
          <a:xfrm>
            <a:off x="1258888" y="5373688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Прямая соединительная линия 203"/>
          <p:cNvCxnSpPr/>
          <p:nvPr/>
        </p:nvCxnSpPr>
        <p:spPr>
          <a:xfrm flipH="1">
            <a:off x="1258888" y="5876925"/>
            <a:ext cx="576262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Прямая соединительная линия 204"/>
          <p:cNvCxnSpPr>
            <a:endCxn id="189" idx="0"/>
          </p:cNvCxnSpPr>
          <p:nvPr/>
        </p:nvCxnSpPr>
        <p:spPr>
          <a:xfrm>
            <a:off x="1835150" y="5876925"/>
            <a:ext cx="792163" cy="1444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Прямая соединительная линия 205"/>
          <p:cNvCxnSpPr/>
          <p:nvPr/>
        </p:nvCxnSpPr>
        <p:spPr>
          <a:xfrm>
            <a:off x="21955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Прямая соединительная линия 206"/>
          <p:cNvCxnSpPr>
            <a:stCxn id="183" idx="3"/>
            <a:endCxn id="162" idx="1"/>
          </p:cNvCxnSpPr>
          <p:nvPr/>
        </p:nvCxnSpPr>
        <p:spPr>
          <a:xfrm>
            <a:off x="2268538" y="4689475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Прямая соединительная линия 207"/>
          <p:cNvCxnSpPr>
            <a:endCxn id="162" idx="0"/>
          </p:cNvCxnSpPr>
          <p:nvPr/>
        </p:nvCxnSpPr>
        <p:spPr>
          <a:xfrm>
            <a:off x="3059113" y="4365625"/>
            <a:ext cx="0" cy="142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Прямая соединительная линия 208"/>
          <p:cNvCxnSpPr>
            <a:stCxn id="184" idx="3"/>
            <a:endCxn id="183" idx="1"/>
          </p:cNvCxnSpPr>
          <p:nvPr/>
        </p:nvCxnSpPr>
        <p:spPr>
          <a:xfrm>
            <a:off x="1258888" y="4689475"/>
            <a:ext cx="2889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Прямая соединительная линия 209"/>
          <p:cNvCxnSpPr>
            <a:endCxn id="180" idx="0"/>
          </p:cNvCxnSpPr>
          <p:nvPr/>
        </p:nvCxnSpPr>
        <p:spPr>
          <a:xfrm>
            <a:off x="2268538" y="4724400"/>
            <a:ext cx="358775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Прямая соединительная линия 210"/>
          <p:cNvCxnSpPr>
            <a:endCxn id="173" idx="0"/>
          </p:cNvCxnSpPr>
          <p:nvPr/>
        </p:nvCxnSpPr>
        <p:spPr>
          <a:xfrm flipH="1">
            <a:off x="3132138" y="2276475"/>
            <a:ext cx="64770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Прямая соединительная линия 211"/>
          <p:cNvCxnSpPr>
            <a:endCxn id="178" idx="0"/>
          </p:cNvCxnSpPr>
          <p:nvPr/>
        </p:nvCxnSpPr>
        <p:spPr>
          <a:xfrm>
            <a:off x="3995738" y="2276475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Прямая соединительная линия 212"/>
          <p:cNvCxnSpPr>
            <a:stCxn id="174" idx="3"/>
            <a:endCxn id="187" idx="1"/>
          </p:cNvCxnSpPr>
          <p:nvPr/>
        </p:nvCxnSpPr>
        <p:spPr>
          <a:xfrm>
            <a:off x="3779838" y="3608388"/>
            <a:ext cx="144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Прямоугольник 213"/>
          <p:cNvSpPr/>
          <p:nvPr/>
        </p:nvSpPr>
        <p:spPr>
          <a:xfrm>
            <a:off x="2267744" y="6021288"/>
            <a:ext cx="720080" cy="3600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+ +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5" name="Прямая со стрелкой 214"/>
          <p:cNvCxnSpPr/>
          <p:nvPr/>
        </p:nvCxnSpPr>
        <p:spPr>
          <a:xfrm>
            <a:off x="1979613" y="3789363"/>
            <a:ext cx="720725" cy="22320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Прямоугольник 215"/>
          <p:cNvSpPr/>
          <p:nvPr/>
        </p:nvSpPr>
        <p:spPr>
          <a:xfrm>
            <a:off x="1475656" y="3429000"/>
            <a:ext cx="720080" cy="3600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8" name="Прямая соединительная линия 217"/>
          <p:cNvCxnSpPr/>
          <p:nvPr/>
        </p:nvCxnSpPr>
        <p:spPr>
          <a:xfrm>
            <a:off x="1619250" y="3284538"/>
            <a:ext cx="0" cy="1444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>
            <a:spLocks noChangeArrowheads="1"/>
          </p:cNvSpPr>
          <p:nvPr/>
        </p:nvSpPr>
        <p:spPr bwMode="auto">
          <a:xfrm>
            <a:off x="179388" y="188913"/>
            <a:ext cx="1008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БЫЛО</a:t>
            </a:r>
          </a:p>
        </p:txBody>
      </p:sp>
      <p:sp>
        <p:nvSpPr>
          <p:cNvPr id="101" name="Номер слайда 10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DDD2F4-9CA7-4264-97C2-9C8241BB27D1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74" grpId="0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068638"/>
            <a:ext cx="9144000" cy="31686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Результаты </a:t>
            </a:r>
          </a:p>
          <a:p>
            <a:pPr marL="1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факторного анализа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765175"/>
            <a:ext cx="9144000" cy="23034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64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Графическое </a:t>
            </a:r>
          </a:p>
          <a:p>
            <a:pPr marL="64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изображение </a:t>
            </a:r>
          </a:p>
          <a:p>
            <a:pPr marL="64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динамики изменений </a:t>
            </a:r>
          </a:p>
          <a:p>
            <a:pPr marL="64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в исследуемом </a:t>
            </a:r>
          </a:p>
          <a:p>
            <a:pPr marL="64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предмете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EF20B3-7788-4EB1-8AE3-76E167A2D74E}" type="slidenum">
              <a:rPr lang="ru-RU"/>
              <a:pPr>
                <a:defRPr/>
              </a:pPr>
              <a:t>16</a:t>
            </a:fld>
            <a:endParaRPr lang="ru-RU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125538"/>
            <a:ext cx="56578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3429000"/>
            <a:ext cx="51625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Box 14"/>
          <p:cNvSpPr txBox="1">
            <a:spLocks noChangeArrowheads="1"/>
          </p:cNvSpPr>
          <p:nvPr/>
        </p:nvSpPr>
        <p:spPr bwMode="auto">
          <a:xfrm>
            <a:off x="250825" y="260350"/>
            <a:ext cx="5329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Примеры применения математических методов</a:t>
            </a:r>
          </a:p>
        </p:txBody>
      </p:sp>
      <p:sp>
        <p:nvSpPr>
          <p:cNvPr id="16" name="Управляющая кнопка: возврат 15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A4DAB6-B331-4211-8D4B-6D4632B4F36A}" type="slidenum">
              <a:rPr lang="ru-RU"/>
              <a:pPr>
                <a:defRPr/>
              </a:pPr>
              <a:t>17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484313"/>
            <a:ext cx="549433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779838" y="2565400"/>
            <a:ext cx="1368425" cy="12954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0825" y="5157788"/>
            <a:ext cx="889317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Там, где наиболее сильные факторы «перекрываются», возникает новый синтетический фактор, влияние которого является решающим. </a:t>
            </a:r>
          </a:p>
          <a:p>
            <a:r>
              <a:rPr lang="ru-RU" sz="2000">
                <a:latin typeface="Calibri" pitchFamily="34" charset="0"/>
              </a:rPr>
              <a:t>Если его определить, обосновать и научиться использовать в педагогическом процессе, то, возможно, прочие факторы можно будет не учитывать.</a:t>
            </a:r>
          </a:p>
        </p:txBody>
      </p:sp>
      <p:sp>
        <p:nvSpPr>
          <p:cNvPr id="18438" name="TextBox 6"/>
          <p:cNvSpPr txBox="1">
            <a:spLocks noChangeArrowheads="1"/>
          </p:cNvSpPr>
          <p:nvPr/>
        </p:nvSpPr>
        <p:spPr bwMode="auto">
          <a:xfrm>
            <a:off x="323850" y="692150"/>
            <a:ext cx="8496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Математически выявляются факторы и степень их важности, силы влияния на педагогический процесс.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835150" y="4797425"/>
            <a:ext cx="25923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latin typeface="Calibri" pitchFamily="34" charset="0"/>
              </a:rPr>
              <a:t>Источник:</a:t>
            </a:r>
            <a:r>
              <a:rPr lang="ru-RU" sz="1000">
                <a:latin typeface="Calibri" pitchFamily="34" charset="0"/>
              </a:rPr>
              <a:t> </a:t>
            </a:r>
            <a:r>
              <a:rPr lang="en-US" sz="1000">
                <a:latin typeface="Calibri" pitchFamily="34" charset="0"/>
                <a:hlinkClick r:id="rId3"/>
              </a:rPr>
              <a:t>http://biofile.ru/psy/1661.html</a:t>
            </a:r>
            <a:r>
              <a:rPr lang="ru-RU" sz="1000">
                <a:latin typeface="Calibri" pitchFamily="34" charset="0"/>
              </a:rPr>
              <a:t> </a:t>
            </a:r>
          </a:p>
        </p:txBody>
      </p:sp>
      <p:sp>
        <p:nvSpPr>
          <p:cNvPr id="18440" name="TextBox 8"/>
          <p:cNvSpPr txBox="1">
            <a:spLocks noChangeArrowheads="1"/>
          </p:cNvSpPr>
          <p:nvPr/>
        </p:nvSpPr>
        <p:spPr bwMode="auto">
          <a:xfrm>
            <a:off x="2411413" y="115888"/>
            <a:ext cx="43926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Факторный анализ</a:t>
            </a:r>
          </a:p>
        </p:txBody>
      </p:sp>
      <p:sp>
        <p:nvSpPr>
          <p:cNvPr id="10" name="Управляющая кнопка: возврат 9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3E48D-58E9-479B-9CF5-A7FDE1D7385D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8313" y="765175"/>
            <a:ext cx="8135937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Aft>
                <a:spcPts val="1800"/>
              </a:spcAft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Принципы выбора методов педагогического исследования:</a:t>
            </a:r>
            <a:endParaRPr lang="ru-RU" sz="24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совокупность методов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(для решения любой научной проблемы используется не один, а комплекс взаимодополняющих методов исследования);</a:t>
            </a:r>
            <a:endParaRPr lang="ru-RU" sz="24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адекватность методов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существу изучаемого явления, предполагаемым результатам, возможностям исследователя;</a:t>
            </a:r>
            <a:endParaRPr lang="ru-RU" sz="24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ненанесение вреда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(запрет использования исследовательских методов, противоречащих нравственным нормам, способных навредить испытуемым, педагогическому процессу).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4" name="Управляющая кнопка: возврат 3">
            <a:hlinkClick r:id="" action="ppaction://hlinkshowjump?jump=lastslideviewed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7AB86F-ADCD-4721-9ADC-58BFC870F662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323850" y="1557338"/>
            <a:ext cx="842486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Организация педагогического исследования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– это</a:t>
            </a:r>
            <a:r>
              <a:rPr lang="ru-RU" sz="2400" b="1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упорядоченность методов педагогического исследования, конкретных действий и операций, позволяющая добиваться результатов в соответствии с поставленными задачами исследования. </a:t>
            </a:r>
          </a:p>
          <a:p>
            <a:pPr eaLnBrk="0" hangingPunct="0"/>
            <a:endParaRPr lang="ru-RU" sz="2400">
              <a:latin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400">
                <a:latin typeface="Calibri" pitchFamily="34" charset="0"/>
                <a:cs typeface="Times New Roman" pitchFamily="18" charset="0"/>
              </a:rPr>
              <a:t>Педагогическое исследование организуется в соответствии </a:t>
            </a:r>
          </a:p>
          <a:p>
            <a:pPr eaLnBrk="0" hangingPunct="0"/>
            <a:r>
              <a:rPr lang="ru-RU" sz="2400">
                <a:latin typeface="Calibri" pitchFamily="34" charset="0"/>
                <a:cs typeface="Times New Roman" pitchFamily="18" charset="0"/>
              </a:rPr>
              <a:t>с научной логикой. </a:t>
            </a:r>
          </a:p>
          <a:p>
            <a:pPr eaLnBrk="0" hangingPunct="0"/>
            <a:endParaRPr lang="ru-RU" sz="2400" b="1">
              <a:latin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Логика педагогического исследования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 – последовательность  основных этапов и процедур, отражающие движение от постановки цели исследования к  достижению результата.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288" y="115888"/>
            <a:ext cx="83534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 pitchFamily="34" charset="0"/>
                <a:cs typeface="Times New Roman" pitchFamily="18" charset="0"/>
              </a:rPr>
              <a:t>3. Организация педагогического исследования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836613"/>
          <a:ext cx="8713787" cy="5476876"/>
        </p:xfrm>
        <a:graphic>
          <a:graphicData uri="http://schemas.openxmlformats.org/drawingml/2006/table">
            <a:tbl>
              <a:tblPr/>
              <a:tblGrid>
                <a:gridCol w="1298575"/>
                <a:gridCol w="7415212"/>
              </a:tblGrid>
              <a:tr h="146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Общее ознакомление с проблемой исследования, обоснование ее актуальности, уровня разработанности, определение объекта и предмета, темы исследования. Формулировка общей и промежуточных целей исследования и соотнесение с целями задач.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1189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Выбор методологии – исходной концепции, опорных теоретических положений, единого, определяющего ход и предполагаемые результаты исследования замысла, исследовательского подхода.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765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Построение гипотезы исследования – научно обоснованного предположения, нуждающегося в дальнейшей проверке.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IV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Выбор методов исследования. Проведение констатирующего эксперимента с целью установления исходного состояния предмета исследования.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Организация и проведение преобразующего эксперимента.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Анализ, интерпретация и оформление результатов исследования.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VII этап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Выработка практических рекомендаций.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</a:tbl>
          </a:graphicData>
        </a:graphic>
      </p:graphicFrame>
      <p:sp>
        <p:nvSpPr>
          <p:cNvPr id="21532" name="Rectangle 1"/>
          <p:cNvSpPr>
            <a:spLocks noChangeArrowheads="1"/>
          </p:cNvSpPr>
          <p:nvPr/>
        </p:nvSpPr>
        <p:spPr bwMode="auto">
          <a:xfrm>
            <a:off x="179388" y="188913"/>
            <a:ext cx="87137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Этапы научно-педагогического исследования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(В.И. Смирнов)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AA2D74-0B4C-4CD7-B08E-53B47CD911BD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2EF3A-8E0D-4926-9EA5-BB76D60B2CF8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  <a:endParaRPr lang="ru-RU" sz="1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981075"/>
            <a:ext cx="9144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1. Какова роль методологии в науке?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2. Какие уровни выделяются в методологии любой науки?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3. Как соотносятся понятия </a:t>
            </a:r>
            <a:r>
              <a:rPr lang="ru-RU" sz="2400" b="1">
                <a:latin typeface="Calibri" pitchFamily="34" charset="0"/>
              </a:rPr>
              <a:t>методология педагогической науки </a:t>
            </a:r>
            <a:r>
              <a:rPr lang="ru-RU" sz="2400">
                <a:latin typeface="Calibri" pitchFamily="34" charset="0"/>
              </a:rPr>
              <a:t>и </a:t>
            </a:r>
            <a:r>
              <a:rPr lang="ru-RU" sz="2400" b="1">
                <a:latin typeface="Calibri" pitchFamily="34" charset="0"/>
              </a:rPr>
              <a:t>методология педагогической деятельности</a:t>
            </a:r>
            <a:r>
              <a:rPr lang="ru-RU" sz="2400">
                <a:latin typeface="Calibri" pitchFamily="34" charset="0"/>
              </a:rPr>
              <a:t>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4. Назовите методы, которые используются для изучения педагогического опыта.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5. Назовите методы теоретического исследования.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6. Какие методы используются в педагогическом исследовании для статистической обработки данных?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7. Какие принципы необходимо соблюдать при выборе методов педагогического исследования? </a:t>
            </a:r>
          </a:p>
        </p:txBody>
      </p:sp>
      <p:sp>
        <p:nvSpPr>
          <p:cNvPr id="22535" name="TextBox 11"/>
          <p:cNvSpPr txBox="1">
            <a:spLocks noChangeArrowheads="1"/>
          </p:cNvSpPr>
          <p:nvPr/>
        </p:nvSpPr>
        <p:spPr bwMode="auto">
          <a:xfrm>
            <a:off x="250825" y="404813"/>
            <a:ext cx="3313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Для контроля и самоконтроля</a:t>
            </a:r>
          </a:p>
        </p:txBody>
      </p:sp>
      <p:sp>
        <p:nvSpPr>
          <p:cNvPr id="22536" name="TextBox 5"/>
          <p:cNvSpPr txBox="1">
            <a:spLocks noChangeArrowheads="1"/>
          </p:cNvSpPr>
          <p:nvPr/>
        </p:nvSpPr>
        <p:spPr bwMode="auto">
          <a:xfrm>
            <a:off x="323850" y="6165850"/>
            <a:ext cx="3671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hlinkClick r:id="rId2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1070</Words>
  <Application>Microsoft Office PowerPoint</Application>
  <PresentationFormat>Экран (4:3)</PresentationFormat>
  <Paragraphs>251</Paragraphs>
  <Slides>21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Calibri</vt:lpstr>
      <vt:lpstr>Arial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94</cp:revision>
  <dcterms:modified xsi:type="dcterms:W3CDTF">2013-04-07T19:03:09Z</dcterms:modified>
</cp:coreProperties>
</file>