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5"/>
  </p:notesMasterIdLst>
  <p:sldIdLst>
    <p:sldId id="272" r:id="rId2"/>
    <p:sldId id="276" r:id="rId3"/>
    <p:sldId id="283" r:id="rId4"/>
    <p:sldId id="278" r:id="rId5"/>
    <p:sldId id="277" r:id="rId6"/>
    <p:sldId id="279" r:id="rId7"/>
    <p:sldId id="280" r:id="rId8"/>
    <p:sldId id="281" r:id="rId9"/>
    <p:sldId id="282" r:id="rId10"/>
    <p:sldId id="284" r:id="rId11"/>
    <p:sldId id="296" r:id="rId12"/>
    <p:sldId id="297" r:id="rId13"/>
    <p:sldId id="294" r:id="rId14"/>
    <p:sldId id="286" r:id="rId15"/>
    <p:sldId id="291" r:id="rId16"/>
    <p:sldId id="287" r:id="rId17"/>
    <p:sldId id="288" r:id="rId18"/>
    <p:sldId id="289" r:id="rId19"/>
    <p:sldId id="290" r:id="rId20"/>
    <p:sldId id="292" r:id="rId21"/>
    <p:sldId id="293" r:id="rId22"/>
    <p:sldId id="299" r:id="rId23"/>
    <p:sldId id="298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CC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99" autoAdjust="0"/>
    <p:restoredTop sz="94660"/>
  </p:normalViewPr>
  <p:slideViewPr>
    <p:cSldViewPr>
      <p:cViewPr varScale="1">
        <p:scale>
          <a:sx n="65" d="100"/>
          <a:sy n="65" d="100"/>
        </p:scale>
        <p:origin x="-49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ACF01BF-64D7-4A91-9165-67759FDE300D}" type="datetimeFigureOut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4C12B68-E5C1-499D-9DE1-EB4B9638D7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73B24-29A5-4ED1-A8D4-F673145C9324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220F7-2EC7-4A95-94A8-4D88BFF83B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D95C4-E51F-49D2-B937-9B20BF625295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23591-70EF-4848-8909-2F7DA7E2D3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15B5E-1676-4DE5-A546-09E41D4D6E92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C4E25-07D9-4FBB-9746-900C3F7251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1A42C-E523-42D6-BE03-23729B5AF981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6B0DD-F4A8-4C9F-9965-89F24BA850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72D92-6D4C-4AE4-AF1F-95EB2AD71887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9271F-8E6D-4D4B-8294-E6D0528495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7CC7E-C8F9-4F4F-9B0C-9EB8B389287B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BFBE9-E2B0-487D-95D5-55BC7B9CAA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3E2DD-D44A-4DE7-9C6F-624D37C8B657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A761A-915D-4B76-9DB1-AC350C6AE5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D9EEA-4DF6-41E6-9A00-10661C76A761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50A58-A9FA-4C43-B672-6EBFC45DA9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B5D79-5008-4556-96EF-D002A7B6464E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FA35E-C9BD-4120-AA18-682C5349FA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29967-AD5F-4F8D-9B66-622D650642C4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BD408-6B18-415E-9AC1-73349C48DE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A98C4-78C4-40BB-A0B5-CA62C324B263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C6197-4409-4DB9-BE83-E5176F7ED8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3E10295-3DDF-4834-B478-F8BC72F7649C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5651819-3CC6-4E0D-AEDF-739C62CA0D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slide" Target="slide14.xml"/><Relationship Id="rId7" Type="http://schemas.openxmlformats.org/officeDocument/2006/relationships/slide" Target="slide10.xml"/><Relationship Id="rId2" Type="http://schemas.openxmlformats.org/officeDocument/2006/relationships/hyperlink" Target="http://sv-sidorov.ucoz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5" Type="http://schemas.openxmlformats.org/officeDocument/2006/relationships/slide" Target="slide7.xml"/><Relationship Id="rId4" Type="http://schemas.openxmlformats.org/officeDocument/2006/relationships/slide" Target="slide2.xml"/><Relationship Id="rId9" Type="http://schemas.openxmlformats.org/officeDocument/2006/relationships/hyperlink" Target="http://sv-sidorov.ucoz.com/tests/5-25-0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bim-bad.ru/biblioteka/article_full.php?aid=596&amp;binn_rubrik_pl_articles=171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hyperlink" Target="http://sv-sidorov.ucoz.com/board/missija_uchitelja/jan_komenskij/9-1-0-18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sv-sidorov.ucoz.com/tests/5-25-0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250825" y="0"/>
            <a:ext cx="8677275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Педагогика в системе гуманитарных знаний и наук о человеке</a:t>
            </a:r>
            <a:endParaRPr lang="ru-RU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051" name="Прямоугольник 3"/>
          <p:cNvSpPr>
            <a:spLocks noChangeArrowheads="1"/>
          </p:cNvSpPr>
          <p:nvPr/>
        </p:nvSpPr>
        <p:spPr bwMode="auto">
          <a:xfrm>
            <a:off x="611188" y="1484313"/>
            <a:ext cx="78486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2800" b="1">
                <a:latin typeface="Calibri" pitchFamily="34" charset="0"/>
              </a:rPr>
              <a:t>План</a:t>
            </a:r>
          </a:p>
        </p:txBody>
      </p:sp>
      <p:sp>
        <p:nvSpPr>
          <p:cNvPr id="2052" name="Прямоугольник 4"/>
          <p:cNvSpPr>
            <a:spLocks noChangeArrowheads="1"/>
          </p:cNvSpPr>
          <p:nvPr/>
        </p:nvSpPr>
        <p:spPr bwMode="auto">
          <a:xfrm>
            <a:off x="5756275" y="6453188"/>
            <a:ext cx="33877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cs typeface="Arial" charset="0"/>
              </a:rPr>
              <a:t>Разработал  к.п.н., доц. </a:t>
            </a:r>
            <a:r>
              <a:rPr lang="ru-RU" sz="1400" b="1">
                <a:cs typeface="Arial" charset="0"/>
                <a:hlinkClick r:id="rId2"/>
              </a:rPr>
              <a:t>Сидоров С.В.</a:t>
            </a:r>
            <a:endParaRPr lang="ru-RU" sz="1400" b="1">
              <a:cs typeface="Arial" charset="0"/>
            </a:endParaRPr>
          </a:p>
        </p:txBody>
      </p:sp>
      <p:sp>
        <p:nvSpPr>
          <p:cNvPr id="15" name="Управляющая кнопка: настраиваемая 14">
            <a:hlinkClick r:id="rId3" action="ppaction://hlinksldjump" highlightClick="1"/>
          </p:cNvPr>
          <p:cNvSpPr/>
          <p:nvPr/>
        </p:nvSpPr>
        <p:spPr>
          <a:xfrm>
            <a:off x="611560" y="6093296"/>
            <a:ext cx="3528392" cy="360040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Мини-тест по материалу лекции</a:t>
            </a:r>
          </a:p>
        </p:txBody>
      </p:sp>
      <p:sp>
        <p:nvSpPr>
          <p:cNvPr id="16" name="Управляющая кнопка: настраиваемая 15">
            <a:hlinkClick r:id="rId4" action="ppaction://hlinksldjump" highlightClick="1"/>
          </p:cNvPr>
          <p:cNvSpPr/>
          <p:nvPr/>
        </p:nvSpPr>
        <p:spPr>
          <a:xfrm>
            <a:off x="468313" y="2060575"/>
            <a:ext cx="8280400" cy="935038"/>
          </a:xfrm>
          <a:prstGeom prst="actionButtonBlank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800" dirty="0">
                <a:solidFill>
                  <a:schemeClr val="tx1"/>
                </a:solidFill>
              </a:rPr>
              <a:t>1. Педагогика как наука. Объект, предмет, функции и задачи педагогики. </a:t>
            </a:r>
          </a:p>
        </p:txBody>
      </p:sp>
      <p:sp>
        <p:nvSpPr>
          <p:cNvPr id="17" name="Управляющая кнопка: настраиваемая 16">
            <a:hlinkClick r:id="rId5" action="ppaction://hlinksldjump" highlightClick="1"/>
          </p:cNvPr>
          <p:cNvSpPr/>
          <p:nvPr/>
        </p:nvSpPr>
        <p:spPr>
          <a:xfrm>
            <a:off x="468313" y="3068638"/>
            <a:ext cx="8280400" cy="574675"/>
          </a:xfrm>
          <a:prstGeom prst="actionButtonBlank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800" dirty="0">
                <a:solidFill>
                  <a:schemeClr val="tx1"/>
                </a:solidFill>
              </a:rPr>
              <a:t>2. Взаимосвязь педагогической науки и практики. </a:t>
            </a:r>
          </a:p>
        </p:txBody>
      </p:sp>
      <p:sp>
        <p:nvSpPr>
          <p:cNvPr id="18" name="Управляющая кнопка: настраиваемая 17">
            <a:hlinkClick r:id="rId6" action="ppaction://hlinksldjump" highlightClick="1"/>
          </p:cNvPr>
          <p:cNvSpPr/>
          <p:nvPr/>
        </p:nvSpPr>
        <p:spPr>
          <a:xfrm>
            <a:off x="468313" y="3716338"/>
            <a:ext cx="8280400" cy="576262"/>
          </a:xfrm>
          <a:prstGeom prst="actionButtonBlank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800" dirty="0">
                <a:solidFill>
                  <a:schemeClr val="tx1"/>
                </a:solidFill>
              </a:rPr>
              <a:t>3. Связь педагогики с другими науками.</a:t>
            </a:r>
          </a:p>
        </p:txBody>
      </p:sp>
      <p:sp>
        <p:nvSpPr>
          <p:cNvPr id="19" name="Управляющая кнопка: настраиваемая 18">
            <a:hlinkClick r:id="rId7" action="ppaction://hlinksldjump" highlightClick="1"/>
          </p:cNvPr>
          <p:cNvSpPr/>
          <p:nvPr/>
        </p:nvSpPr>
        <p:spPr>
          <a:xfrm>
            <a:off x="468313" y="4364038"/>
            <a:ext cx="8280400" cy="576262"/>
          </a:xfrm>
          <a:prstGeom prst="actionButtonBlank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800" dirty="0">
                <a:solidFill>
                  <a:schemeClr val="tx1"/>
                </a:solidFill>
              </a:rPr>
              <a:t>4. Структура педагогической науки.</a:t>
            </a:r>
          </a:p>
        </p:txBody>
      </p:sp>
      <p:sp>
        <p:nvSpPr>
          <p:cNvPr id="20" name="Управляющая кнопка: настраиваемая 19">
            <a:hlinkClick r:id="rId8" action="ppaction://hlinksldjump" highlightClick="1"/>
          </p:cNvPr>
          <p:cNvSpPr/>
          <p:nvPr/>
        </p:nvSpPr>
        <p:spPr>
          <a:xfrm>
            <a:off x="468313" y="5011738"/>
            <a:ext cx="8280400" cy="865187"/>
          </a:xfrm>
          <a:prstGeom prst="actionButtonBlank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800" dirty="0">
                <a:solidFill>
                  <a:schemeClr val="tx1"/>
                </a:solidFill>
              </a:rPr>
              <a:t>5. </a:t>
            </a:r>
            <a:r>
              <a:rPr lang="ru-RU" sz="2800" dirty="0" err="1">
                <a:solidFill>
                  <a:schemeClr val="tx1"/>
                </a:solidFill>
              </a:rPr>
              <a:t>Категориально-понятийный</a:t>
            </a:r>
            <a:r>
              <a:rPr lang="ru-RU" sz="2800" dirty="0">
                <a:solidFill>
                  <a:schemeClr val="tx1"/>
                </a:solidFill>
              </a:rPr>
              <a:t> аппарат современной педагогики.</a:t>
            </a:r>
          </a:p>
        </p:txBody>
      </p:sp>
      <p:sp>
        <p:nvSpPr>
          <p:cNvPr id="11" name="Управляющая кнопка: настраиваемая 10">
            <a:hlinkClick r:id="rId9" highlightClick="1"/>
          </p:cNvPr>
          <p:cNvSpPr/>
          <p:nvPr/>
        </p:nvSpPr>
        <p:spPr>
          <a:xfrm>
            <a:off x="4211960" y="6093296"/>
            <a:ext cx="1440160" cy="360040"/>
          </a:xfrm>
          <a:prstGeom prst="actionButtonBlank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Тест онлайн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4EAAA4-6DC0-4977-9D70-3143CFF9F204}" type="slidenum">
              <a:rPr lang="ru-RU"/>
              <a:pPr>
                <a:defRPr/>
              </a:pPr>
              <a:t>2</a:t>
            </a:fld>
            <a:endParaRPr lang="ru-RU" dirty="0"/>
          </a:p>
        </p:txBody>
      </p:sp>
      <p:sp>
        <p:nvSpPr>
          <p:cNvPr id="3075" name="Прямоугольник 6"/>
          <p:cNvSpPr>
            <a:spLocks noChangeArrowheads="1"/>
          </p:cNvSpPr>
          <p:nvPr/>
        </p:nvSpPr>
        <p:spPr bwMode="auto">
          <a:xfrm>
            <a:off x="250825" y="2420938"/>
            <a:ext cx="864235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Педагогика</a:t>
            </a:r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– наука, изучающая сущность, закономерности, тенденции и перспективы развития </a:t>
            </a:r>
            <a:r>
              <a:rPr lang="ru-RU" sz="2400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педагогического процесса (образования)</a:t>
            </a:r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как фактора и средства развития человека на протяжении всей его жизни.</a:t>
            </a:r>
            <a:r>
              <a:rPr lang="ru-RU" sz="240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ru-RU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(В.А. Сластенин)</a:t>
            </a:r>
            <a:endParaRPr lang="ru-RU">
              <a:latin typeface="Calibri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9388" y="115888"/>
            <a:ext cx="8713787" cy="1755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1. Педагогика как наука.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Объект, предмет, функции и задачи педагогики</a:t>
            </a:r>
          </a:p>
        </p:txBody>
      </p:sp>
      <p:sp>
        <p:nvSpPr>
          <p:cNvPr id="3077" name="TextBox 9"/>
          <p:cNvSpPr txBox="1">
            <a:spLocks noChangeArrowheads="1"/>
          </p:cNvSpPr>
          <p:nvPr/>
        </p:nvSpPr>
        <p:spPr bwMode="auto">
          <a:xfrm>
            <a:off x="611188" y="4581525"/>
            <a:ext cx="81375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400">
                <a:latin typeface="Calibri" pitchFamily="34" charset="0"/>
              </a:rPr>
              <a:t>Педагогический (образовательный) процесс включает в себя </a:t>
            </a:r>
            <a:r>
              <a:rPr lang="ru-RU" sz="2400" b="1">
                <a:latin typeface="Calibri" pitchFamily="34" charset="0"/>
              </a:rPr>
              <a:t>воспитание</a:t>
            </a:r>
            <a:r>
              <a:rPr lang="ru-RU" sz="2400">
                <a:latin typeface="Calibri" pitchFamily="34" charset="0"/>
              </a:rPr>
              <a:t> и </a:t>
            </a:r>
            <a:r>
              <a:rPr lang="ru-RU" sz="2400" b="1">
                <a:latin typeface="Calibri" pitchFamily="34" charset="0"/>
              </a:rPr>
              <a:t>обучение</a:t>
            </a:r>
            <a:r>
              <a:rPr lang="ru-RU" sz="2400">
                <a:latin typeface="Calibri" pitchFamily="34" charset="0"/>
              </a:rPr>
              <a:t>. Поэтому часто </a:t>
            </a:r>
            <a:r>
              <a:rPr lang="ru-RU" sz="2400" b="1">
                <a:solidFill>
                  <a:srgbClr val="FF0000"/>
                </a:solidFill>
                <a:latin typeface="Calibri" pitchFamily="34" charset="0"/>
              </a:rPr>
              <a:t>педагогика</a:t>
            </a:r>
            <a:r>
              <a:rPr lang="ru-RU" sz="2400">
                <a:latin typeface="Calibri" pitchFamily="34" charset="0"/>
              </a:rPr>
              <a:t> определяется как </a:t>
            </a:r>
            <a:r>
              <a:rPr lang="ru-RU" sz="2400">
                <a:solidFill>
                  <a:srgbClr val="FF0000"/>
                </a:solidFill>
                <a:latin typeface="Calibri" pitchFamily="34" charset="0"/>
              </a:rPr>
              <a:t>наука о воспитании и обучении человека</a:t>
            </a:r>
            <a:r>
              <a:rPr lang="ru-RU" sz="2400">
                <a:latin typeface="Calibri" pitchFamily="34" charset="0"/>
              </a:rPr>
              <a:t>.</a:t>
            </a: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3284538"/>
            <a:ext cx="9144000" cy="357346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A4BC4D-9641-4A43-A4A6-F032EAEA25A4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4100" name="Rectangle 1"/>
          <p:cNvSpPr>
            <a:spLocks noChangeArrowheads="1"/>
          </p:cNvSpPr>
          <p:nvPr/>
        </p:nvSpPr>
        <p:spPr bwMode="auto">
          <a:xfrm>
            <a:off x="539750" y="1268413"/>
            <a:ext cx="58689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ru-RU" sz="2400">
                <a:latin typeface="Calibri" pitchFamily="34" charset="0"/>
                <a:cs typeface="Times New Roman" pitchFamily="18" charset="0"/>
              </a:rPr>
              <a:t>Педагогику впервые выделил из системы философских знаний </a:t>
            </a:r>
            <a:r>
              <a:rPr lang="ru-RU" sz="2400">
                <a:latin typeface="Calibri" pitchFamily="34" charset="0"/>
                <a:cs typeface="Times New Roman" pitchFamily="18" charset="0"/>
                <a:hlinkClick r:id="rId2" tooltip="Бим-Бад Б.М. Фрэнсис Бэкон как педагогический мыслитель"/>
              </a:rPr>
              <a:t>Фрэнсис Бекон</a:t>
            </a:r>
            <a:r>
              <a:rPr lang="ru-RU" sz="2400">
                <a:latin typeface="Calibri" pitchFamily="34" charset="0"/>
                <a:cs typeface="Times New Roman" pitchFamily="18" charset="0"/>
              </a:rPr>
              <a:t> </a:t>
            </a:r>
          </a:p>
          <a:p>
            <a:pPr algn="r"/>
            <a:r>
              <a:rPr lang="ru-RU" sz="2400">
                <a:latin typeface="Calibri" pitchFamily="34" charset="0"/>
                <a:cs typeface="Times New Roman" pitchFamily="18" charset="0"/>
              </a:rPr>
              <a:t>в начале XVII в. </a:t>
            </a:r>
            <a:endParaRPr lang="ru-RU" sz="2400">
              <a:latin typeface="Calibri" pitchFamily="34" charset="0"/>
            </a:endParaRPr>
          </a:p>
        </p:txBody>
      </p:sp>
      <p:pic>
        <p:nvPicPr>
          <p:cNvPr id="410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025" y="476250"/>
            <a:ext cx="1979613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2843213" y="4076700"/>
            <a:ext cx="554513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Основоположник научной педагогики – </a:t>
            </a:r>
          </a:p>
          <a:p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  <a:hlinkClick r:id="rId4" tooltip="Краткая справка о Я.А. Коменском"/>
              </a:rPr>
              <a:t>Ян Амос Коменский</a:t>
            </a:r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, сформулировавший первые правила обучения и воспитания в труде «Великая дидактика» (1632).</a:t>
            </a:r>
            <a:endParaRPr lang="ru-RU" sz="240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3644900"/>
            <a:ext cx="215900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75DD07-475F-40A5-9521-765E14BBDC50}" type="slidenum">
              <a:rPr lang="ru-RU"/>
              <a:pPr>
                <a:defRPr/>
              </a:pPr>
              <a:t>4</a:t>
            </a:fld>
            <a:endParaRPr lang="ru-RU"/>
          </a:p>
        </p:txBody>
      </p:sp>
      <p:sp>
        <p:nvSpPr>
          <p:cNvPr id="5123" name="Прямоугольник 2"/>
          <p:cNvSpPr>
            <a:spLocks noChangeArrowheads="1"/>
          </p:cNvSpPr>
          <p:nvPr/>
        </p:nvSpPr>
        <p:spPr bwMode="auto">
          <a:xfrm>
            <a:off x="539750" y="1268413"/>
            <a:ext cx="78486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Объект педагогики </a:t>
            </a:r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– явления действительности, которые определяют развитие человеческого индивида.</a:t>
            </a:r>
            <a:r>
              <a:rPr lang="ru-RU" sz="2400">
                <a:latin typeface="Calibri" pitchFamily="34" charset="0"/>
                <a:cs typeface="Times New Roman" pitchFamily="18" charset="0"/>
              </a:rPr>
              <a:t> 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5124" name="Прямоугольник 3"/>
          <p:cNvSpPr>
            <a:spLocks noChangeArrowheads="1"/>
          </p:cNvSpPr>
          <p:nvPr/>
        </p:nvSpPr>
        <p:spPr bwMode="auto">
          <a:xfrm>
            <a:off x="1116013" y="2636838"/>
            <a:ext cx="78486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Предмет педагогики</a:t>
            </a:r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– образование как реальный педагогический процесс, целенаправленно организуемый в специальных социальных институтах (семье, образовательных и культурно-воспитательных учреждениях).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5125" name="Прямоугольник 4"/>
          <p:cNvSpPr>
            <a:spLocks noChangeArrowheads="1"/>
          </p:cNvSpPr>
          <p:nvPr/>
        </p:nvSpPr>
        <p:spPr bwMode="auto">
          <a:xfrm>
            <a:off x="2051050" y="4868863"/>
            <a:ext cx="1778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(В.А. Сластенин)</a:t>
            </a:r>
            <a:endParaRPr lang="ru-RU">
              <a:latin typeface="Calibri" pitchFamily="34" charset="0"/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олилиния 17"/>
          <p:cNvSpPr/>
          <p:nvPr/>
        </p:nvSpPr>
        <p:spPr>
          <a:xfrm>
            <a:off x="4032250" y="1998663"/>
            <a:ext cx="4889500" cy="973137"/>
          </a:xfrm>
          <a:custGeom>
            <a:avLst/>
            <a:gdLst>
              <a:gd name="connsiteX0" fmla="*/ 4489704 w 4888992"/>
              <a:gd name="connsiteY0" fmla="*/ 973836 h 973836"/>
              <a:gd name="connsiteX1" fmla="*/ 4764024 w 4888992"/>
              <a:gd name="connsiteY1" fmla="*/ 818388 h 973836"/>
              <a:gd name="connsiteX2" fmla="*/ 4864608 w 4888992"/>
              <a:gd name="connsiteY2" fmla="*/ 388620 h 973836"/>
              <a:gd name="connsiteX3" fmla="*/ 4617720 w 4888992"/>
              <a:gd name="connsiteY3" fmla="*/ 59436 h 973836"/>
              <a:gd name="connsiteX4" fmla="*/ 3712464 w 4888992"/>
              <a:gd name="connsiteY4" fmla="*/ 32004 h 973836"/>
              <a:gd name="connsiteX5" fmla="*/ 0 w 4888992"/>
              <a:gd name="connsiteY5" fmla="*/ 32004 h 973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888992" h="973836">
                <a:moveTo>
                  <a:pt x="4489704" y="973836"/>
                </a:moveTo>
                <a:cubicBezTo>
                  <a:pt x="4595622" y="944880"/>
                  <a:pt x="4701540" y="915924"/>
                  <a:pt x="4764024" y="818388"/>
                </a:cubicBezTo>
                <a:cubicBezTo>
                  <a:pt x="4826508" y="720852"/>
                  <a:pt x="4888992" y="515112"/>
                  <a:pt x="4864608" y="388620"/>
                </a:cubicBezTo>
                <a:cubicBezTo>
                  <a:pt x="4840224" y="262128"/>
                  <a:pt x="4809744" y="118872"/>
                  <a:pt x="4617720" y="59436"/>
                </a:cubicBezTo>
                <a:cubicBezTo>
                  <a:pt x="4425696" y="0"/>
                  <a:pt x="3712464" y="32004"/>
                  <a:pt x="3712464" y="32004"/>
                </a:cubicBezTo>
                <a:lnTo>
                  <a:pt x="0" y="32004"/>
                </a:ln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395288" y="823913"/>
            <a:ext cx="6718300" cy="831850"/>
          </a:xfrm>
          <a:custGeom>
            <a:avLst/>
            <a:gdLst>
              <a:gd name="connsiteX0" fmla="*/ 409956 w 6646164"/>
              <a:gd name="connsiteY0" fmla="*/ 830580 h 830580"/>
              <a:gd name="connsiteX1" fmla="*/ 53340 w 6646164"/>
              <a:gd name="connsiteY1" fmla="*/ 547116 h 830580"/>
              <a:gd name="connsiteX2" fmla="*/ 89916 w 6646164"/>
              <a:gd name="connsiteY2" fmla="*/ 172212 h 830580"/>
              <a:gd name="connsiteX3" fmla="*/ 428244 w 6646164"/>
              <a:gd name="connsiteY3" fmla="*/ 25908 h 830580"/>
              <a:gd name="connsiteX4" fmla="*/ 1516380 w 6646164"/>
              <a:gd name="connsiteY4" fmla="*/ 16764 h 830580"/>
              <a:gd name="connsiteX5" fmla="*/ 6646164 w 6646164"/>
              <a:gd name="connsiteY5" fmla="*/ 7620 h 830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46164" h="830580">
                <a:moveTo>
                  <a:pt x="409956" y="830580"/>
                </a:moveTo>
                <a:cubicBezTo>
                  <a:pt x="258318" y="743712"/>
                  <a:pt x="106680" y="656844"/>
                  <a:pt x="53340" y="547116"/>
                </a:cubicBezTo>
                <a:cubicBezTo>
                  <a:pt x="0" y="437388"/>
                  <a:pt x="27432" y="259080"/>
                  <a:pt x="89916" y="172212"/>
                </a:cubicBezTo>
                <a:cubicBezTo>
                  <a:pt x="152400" y="85344"/>
                  <a:pt x="190500" y="51816"/>
                  <a:pt x="428244" y="25908"/>
                </a:cubicBezTo>
                <a:cubicBezTo>
                  <a:pt x="665988" y="0"/>
                  <a:pt x="1516380" y="16764"/>
                  <a:pt x="1516380" y="16764"/>
                </a:cubicBezTo>
                <a:lnTo>
                  <a:pt x="6646164" y="7620"/>
                </a:ln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Полилиния 18"/>
          <p:cNvSpPr/>
          <p:nvPr/>
        </p:nvSpPr>
        <p:spPr>
          <a:xfrm>
            <a:off x="292100" y="5445125"/>
            <a:ext cx="6756400" cy="654050"/>
          </a:xfrm>
          <a:custGeom>
            <a:avLst/>
            <a:gdLst>
              <a:gd name="connsiteX0" fmla="*/ 6300216 w 6896100"/>
              <a:gd name="connsiteY0" fmla="*/ 0 h 896112"/>
              <a:gd name="connsiteX1" fmla="*/ 6784848 w 6896100"/>
              <a:gd name="connsiteY1" fmla="*/ 182880 h 896112"/>
              <a:gd name="connsiteX2" fmla="*/ 6867144 w 6896100"/>
              <a:gd name="connsiteY2" fmla="*/ 640080 h 896112"/>
              <a:gd name="connsiteX3" fmla="*/ 6611112 w 6896100"/>
              <a:gd name="connsiteY3" fmla="*/ 850392 h 896112"/>
              <a:gd name="connsiteX4" fmla="*/ 6144768 w 6896100"/>
              <a:gd name="connsiteY4" fmla="*/ 896112 h 896112"/>
              <a:gd name="connsiteX5" fmla="*/ 0 w 6896100"/>
              <a:gd name="connsiteY5" fmla="*/ 877824 h 896112"/>
              <a:gd name="connsiteX0" fmla="*/ 6457925 w 6896100"/>
              <a:gd name="connsiteY0" fmla="*/ 0 h 877577"/>
              <a:gd name="connsiteX1" fmla="*/ 6784848 w 6896100"/>
              <a:gd name="connsiteY1" fmla="*/ 164345 h 877577"/>
              <a:gd name="connsiteX2" fmla="*/ 6867144 w 6896100"/>
              <a:gd name="connsiteY2" fmla="*/ 621545 h 877577"/>
              <a:gd name="connsiteX3" fmla="*/ 6611112 w 6896100"/>
              <a:gd name="connsiteY3" fmla="*/ 831857 h 877577"/>
              <a:gd name="connsiteX4" fmla="*/ 6144768 w 6896100"/>
              <a:gd name="connsiteY4" fmla="*/ 877577 h 877577"/>
              <a:gd name="connsiteX5" fmla="*/ 0 w 6896100"/>
              <a:gd name="connsiteY5" fmla="*/ 859289 h 877577"/>
              <a:gd name="connsiteX0" fmla="*/ 6530954 w 6896100"/>
              <a:gd name="connsiteY0" fmla="*/ 0 h 877577"/>
              <a:gd name="connsiteX1" fmla="*/ 6784848 w 6896100"/>
              <a:gd name="connsiteY1" fmla="*/ 164345 h 877577"/>
              <a:gd name="connsiteX2" fmla="*/ 6867144 w 6896100"/>
              <a:gd name="connsiteY2" fmla="*/ 621545 h 877577"/>
              <a:gd name="connsiteX3" fmla="*/ 6611112 w 6896100"/>
              <a:gd name="connsiteY3" fmla="*/ 831857 h 877577"/>
              <a:gd name="connsiteX4" fmla="*/ 6144768 w 6896100"/>
              <a:gd name="connsiteY4" fmla="*/ 877577 h 877577"/>
              <a:gd name="connsiteX5" fmla="*/ 0 w 6896100"/>
              <a:gd name="connsiteY5" fmla="*/ 859289 h 877577"/>
              <a:gd name="connsiteX0" fmla="*/ 6530954 w 6896100"/>
              <a:gd name="connsiteY0" fmla="*/ 0 h 975086"/>
              <a:gd name="connsiteX1" fmla="*/ 6784848 w 6896100"/>
              <a:gd name="connsiteY1" fmla="*/ 261854 h 975086"/>
              <a:gd name="connsiteX2" fmla="*/ 6867144 w 6896100"/>
              <a:gd name="connsiteY2" fmla="*/ 719054 h 975086"/>
              <a:gd name="connsiteX3" fmla="*/ 6611112 w 6896100"/>
              <a:gd name="connsiteY3" fmla="*/ 929366 h 975086"/>
              <a:gd name="connsiteX4" fmla="*/ 6144768 w 6896100"/>
              <a:gd name="connsiteY4" fmla="*/ 975086 h 975086"/>
              <a:gd name="connsiteX5" fmla="*/ 0 w 6896100"/>
              <a:gd name="connsiteY5" fmla="*/ 956798 h 975086"/>
              <a:gd name="connsiteX0" fmla="*/ 6530954 w 6852027"/>
              <a:gd name="connsiteY0" fmla="*/ 0 h 975086"/>
              <a:gd name="connsiteX1" fmla="*/ 6784848 w 6852027"/>
              <a:gd name="connsiteY1" fmla="*/ 261854 h 975086"/>
              <a:gd name="connsiteX2" fmla="*/ 6823071 w 6852027"/>
              <a:gd name="connsiteY2" fmla="*/ 758400 h 975086"/>
              <a:gd name="connsiteX3" fmla="*/ 6611112 w 6852027"/>
              <a:gd name="connsiteY3" fmla="*/ 929366 h 975086"/>
              <a:gd name="connsiteX4" fmla="*/ 6144768 w 6852027"/>
              <a:gd name="connsiteY4" fmla="*/ 975086 h 975086"/>
              <a:gd name="connsiteX5" fmla="*/ 0 w 6852027"/>
              <a:gd name="connsiteY5" fmla="*/ 956798 h 975086"/>
              <a:gd name="connsiteX0" fmla="*/ 6530954 w 6852028"/>
              <a:gd name="connsiteY0" fmla="*/ 0 h 983537"/>
              <a:gd name="connsiteX1" fmla="*/ 6784848 w 6852028"/>
              <a:gd name="connsiteY1" fmla="*/ 261854 h 983537"/>
              <a:gd name="connsiteX2" fmla="*/ 6823072 w 6852028"/>
              <a:gd name="connsiteY2" fmla="*/ 650057 h 983537"/>
              <a:gd name="connsiteX3" fmla="*/ 6611112 w 6852028"/>
              <a:gd name="connsiteY3" fmla="*/ 929366 h 983537"/>
              <a:gd name="connsiteX4" fmla="*/ 6144768 w 6852028"/>
              <a:gd name="connsiteY4" fmla="*/ 975086 h 983537"/>
              <a:gd name="connsiteX5" fmla="*/ 0 w 6852028"/>
              <a:gd name="connsiteY5" fmla="*/ 956798 h 983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852028" h="983537">
                <a:moveTo>
                  <a:pt x="6530954" y="0"/>
                </a:moveTo>
                <a:cubicBezTo>
                  <a:pt x="6726026" y="38100"/>
                  <a:pt x="6736162" y="153511"/>
                  <a:pt x="6784848" y="261854"/>
                </a:cubicBezTo>
                <a:cubicBezTo>
                  <a:pt x="6833534" y="370197"/>
                  <a:pt x="6852028" y="538805"/>
                  <a:pt x="6823072" y="650057"/>
                </a:cubicBezTo>
                <a:cubicBezTo>
                  <a:pt x="6794116" y="761309"/>
                  <a:pt x="6724163" y="875195"/>
                  <a:pt x="6611112" y="929366"/>
                </a:cubicBezTo>
                <a:cubicBezTo>
                  <a:pt x="6498061" y="983538"/>
                  <a:pt x="6144768" y="975086"/>
                  <a:pt x="6144768" y="975086"/>
                </a:cubicBezTo>
                <a:lnTo>
                  <a:pt x="0" y="956798"/>
                </a:ln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Полилиния 14"/>
          <p:cNvSpPr/>
          <p:nvPr/>
        </p:nvSpPr>
        <p:spPr>
          <a:xfrm>
            <a:off x="3203575" y="4221163"/>
            <a:ext cx="3168650" cy="804862"/>
          </a:xfrm>
          <a:custGeom>
            <a:avLst/>
            <a:gdLst>
              <a:gd name="connsiteX0" fmla="*/ 0 w 2148840"/>
              <a:gd name="connsiteY0" fmla="*/ 0 h 804672"/>
              <a:gd name="connsiteX1" fmla="*/ 457200 w 2148840"/>
              <a:gd name="connsiteY1" fmla="*/ 374904 h 804672"/>
              <a:gd name="connsiteX2" fmla="*/ 2148840 w 2148840"/>
              <a:gd name="connsiteY2" fmla="*/ 804672 h 80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48840" h="804672">
                <a:moveTo>
                  <a:pt x="0" y="0"/>
                </a:moveTo>
                <a:cubicBezTo>
                  <a:pt x="49530" y="120396"/>
                  <a:pt x="99060" y="240792"/>
                  <a:pt x="457200" y="374904"/>
                </a:cubicBezTo>
                <a:cubicBezTo>
                  <a:pt x="815340" y="509016"/>
                  <a:pt x="1482090" y="656844"/>
                  <a:pt x="2148840" y="804672"/>
                </a:cubicBezTo>
              </a:path>
            </a:pathLst>
          </a:cu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олилиния 13"/>
          <p:cNvSpPr/>
          <p:nvPr/>
        </p:nvSpPr>
        <p:spPr>
          <a:xfrm rot="21010053">
            <a:off x="3975100" y="3092450"/>
            <a:ext cx="2632075" cy="246063"/>
          </a:xfrm>
          <a:custGeom>
            <a:avLst/>
            <a:gdLst>
              <a:gd name="connsiteX0" fmla="*/ 0 w 1472184"/>
              <a:gd name="connsiteY0" fmla="*/ 271272 h 271272"/>
              <a:gd name="connsiteX1" fmla="*/ 594360 w 1472184"/>
              <a:gd name="connsiteY1" fmla="*/ 24384 h 271272"/>
              <a:gd name="connsiteX2" fmla="*/ 1472184 w 1472184"/>
              <a:gd name="connsiteY2" fmla="*/ 124968 h 271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72184" h="271272">
                <a:moveTo>
                  <a:pt x="0" y="271272"/>
                </a:moveTo>
                <a:cubicBezTo>
                  <a:pt x="174498" y="160020"/>
                  <a:pt x="348996" y="48768"/>
                  <a:pt x="594360" y="24384"/>
                </a:cubicBezTo>
                <a:cubicBezTo>
                  <a:pt x="839724" y="0"/>
                  <a:pt x="1155954" y="62484"/>
                  <a:pt x="1472184" y="124968"/>
                </a:cubicBezTo>
              </a:path>
            </a:pathLst>
          </a:cu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олилиния 11"/>
          <p:cNvSpPr/>
          <p:nvPr/>
        </p:nvSpPr>
        <p:spPr>
          <a:xfrm>
            <a:off x="1835150" y="1844675"/>
            <a:ext cx="1296988" cy="1063625"/>
          </a:xfrm>
          <a:custGeom>
            <a:avLst/>
            <a:gdLst>
              <a:gd name="connsiteX0" fmla="*/ 1673352 w 1673352"/>
              <a:gd name="connsiteY0" fmla="*/ 758952 h 758952"/>
              <a:gd name="connsiteX1" fmla="*/ 1517904 w 1673352"/>
              <a:gd name="connsiteY1" fmla="*/ 402336 h 758952"/>
              <a:gd name="connsiteX2" fmla="*/ 1005840 w 1673352"/>
              <a:gd name="connsiteY2" fmla="*/ 210312 h 758952"/>
              <a:gd name="connsiteX3" fmla="*/ 0 w 1673352"/>
              <a:gd name="connsiteY3" fmla="*/ 0 h 758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73352" h="758952">
                <a:moveTo>
                  <a:pt x="1673352" y="758952"/>
                </a:moveTo>
                <a:cubicBezTo>
                  <a:pt x="1651254" y="626364"/>
                  <a:pt x="1629156" y="493776"/>
                  <a:pt x="1517904" y="402336"/>
                </a:cubicBezTo>
                <a:cubicBezTo>
                  <a:pt x="1406652" y="310896"/>
                  <a:pt x="1258824" y="277368"/>
                  <a:pt x="1005840" y="210312"/>
                </a:cubicBezTo>
                <a:cubicBezTo>
                  <a:pt x="752856" y="143256"/>
                  <a:pt x="376428" y="71628"/>
                  <a:pt x="0" y="0"/>
                </a:cubicBezTo>
              </a:path>
            </a:pathLst>
          </a:cu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195A89-1350-442F-8534-7B2D39238862}" type="slidenum">
              <a:rPr lang="ru-RU"/>
              <a:pPr>
                <a:defRPr/>
              </a:pPr>
              <a:t>5</a:t>
            </a:fld>
            <a:endParaRPr lang="ru-RU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9388" y="5732463"/>
            <a:ext cx="68405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>
                <a:latin typeface="Calibri" pitchFamily="34" charset="0"/>
                <a:cs typeface="Times New Roman" pitchFamily="18" charset="0"/>
              </a:rPr>
              <a:t>обоснованное предвидение развития педагогической реальности</a:t>
            </a:r>
            <a:endParaRPr lang="ru-RU">
              <a:latin typeface="Calibri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23728" y="2924944"/>
            <a:ext cx="2016224" cy="129614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Основные функции педагогики</a:t>
            </a:r>
            <a:endParaRPr lang="ru-RU" sz="24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27088" y="1484313"/>
            <a:ext cx="1998662" cy="4000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2000" b="1">
                <a:solidFill>
                  <a:srgbClr val="000000"/>
                </a:solidFill>
                <a:cs typeface="Times New Roman" pitchFamily="18" charset="0"/>
              </a:rPr>
              <a:t>объяснительная</a:t>
            </a:r>
            <a:endParaRPr lang="ru-RU" sz="2000">
              <a:solidFill>
                <a:srgbClr val="0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516688" y="2781300"/>
            <a:ext cx="2005012" cy="4000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2000" b="1">
                <a:solidFill>
                  <a:srgbClr val="000000"/>
                </a:solidFill>
                <a:cs typeface="Times New Roman" pitchFamily="18" charset="0"/>
              </a:rPr>
              <a:t>преобразующая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435600" y="5013325"/>
            <a:ext cx="2055813" cy="4000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2000" b="1">
                <a:solidFill>
                  <a:srgbClr val="000000"/>
                </a:solidFill>
                <a:cs typeface="Times New Roman" pitchFamily="18" charset="0"/>
              </a:rPr>
              <a:t>прогностическая</a:t>
            </a: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755650" y="188913"/>
            <a:ext cx="65532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описание и объяснение педагогических явлений, процессов, выявление их причин, установление закономерностей, условий</a:t>
            </a:r>
            <a:endParaRPr lang="ru-RU">
              <a:latin typeface="Calibri" pitchFamily="34" charset="0"/>
            </a:endParaRP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3924300" y="1700213"/>
            <a:ext cx="47879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совершенствование педагогической практики</a:t>
            </a:r>
            <a:endParaRPr lang="ru-RU">
              <a:latin typeface="Calibri" pitchFamily="34" charset="0"/>
            </a:endParaRPr>
          </a:p>
        </p:txBody>
      </p:sp>
      <p:sp>
        <p:nvSpPr>
          <p:cNvPr id="16" name="Управляющая кнопка: домой 15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  <p:bldP spid="6" grpId="0" animBg="1"/>
      <p:bldP spid="7" grpId="0" animBg="1"/>
      <p:bldP spid="8" grpId="0" animBg="1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A2557D-C813-433E-BE19-693FA12AC2DC}" type="slidenum">
              <a:rPr lang="ru-RU"/>
              <a:pPr>
                <a:defRPr/>
              </a:pPr>
              <a:t>6</a:t>
            </a:fld>
            <a:endParaRPr lang="ru-RU"/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323850" y="260350"/>
            <a:ext cx="8569325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ts val="1800"/>
              </a:spcAft>
            </a:pPr>
            <a:r>
              <a:rPr lang="ru-RU" sz="24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Основные задачи педагогики: </a:t>
            </a:r>
          </a:p>
          <a:p>
            <a:pPr>
              <a:spcAft>
                <a:spcPts val="1800"/>
              </a:spcAft>
            </a:pPr>
            <a:r>
              <a:rPr lang="ru-RU" sz="2400">
                <a:latin typeface="Calibri" pitchFamily="34" charset="0"/>
                <a:cs typeface="Times New Roman" pitchFamily="18" charset="0"/>
              </a:rPr>
              <a:t>- выявление закономерностей в областях воспитания, обучения, образования, управления образовательными системами; </a:t>
            </a:r>
          </a:p>
          <a:p>
            <a:pPr>
              <a:spcAft>
                <a:spcPts val="1800"/>
              </a:spcAft>
            </a:pPr>
            <a:r>
              <a:rPr lang="ru-RU" sz="2400">
                <a:latin typeface="Calibri" pitchFamily="34" charset="0"/>
                <a:cs typeface="Times New Roman" pitchFamily="18" charset="0"/>
              </a:rPr>
              <a:t>- изучение и обобщение практики, опыта педагогической деятельности; </a:t>
            </a:r>
          </a:p>
          <a:p>
            <a:pPr>
              <a:spcAft>
                <a:spcPts val="1800"/>
              </a:spcAft>
            </a:pPr>
            <a:r>
              <a:rPr lang="ru-RU" sz="2400">
                <a:latin typeface="Calibri" pitchFamily="34" charset="0"/>
                <a:cs typeface="Times New Roman" pitchFamily="18" charset="0"/>
              </a:rPr>
              <a:t>- разработка новых методов, средств, форм, систем  обучения, воспитания, управления образовательными структурами; </a:t>
            </a:r>
          </a:p>
          <a:p>
            <a:pPr>
              <a:spcAft>
                <a:spcPts val="1800"/>
              </a:spcAft>
            </a:pPr>
            <a:r>
              <a:rPr lang="ru-RU" sz="2400">
                <a:latin typeface="Calibri" pitchFamily="34" charset="0"/>
                <a:cs typeface="Times New Roman" pitchFamily="18" charset="0"/>
              </a:rPr>
              <a:t>- прогнозирование образования на ближайшее и отдаленное будущее; </a:t>
            </a:r>
          </a:p>
          <a:p>
            <a:pPr>
              <a:spcAft>
                <a:spcPts val="1800"/>
              </a:spcAft>
            </a:pPr>
            <a:r>
              <a:rPr lang="ru-RU" sz="2400">
                <a:latin typeface="Calibri" pitchFamily="34" charset="0"/>
                <a:cs typeface="Times New Roman" pitchFamily="18" charset="0"/>
              </a:rPr>
              <a:t>- внедрение результатов педагогических исследований в практику.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20903F-6BF9-40FA-90C4-BEF8EF29E020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84213" y="0"/>
            <a:ext cx="7775575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2. Взаимосвязь педагогической науки и практики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3528" y="3356992"/>
            <a:ext cx="2664296" cy="93610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Педагогическая наука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012160" y="3356992"/>
            <a:ext cx="2664296" cy="93610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Педагогическая практика</a:t>
            </a:r>
          </a:p>
        </p:txBody>
      </p:sp>
      <p:sp>
        <p:nvSpPr>
          <p:cNvPr id="7" name="Правая круглая скобка 6"/>
          <p:cNvSpPr/>
          <p:nvPr/>
        </p:nvSpPr>
        <p:spPr>
          <a:xfrm rot="16200000">
            <a:off x="4391819" y="584994"/>
            <a:ext cx="215900" cy="5329238"/>
          </a:xfrm>
          <a:prstGeom prst="rightBracket">
            <a:avLst>
              <a:gd name="adj" fmla="val 112451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авая круглая скобка 7"/>
          <p:cNvSpPr/>
          <p:nvPr/>
        </p:nvSpPr>
        <p:spPr>
          <a:xfrm rot="16200000">
            <a:off x="3887787" y="-350837"/>
            <a:ext cx="1223963" cy="6192838"/>
          </a:xfrm>
          <a:prstGeom prst="rightBracket">
            <a:avLst>
              <a:gd name="adj" fmla="val 45376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авая круглая скобка 8"/>
          <p:cNvSpPr/>
          <p:nvPr/>
        </p:nvSpPr>
        <p:spPr>
          <a:xfrm rot="16200000">
            <a:off x="4139406" y="116682"/>
            <a:ext cx="720725" cy="5761038"/>
          </a:xfrm>
          <a:prstGeom prst="rightBracket">
            <a:avLst>
              <a:gd name="adj" fmla="val 62780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124075" y="2781300"/>
            <a:ext cx="46799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Calibri" pitchFamily="34" charset="0"/>
              </a:rPr>
              <a:t>Инновационный педагогический опыт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835150" y="1773238"/>
            <a:ext cx="53292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Calibri" pitchFamily="34" charset="0"/>
              </a:rPr>
              <a:t>Эмпирические данные о педагогическом процессе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908175" y="2276475"/>
            <a:ext cx="5111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Calibri" pitchFamily="34" charset="0"/>
              </a:rPr>
              <a:t>Экспериментальная проверка научных гипотез</a:t>
            </a:r>
          </a:p>
        </p:txBody>
      </p:sp>
      <p:sp>
        <p:nvSpPr>
          <p:cNvPr id="13" name="Правая круглая скобка 12"/>
          <p:cNvSpPr/>
          <p:nvPr/>
        </p:nvSpPr>
        <p:spPr>
          <a:xfrm rot="16200000" flipH="1">
            <a:off x="4391819" y="1735931"/>
            <a:ext cx="215900" cy="5329238"/>
          </a:xfrm>
          <a:prstGeom prst="rightBracket">
            <a:avLst>
              <a:gd name="adj" fmla="val 112451"/>
            </a:avLst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авая круглая скобка 13"/>
          <p:cNvSpPr/>
          <p:nvPr/>
        </p:nvSpPr>
        <p:spPr>
          <a:xfrm rot="16200000" flipH="1">
            <a:off x="3887787" y="1808163"/>
            <a:ext cx="1223963" cy="6192838"/>
          </a:xfrm>
          <a:prstGeom prst="rightBracket">
            <a:avLst>
              <a:gd name="adj" fmla="val 45376"/>
            </a:avLst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Правая круглая скобка 14"/>
          <p:cNvSpPr/>
          <p:nvPr/>
        </p:nvSpPr>
        <p:spPr>
          <a:xfrm rot="16200000" flipH="1">
            <a:off x="4139406" y="1772444"/>
            <a:ext cx="720725" cy="5761038"/>
          </a:xfrm>
          <a:prstGeom prst="rightBracket">
            <a:avLst>
              <a:gd name="adj" fmla="val 62780"/>
            </a:avLst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1619250" y="5445125"/>
            <a:ext cx="5761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Calibri" pitchFamily="34" charset="0"/>
              </a:rPr>
              <a:t>Научное обобщение передового педагогического опыта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1692275" y="4941888"/>
            <a:ext cx="56165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Calibri" pitchFamily="34" charset="0"/>
              </a:rPr>
              <a:t>Прогнозирование развития педагогического процесса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1908175" y="4437063"/>
            <a:ext cx="5111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Calibri" pitchFamily="34" charset="0"/>
              </a:rPr>
              <a:t>Разработка новых систем обучения и воспитания</a:t>
            </a:r>
          </a:p>
        </p:txBody>
      </p:sp>
      <p:sp>
        <p:nvSpPr>
          <p:cNvPr id="19" name="Равнобедренный треугольник 18"/>
          <p:cNvSpPr/>
          <p:nvPr/>
        </p:nvSpPr>
        <p:spPr>
          <a:xfrm flipV="1">
            <a:off x="1331913" y="3141663"/>
            <a:ext cx="144462" cy="21590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Равнобедренный треугольник 19"/>
          <p:cNvSpPr/>
          <p:nvPr/>
        </p:nvSpPr>
        <p:spPr>
          <a:xfrm flipV="1">
            <a:off x="1547813" y="3141663"/>
            <a:ext cx="144462" cy="21590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Равнобедренный треугольник 20"/>
          <p:cNvSpPr/>
          <p:nvPr/>
        </p:nvSpPr>
        <p:spPr>
          <a:xfrm rot="2136880" flipV="1">
            <a:off x="1792288" y="3181350"/>
            <a:ext cx="188912" cy="157163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Равнобедренный треугольник 21"/>
          <p:cNvSpPr/>
          <p:nvPr/>
        </p:nvSpPr>
        <p:spPr>
          <a:xfrm>
            <a:off x="7524750" y="4292600"/>
            <a:ext cx="142875" cy="215900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Равнобедренный треугольник 22"/>
          <p:cNvSpPr/>
          <p:nvPr/>
        </p:nvSpPr>
        <p:spPr>
          <a:xfrm rot="1350094">
            <a:off x="7042150" y="4241800"/>
            <a:ext cx="157163" cy="227013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Равнобедренный треугольник 23"/>
          <p:cNvSpPr/>
          <p:nvPr/>
        </p:nvSpPr>
        <p:spPr>
          <a:xfrm>
            <a:off x="7308850" y="4292600"/>
            <a:ext cx="142875" cy="215900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Управляющая кнопка: домой 24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086922-9E4A-441B-8CA3-71246E3AA139}" type="slidenum">
              <a:rPr lang="ru-RU"/>
              <a:pPr>
                <a:defRPr/>
              </a:pPr>
              <a:t>8</a:t>
            </a:fld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288" y="115888"/>
            <a:ext cx="8280400" cy="6477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3. Связь педагогики с другими науками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23850" y="1196975"/>
            <a:ext cx="8569325" cy="29845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400" dirty="0">
                <a:solidFill>
                  <a:srgbClr val="00B0F0"/>
                </a:solidFill>
                <a:latin typeface="+mn-lt"/>
              </a:rPr>
              <a:t>Педагогика влияет</a:t>
            </a:r>
            <a:r>
              <a:rPr lang="ru-RU" sz="2400" dirty="0">
                <a:latin typeface="+mn-lt"/>
              </a:rPr>
              <a:t> на развитие всех наук, способствуя совершенствованию образовательного процесса, посредством которого… </a:t>
            </a:r>
          </a:p>
          <a:p>
            <a:pPr marL="540000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400" dirty="0">
                <a:latin typeface="+mn-lt"/>
              </a:rPr>
              <a:t>- новым поколениям передаются накопленные человечеством научные знания; </a:t>
            </a:r>
          </a:p>
          <a:p>
            <a:pPr marL="540000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400" dirty="0">
                <a:latin typeface="+mn-lt"/>
              </a:rPr>
              <a:t>- подготавливаются специалисты для научно-исследовательской деятельности.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323850" y="4581525"/>
            <a:ext cx="8640763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solidFill>
                  <a:srgbClr val="00B0F0"/>
                </a:solidFill>
                <a:latin typeface="Calibri" pitchFamily="34" charset="0"/>
              </a:rPr>
              <a:t>Педагогика испытывает влияние</a:t>
            </a:r>
            <a:r>
              <a:rPr lang="ru-RU" sz="2400">
                <a:latin typeface="Calibri" pitchFamily="34" charset="0"/>
              </a:rPr>
              <a:t> других наук, заимствуя из них знания о человеке и обществе, способы научного познания, приспосабливая к своим нуждам научные подходы и теории, разработанные другими науками.</a:t>
            </a: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лилиния 2"/>
          <p:cNvSpPr/>
          <p:nvPr/>
        </p:nvSpPr>
        <p:spPr>
          <a:xfrm>
            <a:off x="5715000" y="3263900"/>
            <a:ext cx="522288" cy="44450"/>
          </a:xfrm>
          <a:custGeom>
            <a:avLst/>
            <a:gdLst>
              <a:gd name="connsiteX0" fmla="*/ 0 w 522514"/>
              <a:gd name="connsiteY0" fmla="*/ 0 h 45356"/>
              <a:gd name="connsiteX1" fmla="*/ 272143 w 522514"/>
              <a:gd name="connsiteY1" fmla="*/ 43542 h 45356"/>
              <a:gd name="connsiteX2" fmla="*/ 522514 w 522514"/>
              <a:gd name="connsiteY2" fmla="*/ 10885 h 45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2514" h="45356">
                <a:moveTo>
                  <a:pt x="0" y="0"/>
                </a:moveTo>
                <a:cubicBezTo>
                  <a:pt x="92528" y="20864"/>
                  <a:pt x="185057" y="41728"/>
                  <a:pt x="272143" y="43542"/>
                </a:cubicBezTo>
                <a:cubicBezTo>
                  <a:pt x="359229" y="45356"/>
                  <a:pt x="440871" y="28120"/>
                  <a:pt x="522514" y="10885"/>
                </a:cubicBezTo>
              </a:path>
            </a:pathLst>
          </a:custGeom>
          <a:ln w="571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олилиния 3"/>
          <p:cNvSpPr/>
          <p:nvPr/>
        </p:nvSpPr>
        <p:spPr>
          <a:xfrm>
            <a:off x="2601913" y="3263900"/>
            <a:ext cx="587375" cy="58738"/>
          </a:xfrm>
          <a:custGeom>
            <a:avLst/>
            <a:gdLst>
              <a:gd name="connsiteX0" fmla="*/ 587828 w 587828"/>
              <a:gd name="connsiteY0" fmla="*/ 32657 h 59871"/>
              <a:gd name="connsiteX1" fmla="*/ 337457 w 587828"/>
              <a:gd name="connsiteY1" fmla="*/ 54428 h 59871"/>
              <a:gd name="connsiteX2" fmla="*/ 0 w 587828"/>
              <a:gd name="connsiteY2" fmla="*/ 0 h 59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87828" h="59871">
                <a:moveTo>
                  <a:pt x="587828" y="32657"/>
                </a:moveTo>
                <a:cubicBezTo>
                  <a:pt x="511628" y="46264"/>
                  <a:pt x="435428" y="59871"/>
                  <a:pt x="337457" y="54428"/>
                </a:cubicBezTo>
                <a:cubicBezTo>
                  <a:pt x="239486" y="48985"/>
                  <a:pt x="119743" y="24492"/>
                  <a:pt x="0" y="0"/>
                </a:cubicBezTo>
              </a:path>
            </a:pathLst>
          </a:cu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олилиния 4"/>
          <p:cNvSpPr/>
          <p:nvPr/>
        </p:nvSpPr>
        <p:spPr>
          <a:xfrm>
            <a:off x="3505200" y="3786188"/>
            <a:ext cx="674688" cy="717550"/>
          </a:xfrm>
          <a:custGeom>
            <a:avLst/>
            <a:gdLst>
              <a:gd name="connsiteX0" fmla="*/ 674914 w 674914"/>
              <a:gd name="connsiteY0" fmla="*/ 0 h 718457"/>
              <a:gd name="connsiteX1" fmla="*/ 402771 w 674914"/>
              <a:gd name="connsiteY1" fmla="*/ 435428 h 718457"/>
              <a:gd name="connsiteX2" fmla="*/ 0 w 674914"/>
              <a:gd name="connsiteY2" fmla="*/ 718457 h 718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74914" h="718457">
                <a:moveTo>
                  <a:pt x="674914" y="0"/>
                </a:moveTo>
                <a:cubicBezTo>
                  <a:pt x="595085" y="157842"/>
                  <a:pt x="515256" y="315685"/>
                  <a:pt x="402771" y="435428"/>
                </a:cubicBezTo>
                <a:cubicBezTo>
                  <a:pt x="290286" y="555171"/>
                  <a:pt x="145143" y="636814"/>
                  <a:pt x="0" y="718457"/>
                </a:cubicBezTo>
              </a:path>
            </a:pathLst>
          </a:custGeom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олилиния 5"/>
          <p:cNvSpPr/>
          <p:nvPr/>
        </p:nvSpPr>
        <p:spPr>
          <a:xfrm>
            <a:off x="4767263" y="3775075"/>
            <a:ext cx="784225" cy="739775"/>
          </a:xfrm>
          <a:custGeom>
            <a:avLst/>
            <a:gdLst>
              <a:gd name="connsiteX0" fmla="*/ 0 w 783771"/>
              <a:gd name="connsiteY0" fmla="*/ 0 h 740229"/>
              <a:gd name="connsiteX1" fmla="*/ 261257 w 783771"/>
              <a:gd name="connsiteY1" fmla="*/ 457200 h 740229"/>
              <a:gd name="connsiteX2" fmla="*/ 783771 w 783771"/>
              <a:gd name="connsiteY2" fmla="*/ 740229 h 740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3771" h="740229">
                <a:moveTo>
                  <a:pt x="0" y="0"/>
                </a:moveTo>
                <a:cubicBezTo>
                  <a:pt x="65314" y="166914"/>
                  <a:pt x="130629" y="333829"/>
                  <a:pt x="261257" y="457200"/>
                </a:cubicBezTo>
                <a:cubicBezTo>
                  <a:pt x="391886" y="580572"/>
                  <a:pt x="587828" y="660400"/>
                  <a:pt x="783771" y="740229"/>
                </a:cubicBezTo>
              </a:path>
            </a:pathLst>
          </a:cu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олилиния 6"/>
          <p:cNvSpPr/>
          <p:nvPr/>
        </p:nvSpPr>
        <p:spPr>
          <a:xfrm>
            <a:off x="5292725" y="2708275"/>
            <a:ext cx="1079500" cy="288925"/>
          </a:xfrm>
          <a:custGeom>
            <a:avLst/>
            <a:gdLst>
              <a:gd name="connsiteX0" fmla="*/ 0 w 1034143"/>
              <a:gd name="connsiteY0" fmla="*/ 195943 h 195943"/>
              <a:gd name="connsiteX1" fmla="*/ 522514 w 1034143"/>
              <a:gd name="connsiteY1" fmla="*/ 141514 h 195943"/>
              <a:gd name="connsiteX2" fmla="*/ 1034143 w 1034143"/>
              <a:gd name="connsiteY2" fmla="*/ 0 h 195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34143" h="195943">
                <a:moveTo>
                  <a:pt x="0" y="195943"/>
                </a:moveTo>
                <a:cubicBezTo>
                  <a:pt x="175078" y="185057"/>
                  <a:pt x="350157" y="174171"/>
                  <a:pt x="522514" y="141514"/>
                </a:cubicBezTo>
                <a:cubicBezTo>
                  <a:pt x="694871" y="108857"/>
                  <a:pt x="864507" y="54428"/>
                  <a:pt x="1034143" y="0"/>
                </a:cubicBezTo>
              </a:path>
            </a:pathLst>
          </a:cu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олилиния 7"/>
          <p:cNvSpPr/>
          <p:nvPr/>
        </p:nvSpPr>
        <p:spPr>
          <a:xfrm>
            <a:off x="3471863" y="2044700"/>
            <a:ext cx="654050" cy="804863"/>
          </a:xfrm>
          <a:custGeom>
            <a:avLst/>
            <a:gdLst>
              <a:gd name="connsiteX0" fmla="*/ 653143 w 653143"/>
              <a:gd name="connsiteY0" fmla="*/ 805542 h 805542"/>
              <a:gd name="connsiteX1" fmla="*/ 446314 w 653143"/>
              <a:gd name="connsiteY1" fmla="*/ 402771 h 805542"/>
              <a:gd name="connsiteX2" fmla="*/ 0 w 653143"/>
              <a:gd name="connsiteY2" fmla="*/ 0 h 805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3143" h="805542">
                <a:moveTo>
                  <a:pt x="653143" y="805542"/>
                </a:moveTo>
                <a:cubicBezTo>
                  <a:pt x="604157" y="671285"/>
                  <a:pt x="555171" y="537028"/>
                  <a:pt x="446314" y="402771"/>
                </a:cubicBezTo>
                <a:cubicBezTo>
                  <a:pt x="337457" y="268514"/>
                  <a:pt x="168728" y="134257"/>
                  <a:pt x="0" y="0"/>
                </a:cubicBezTo>
              </a:path>
            </a:pathLst>
          </a:cu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олилиния 8"/>
          <p:cNvSpPr/>
          <p:nvPr/>
        </p:nvSpPr>
        <p:spPr>
          <a:xfrm>
            <a:off x="4746625" y="2076450"/>
            <a:ext cx="750888" cy="762000"/>
          </a:xfrm>
          <a:custGeom>
            <a:avLst/>
            <a:gdLst>
              <a:gd name="connsiteX0" fmla="*/ 0 w 751115"/>
              <a:gd name="connsiteY0" fmla="*/ 762000 h 762000"/>
              <a:gd name="connsiteX1" fmla="*/ 185058 w 751115"/>
              <a:gd name="connsiteY1" fmla="*/ 337457 h 762000"/>
              <a:gd name="connsiteX2" fmla="*/ 751115 w 751115"/>
              <a:gd name="connsiteY2" fmla="*/ 0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1115" h="762000">
                <a:moveTo>
                  <a:pt x="0" y="762000"/>
                </a:moveTo>
                <a:cubicBezTo>
                  <a:pt x="29936" y="613228"/>
                  <a:pt x="59872" y="464457"/>
                  <a:pt x="185058" y="337457"/>
                </a:cubicBezTo>
                <a:cubicBezTo>
                  <a:pt x="310244" y="210457"/>
                  <a:pt x="530679" y="105228"/>
                  <a:pt x="751115" y="0"/>
                </a:cubicBezTo>
              </a:path>
            </a:pathLst>
          </a:cu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олилиния 9"/>
          <p:cNvSpPr/>
          <p:nvPr/>
        </p:nvSpPr>
        <p:spPr>
          <a:xfrm>
            <a:off x="2536825" y="3644900"/>
            <a:ext cx="1098550" cy="217488"/>
          </a:xfrm>
          <a:custGeom>
            <a:avLst/>
            <a:gdLst>
              <a:gd name="connsiteX0" fmla="*/ 990600 w 990600"/>
              <a:gd name="connsiteY0" fmla="*/ 0 h 217714"/>
              <a:gd name="connsiteX1" fmla="*/ 370115 w 990600"/>
              <a:gd name="connsiteY1" fmla="*/ 65314 h 217714"/>
              <a:gd name="connsiteX2" fmla="*/ 0 w 990600"/>
              <a:gd name="connsiteY2" fmla="*/ 217714 h 21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90600" h="217714">
                <a:moveTo>
                  <a:pt x="990600" y="0"/>
                </a:moveTo>
                <a:cubicBezTo>
                  <a:pt x="762907" y="14514"/>
                  <a:pt x="535215" y="29028"/>
                  <a:pt x="370115" y="65314"/>
                </a:cubicBezTo>
                <a:cubicBezTo>
                  <a:pt x="205015" y="101600"/>
                  <a:pt x="102507" y="159657"/>
                  <a:pt x="0" y="217714"/>
                </a:cubicBezTo>
              </a:path>
            </a:pathLst>
          </a:custGeom>
          <a:ln w="571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олилиния 10"/>
          <p:cNvSpPr/>
          <p:nvPr/>
        </p:nvSpPr>
        <p:spPr>
          <a:xfrm>
            <a:off x="5219700" y="3644900"/>
            <a:ext cx="1265238" cy="279400"/>
          </a:xfrm>
          <a:custGeom>
            <a:avLst/>
            <a:gdLst>
              <a:gd name="connsiteX0" fmla="*/ 0 w 1121229"/>
              <a:gd name="connsiteY0" fmla="*/ 0 h 206829"/>
              <a:gd name="connsiteX1" fmla="*/ 794657 w 1121229"/>
              <a:gd name="connsiteY1" fmla="*/ 87086 h 206829"/>
              <a:gd name="connsiteX2" fmla="*/ 1121229 w 1121229"/>
              <a:gd name="connsiteY2" fmla="*/ 206829 h 206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21229" h="206829">
                <a:moveTo>
                  <a:pt x="0" y="0"/>
                </a:moveTo>
                <a:cubicBezTo>
                  <a:pt x="303893" y="26307"/>
                  <a:pt x="607786" y="52615"/>
                  <a:pt x="794657" y="87086"/>
                </a:cubicBezTo>
                <a:cubicBezTo>
                  <a:pt x="981529" y="121558"/>
                  <a:pt x="1051379" y="164193"/>
                  <a:pt x="1121229" y="206829"/>
                </a:cubicBezTo>
              </a:path>
            </a:pathLst>
          </a:cu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олилиния 11"/>
          <p:cNvSpPr/>
          <p:nvPr/>
        </p:nvSpPr>
        <p:spPr>
          <a:xfrm>
            <a:off x="2339975" y="2708275"/>
            <a:ext cx="1295400" cy="288925"/>
          </a:xfrm>
          <a:custGeom>
            <a:avLst/>
            <a:gdLst>
              <a:gd name="connsiteX0" fmla="*/ 1240971 w 1240971"/>
              <a:gd name="connsiteY0" fmla="*/ 239486 h 239486"/>
              <a:gd name="connsiteX1" fmla="*/ 674914 w 1240971"/>
              <a:gd name="connsiteY1" fmla="*/ 195943 h 239486"/>
              <a:gd name="connsiteX2" fmla="*/ 0 w 1240971"/>
              <a:gd name="connsiteY2" fmla="*/ 0 h 239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40971" h="239486">
                <a:moveTo>
                  <a:pt x="1240971" y="239486"/>
                </a:moveTo>
                <a:cubicBezTo>
                  <a:pt x="1061357" y="237671"/>
                  <a:pt x="881743" y="235857"/>
                  <a:pt x="674914" y="195943"/>
                </a:cubicBezTo>
                <a:cubicBezTo>
                  <a:pt x="468086" y="156029"/>
                  <a:pt x="234043" y="78014"/>
                  <a:pt x="0" y="0"/>
                </a:cubicBezTo>
              </a:path>
            </a:pathLst>
          </a:custGeom>
          <a:ln w="5715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Номер слайда 1"/>
          <p:cNvSpPr txBox="1">
            <a:spLocks/>
          </p:cNvSpPr>
          <p:nvPr/>
        </p:nvSpPr>
        <p:spPr>
          <a:xfrm>
            <a:off x="6588125" y="6308725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D4A1323-5FDB-474E-841D-8F60D0AE8506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ru-RU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3203848" y="2852936"/>
            <a:ext cx="2520280" cy="93610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Педагогика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547813" y="2349500"/>
            <a:ext cx="1800225" cy="358775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Психология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619250" y="3860800"/>
            <a:ext cx="1800225" cy="360363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Философия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827088" y="3068638"/>
            <a:ext cx="1800225" cy="360362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Медицина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227763" y="3068638"/>
            <a:ext cx="1800225" cy="360362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Физиология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643438" y="1700213"/>
            <a:ext cx="1800225" cy="360362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Экономика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508625" y="2349500"/>
            <a:ext cx="1800225" cy="358775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Социология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627313" y="4508500"/>
            <a:ext cx="1800225" cy="360363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История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643438" y="4508500"/>
            <a:ext cx="1873250" cy="360363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Антропология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508625" y="3860800"/>
            <a:ext cx="1800225" cy="360363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Математика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2555875" y="1700213"/>
            <a:ext cx="1800225" cy="360362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Эргономика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5111750" y="620713"/>
            <a:ext cx="40322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Calibri" pitchFamily="34" charset="0"/>
              </a:rPr>
              <a:t>Определение экономических потребностей и ресурсов при проектировании развития образования</a:t>
            </a: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7667625" y="1341438"/>
            <a:ext cx="14763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Calibri" pitchFamily="34" charset="0"/>
              </a:rPr>
              <a:t>Определение социальных потребностей </a:t>
            </a:r>
          </a:p>
          <a:p>
            <a:r>
              <a:rPr lang="ru-RU" sz="1600">
                <a:latin typeface="Calibri" pitchFamily="34" charset="0"/>
              </a:rPr>
              <a:t>в образовании</a:t>
            </a: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971550" y="620713"/>
            <a:ext cx="29162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600">
                <a:latin typeface="Calibri" pitchFamily="34" charset="0"/>
              </a:rPr>
              <a:t>Создание комфортной и безопасной образовательной среды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0" y="1412875"/>
            <a:ext cx="20875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600">
                <a:latin typeface="Calibri" pitchFamily="34" charset="0"/>
              </a:rPr>
              <a:t>Учёт психологических особенностей обучающихся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7380288" y="3573463"/>
            <a:ext cx="176371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Calibri" pitchFamily="34" charset="0"/>
              </a:rPr>
              <a:t>Учёт физиологических особенностей обучающихся</a:t>
            </a: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6588125" y="4724400"/>
            <a:ext cx="255587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500">
                <a:latin typeface="Calibri" pitchFamily="34" charset="0"/>
              </a:rPr>
              <a:t>Применение математических вычислений в педагогических исследованиях и педагогической диагностике</a:t>
            </a: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107950" y="4365625"/>
            <a:ext cx="2195513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500">
                <a:latin typeface="Calibri" pitchFamily="34" charset="0"/>
              </a:rPr>
              <a:t>Изучение состояния здоровья обучающихся, создание особых условий для обучающихся  с отклонениями в здоровье и физическом развитии</a:t>
            </a:r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3132138" y="5013325"/>
            <a:ext cx="27352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Calibri" pitchFamily="34" charset="0"/>
              </a:rPr>
              <a:t>Изучение и использование исторического опыта образования</a:t>
            </a: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2268538" y="6021388"/>
            <a:ext cx="35274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Calibri" pitchFamily="34" charset="0"/>
              </a:rPr>
              <a:t>Использование философских концепций и общенаучных подходов</a:t>
            </a: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5759450" y="5949950"/>
            <a:ext cx="31337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Calibri" pitchFamily="34" charset="0"/>
              </a:rPr>
              <a:t>Комплексный подход к человеку как предмету воспитания</a:t>
            </a:r>
          </a:p>
        </p:txBody>
      </p:sp>
      <p:sp>
        <p:nvSpPr>
          <p:cNvPr id="36" name="Правая круглая скобка 35"/>
          <p:cNvSpPr/>
          <p:nvPr/>
        </p:nvSpPr>
        <p:spPr>
          <a:xfrm>
            <a:off x="3779838" y="692150"/>
            <a:ext cx="71437" cy="720725"/>
          </a:xfrm>
          <a:prstGeom prst="rightBracket">
            <a:avLst>
              <a:gd name="adj" fmla="val 10000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Правая круглая скобка 36"/>
          <p:cNvSpPr/>
          <p:nvPr/>
        </p:nvSpPr>
        <p:spPr>
          <a:xfrm flipH="1">
            <a:off x="5148263" y="692150"/>
            <a:ext cx="63500" cy="720725"/>
          </a:xfrm>
          <a:prstGeom prst="rightBracket">
            <a:avLst>
              <a:gd name="adj" fmla="val 10000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Правая круглая скобка 37"/>
          <p:cNvSpPr/>
          <p:nvPr/>
        </p:nvSpPr>
        <p:spPr>
          <a:xfrm flipH="1">
            <a:off x="3132138" y="5084763"/>
            <a:ext cx="71437" cy="720725"/>
          </a:xfrm>
          <a:prstGeom prst="rightBracket">
            <a:avLst>
              <a:gd name="adj" fmla="val 10000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Правая круглая скобка 38"/>
          <p:cNvSpPr/>
          <p:nvPr/>
        </p:nvSpPr>
        <p:spPr>
          <a:xfrm>
            <a:off x="1979613" y="1484313"/>
            <a:ext cx="71437" cy="720725"/>
          </a:xfrm>
          <a:prstGeom prst="rightBracket">
            <a:avLst>
              <a:gd name="adj" fmla="val 10000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Правая круглая скобка 39"/>
          <p:cNvSpPr/>
          <p:nvPr/>
        </p:nvSpPr>
        <p:spPr>
          <a:xfrm flipH="1">
            <a:off x="179388" y="4365625"/>
            <a:ext cx="71437" cy="1943100"/>
          </a:xfrm>
          <a:prstGeom prst="rightBracket">
            <a:avLst>
              <a:gd name="adj" fmla="val 10000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Правая круглая скобка 40"/>
          <p:cNvSpPr/>
          <p:nvPr/>
        </p:nvSpPr>
        <p:spPr>
          <a:xfrm flipH="1">
            <a:off x="7694613" y="1412875"/>
            <a:ext cx="46037" cy="936625"/>
          </a:xfrm>
          <a:prstGeom prst="rightBracket">
            <a:avLst>
              <a:gd name="adj" fmla="val 10000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Правая круглая скобка 41"/>
          <p:cNvSpPr/>
          <p:nvPr/>
        </p:nvSpPr>
        <p:spPr>
          <a:xfrm flipH="1">
            <a:off x="5795963" y="6021388"/>
            <a:ext cx="71437" cy="503237"/>
          </a:xfrm>
          <a:prstGeom prst="rightBracket">
            <a:avLst>
              <a:gd name="adj" fmla="val 10000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Правая круглая скобка 42"/>
          <p:cNvSpPr/>
          <p:nvPr/>
        </p:nvSpPr>
        <p:spPr>
          <a:xfrm flipH="1">
            <a:off x="2339975" y="6021388"/>
            <a:ext cx="71438" cy="576262"/>
          </a:xfrm>
          <a:prstGeom prst="rightBracket">
            <a:avLst>
              <a:gd name="adj" fmla="val 10000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Правая круглая скобка 43"/>
          <p:cNvSpPr/>
          <p:nvPr/>
        </p:nvSpPr>
        <p:spPr>
          <a:xfrm flipH="1">
            <a:off x="6659563" y="4724400"/>
            <a:ext cx="73025" cy="1225550"/>
          </a:xfrm>
          <a:prstGeom prst="rightBracket">
            <a:avLst>
              <a:gd name="adj" fmla="val 10000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Полилиния 44"/>
          <p:cNvSpPr/>
          <p:nvPr/>
        </p:nvSpPr>
        <p:spPr>
          <a:xfrm>
            <a:off x="4930775" y="1042988"/>
            <a:ext cx="207963" cy="641350"/>
          </a:xfrm>
          <a:custGeom>
            <a:avLst/>
            <a:gdLst>
              <a:gd name="connsiteX0" fmla="*/ 10885 w 206828"/>
              <a:gd name="connsiteY0" fmla="*/ 642257 h 642257"/>
              <a:gd name="connsiteX1" fmla="*/ 32657 w 206828"/>
              <a:gd name="connsiteY1" fmla="*/ 250371 h 642257"/>
              <a:gd name="connsiteX2" fmla="*/ 206828 w 206828"/>
              <a:gd name="connsiteY2" fmla="*/ 0 h 642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6828" h="642257">
                <a:moveTo>
                  <a:pt x="10885" y="642257"/>
                </a:moveTo>
                <a:cubicBezTo>
                  <a:pt x="5442" y="499835"/>
                  <a:pt x="0" y="357414"/>
                  <a:pt x="32657" y="250371"/>
                </a:cubicBezTo>
                <a:cubicBezTo>
                  <a:pt x="65314" y="143328"/>
                  <a:pt x="136071" y="71664"/>
                  <a:pt x="206828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Полилиния 45"/>
          <p:cNvSpPr/>
          <p:nvPr/>
        </p:nvSpPr>
        <p:spPr>
          <a:xfrm>
            <a:off x="2035175" y="1847850"/>
            <a:ext cx="228600" cy="511175"/>
          </a:xfrm>
          <a:custGeom>
            <a:avLst/>
            <a:gdLst>
              <a:gd name="connsiteX0" fmla="*/ 228600 w 228600"/>
              <a:gd name="connsiteY0" fmla="*/ 511628 h 511628"/>
              <a:gd name="connsiteX1" fmla="*/ 174171 w 228600"/>
              <a:gd name="connsiteY1" fmla="*/ 108857 h 511628"/>
              <a:gd name="connsiteX2" fmla="*/ 0 w 228600"/>
              <a:gd name="connsiteY2" fmla="*/ 0 h 511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8600" h="511628">
                <a:moveTo>
                  <a:pt x="228600" y="511628"/>
                </a:moveTo>
                <a:cubicBezTo>
                  <a:pt x="220435" y="352878"/>
                  <a:pt x="212271" y="194128"/>
                  <a:pt x="174171" y="108857"/>
                </a:cubicBezTo>
                <a:cubicBezTo>
                  <a:pt x="136071" y="23586"/>
                  <a:pt x="68035" y="11793"/>
                  <a:pt x="0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Полилиния 46"/>
          <p:cNvSpPr/>
          <p:nvPr/>
        </p:nvSpPr>
        <p:spPr>
          <a:xfrm>
            <a:off x="3843338" y="1031875"/>
            <a:ext cx="180975" cy="663575"/>
          </a:xfrm>
          <a:custGeom>
            <a:avLst/>
            <a:gdLst>
              <a:gd name="connsiteX0" fmla="*/ 0 w 181429"/>
              <a:gd name="connsiteY0" fmla="*/ 0 h 664029"/>
              <a:gd name="connsiteX1" fmla="*/ 152400 w 181429"/>
              <a:gd name="connsiteY1" fmla="*/ 217714 h 664029"/>
              <a:gd name="connsiteX2" fmla="*/ 174172 w 181429"/>
              <a:gd name="connsiteY2" fmla="*/ 664029 h 664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1429" h="664029">
                <a:moveTo>
                  <a:pt x="0" y="0"/>
                </a:moveTo>
                <a:cubicBezTo>
                  <a:pt x="61685" y="53521"/>
                  <a:pt x="123371" y="107043"/>
                  <a:pt x="152400" y="217714"/>
                </a:cubicBezTo>
                <a:cubicBezTo>
                  <a:pt x="181429" y="328386"/>
                  <a:pt x="177800" y="496207"/>
                  <a:pt x="174172" y="664029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8" name="Полилиния 47"/>
          <p:cNvSpPr/>
          <p:nvPr/>
        </p:nvSpPr>
        <p:spPr>
          <a:xfrm>
            <a:off x="6651625" y="1825625"/>
            <a:ext cx="1033463" cy="523875"/>
          </a:xfrm>
          <a:custGeom>
            <a:avLst/>
            <a:gdLst>
              <a:gd name="connsiteX0" fmla="*/ 0 w 1034143"/>
              <a:gd name="connsiteY0" fmla="*/ 522515 h 522515"/>
              <a:gd name="connsiteX1" fmla="*/ 555172 w 1034143"/>
              <a:gd name="connsiteY1" fmla="*/ 108857 h 522515"/>
              <a:gd name="connsiteX2" fmla="*/ 1034143 w 1034143"/>
              <a:gd name="connsiteY2" fmla="*/ 0 h 522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34143" h="522515">
                <a:moveTo>
                  <a:pt x="0" y="522515"/>
                </a:moveTo>
                <a:cubicBezTo>
                  <a:pt x="191407" y="359229"/>
                  <a:pt x="382815" y="195943"/>
                  <a:pt x="555172" y="108857"/>
                </a:cubicBezTo>
                <a:cubicBezTo>
                  <a:pt x="727529" y="21771"/>
                  <a:pt x="880836" y="10885"/>
                  <a:pt x="1034143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" name="Правая круглая скобка 48"/>
          <p:cNvSpPr/>
          <p:nvPr/>
        </p:nvSpPr>
        <p:spPr>
          <a:xfrm flipH="1">
            <a:off x="7451725" y="3573463"/>
            <a:ext cx="73025" cy="1079500"/>
          </a:xfrm>
          <a:prstGeom prst="rightBracket">
            <a:avLst>
              <a:gd name="adj" fmla="val 10000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0" name="Полилиния 49"/>
          <p:cNvSpPr/>
          <p:nvPr/>
        </p:nvSpPr>
        <p:spPr>
          <a:xfrm>
            <a:off x="7119938" y="3436938"/>
            <a:ext cx="325437" cy="468312"/>
          </a:xfrm>
          <a:custGeom>
            <a:avLst/>
            <a:gdLst>
              <a:gd name="connsiteX0" fmla="*/ 0 w 326572"/>
              <a:gd name="connsiteY0" fmla="*/ 0 h 468086"/>
              <a:gd name="connsiteX1" fmla="*/ 119743 w 326572"/>
              <a:gd name="connsiteY1" fmla="*/ 272143 h 468086"/>
              <a:gd name="connsiteX2" fmla="*/ 326572 w 326572"/>
              <a:gd name="connsiteY2" fmla="*/ 468086 h 468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6572" h="468086">
                <a:moveTo>
                  <a:pt x="0" y="0"/>
                </a:moveTo>
                <a:cubicBezTo>
                  <a:pt x="32657" y="97064"/>
                  <a:pt x="65314" y="194129"/>
                  <a:pt x="119743" y="272143"/>
                </a:cubicBezTo>
                <a:cubicBezTo>
                  <a:pt x="174172" y="350157"/>
                  <a:pt x="250372" y="409121"/>
                  <a:pt x="326572" y="468086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" name="Полилиния 50"/>
          <p:cNvSpPr/>
          <p:nvPr/>
        </p:nvSpPr>
        <p:spPr>
          <a:xfrm>
            <a:off x="6443663" y="4243388"/>
            <a:ext cx="349250" cy="1130300"/>
          </a:xfrm>
          <a:custGeom>
            <a:avLst/>
            <a:gdLst>
              <a:gd name="connsiteX0" fmla="*/ 393701 w 393701"/>
              <a:gd name="connsiteY0" fmla="*/ 0 h 1235528"/>
              <a:gd name="connsiteX1" fmla="*/ 23586 w 393701"/>
              <a:gd name="connsiteY1" fmla="*/ 1034143 h 1235528"/>
              <a:gd name="connsiteX2" fmla="*/ 252186 w 393701"/>
              <a:gd name="connsiteY2" fmla="*/ 1208314 h 1235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3701" h="1235528">
                <a:moveTo>
                  <a:pt x="393701" y="0"/>
                </a:moveTo>
                <a:cubicBezTo>
                  <a:pt x="220436" y="416379"/>
                  <a:pt x="47172" y="832758"/>
                  <a:pt x="23586" y="1034143"/>
                </a:cubicBezTo>
                <a:cubicBezTo>
                  <a:pt x="0" y="1235528"/>
                  <a:pt x="126093" y="1221921"/>
                  <a:pt x="252186" y="1208314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Полилиния 51"/>
          <p:cNvSpPr/>
          <p:nvPr/>
        </p:nvSpPr>
        <p:spPr>
          <a:xfrm>
            <a:off x="0" y="3436938"/>
            <a:ext cx="1633538" cy="1622425"/>
          </a:xfrm>
          <a:custGeom>
            <a:avLst/>
            <a:gdLst>
              <a:gd name="connsiteX0" fmla="*/ 1672771 w 1672771"/>
              <a:gd name="connsiteY0" fmla="*/ 0 h 1621971"/>
              <a:gd name="connsiteX1" fmla="*/ 246743 w 1672771"/>
              <a:gd name="connsiteY1" fmla="*/ 664029 h 1621971"/>
              <a:gd name="connsiteX2" fmla="*/ 192314 w 1672771"/>
              <a:gd name="connsiteY2" fmla="*/ 1621971 h 1621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2771" h="1621971">
                <a:moveTo>
                  <a:pt x="1672771" y="0"/>
                </a:moveTo>
                <a:cubicBezTo>
                  <a:pt x="1083128" y="196850"/>
                  <a:pt x="493486" y="393701"/>
                  <a:pt x="246743" y="664029"/>
                </a:cubicBezTo>
                <a:cubicBezTo>
                  <a:pt x="0" y="934357"/>
                  <a:pt x="96157" y="1278164"/>
                  <a:pt x="192314" y="1621971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Полилиния 52"/>
          <p:cNvSpPr/>
          <p:nvPr/>
        </p:nvSpPr>
        <p:spPr>
          <a:xfrm>
            <a:off x="5584825" y="4884738"/>
            <a:ext cx="195263" cy="1416050"/>
          </a:xfrm>
          <a:custGeom>
            <a:avLst/>
            <a:gdLst>
              <a:gd name="connsiteX0" fmla="*/ 195943 w 195943"/>
              <a:gd name="connsiteY0" fmla="*/ 0 h 1415143"/>
              <a:gd name="connsiteX1" fmla="*/ 0 w 195943"/>
              <a:gd name="connsiteY1" fmla="*/ 1175657 h 1415143"/>
              <a:gd name="connsiteX2" fmla="*/ 195943 w 195943"/>
              <a:gd name="connsiteY2" fmla="*/ 1415143 h 1415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943" h="1415143">
                <a:moveTo>
                  <a:pt x="195943" y="0"/>
                </a:moveTo>
                <a:cubicBezTo>
                  <a:pt x="97971" y="469900"/>
                  <a:pt x="0" y="939800"/>
                  <a:pt x="0" y="1175657"/>
                </a:cubicBezTo>
                <a:cubicBezTo>
                  <a:pt x="0" y="1411514"/>
                  <a:pt x="97971" y="1413328"/>
                  <a:pt x="195943" y="1415143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Полилиния 53"/>
          <p:cNvSpPr/>
          <p:nvPr/>
        </p:nvSpPr>
        <p:spPr>
          <a:xfrm>
            <a:off x="2987675" y="4906963"/>
            <a:ext cx="136525" cy="533400"/>
          </a:xfrm>
          <a:custGeom>
            <a:avLst/>
            <a:gdLst>
              <a:gd name="connsiteX0" fmla="*/ 208642 w 219528"/>
              <a:gd name="connsiteY0" fmla="*/ 0 h 533400"/>
              <a:gd name="connsiteX1" fmla="*/ 1814 w 219528"/>
              <a:gd name="connsiteY1" fmla="*/ 424543 h 533400"/>
              <a:gd name="connsiteX2" fmla="*/ 219528 w 219528"/>
              <a:gd name="connsiteY2" fmla="*/ 53340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9528" h="533400">
                <a:moveTo>
                  <a:pt x="208642" y="0"/>
                </a:moveTo>
                <a:cubicBezTo>
                  <a:pt x="104321" y="167821"/>
                  <a:pt x="0" y="335643"/>
                  <a:pt x="1814" y="424543"/>
                </a:cubicBezTo>
                <a:cubicBezTo>
                  <a:pt x="3628" y="513443"/>
                  <a:pt x="111578" y="523421"/>
                  <a:pt x="219528" y="53340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Полилиния 54"/>
          <p:cNvSpPr/>
          <p:nvPr/>
        </p:nvSpPr>
        <p:spPr>
          <a:xfrm>
            <a:off x="2195513" y="4243388"/>
            <a:ext cx="144462" cy="2065337"/>
          </a:xfrm>
          <a:custGeom>
            <a:avLst/>
            <a:gdLst>
              <a:gd name="connsiteX0" fmla="*/ 63500 w 117929"/>
              <a:gd name="connsiteY0" fmla="*/ 0 h 2276929"/>
              <a:gd name="connsiteX1" fmla="*/ 9071 w 117929"/>
              <a:gd name="connsiteY1" fmla="*/ 1905000 h 2276929"/>
              <a:gd name="connsiteX2" fmla="*/ 117929 w 117929"/>
              <a:gd name="connsiteY2" fmla="*/ 2231571 h 2276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7929" h="2276929">
                <a:moveTo>
                  <a:pt x="63500" y="0"/>
                </a:moveTo>
                <a:cubicBezTo>
                  <a:pt x="31750" y="766536"/>
                  <a:pt x="0" y="1533072"/>
                  <a:pt x="9071" y="1905000"/>
                </a:cubicBezTo>
                <a:cubicBezTo>
                  <a:pt x="18143" y="2276929"/>
                  <a:pt x="68036" y="2254250"/>
                  <a:pt x="117929" y="2231571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296" name="TextBox 58"/>
          <p:cNvSpPr txBox="1">
            <a:spLocks noChangeArrowheads="1"/>
          </p:cNvSpPr>
          <p:nvPr/>
        </p:nvSpPr>
        <p:spPr bwMode="auto">
          <a:xfrm>
            <a:off x="539750" y="0"/>
            <a:ext cx="79930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00B0F0"/>
                </a:solidFill>
                <a:latin typeface="Calibri" pitchFamily="34" charset="0"/>
              </a:rPr>
              <a:t>Примеры использования в педагогике достижений различных наук</a:t>
            </a:r>
          </a:p>
        </p:txBody>
      </p:sp>
      <p:sp>
        <p:nvSpPr>
          <p:cNvPr id="56" name="Управляющая кнопка: домой 55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Полилиния 46"/>
          <p:cNvSpPr/>
          <p:nvPr/>
        </p:nvSpPr>
        <p:spPr>
          <a:xfrm>
            <a:off x="1187450" y="3632200"/>
            <a:ext cx="2741613" cy="2173288"/>
          </a:xfrm>
          <a:custGeom>
            <a:avLst/>
            <a:gdLst>
              <a:gd name="connsiteX0" fmla="*/ 0 w 2667000"/>
              <a:gd name="connsiteY0" fmla="*/ 2166257 h 2166257"/>
              <a:gd name="connsiteX1" fmla="*/ 1121228 w 2667000"/>
              <a:gd name="connsiteY1" fmla="*/ 1458685 h 2166257"/>
              <a:gd name="connsiteX2" fmla="*/ 2667000 w 2667000"/>
              <a:gd name="connsiteY2" fmla="*/ 0 h 216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67000" h="2166257">
                <a:moveTo>
                  <a:pt x="0" y="2166257"/>
                </a:moveTo>
                <a:cubicBezTo>
                  <a:pt x="338364" y="1992992"/>
                  <a:pt x="676728" y="1819728"/>
                  <a:pt x="1121228" y="1458685"/>
                </a:cubicBezTo>
                <a:cubicBezTo>
                  <a:pt x="1565728" y="1097642"/>
                  <a:pt x="2116364" y="548821"/>
                  <a:pt x="2667000" y="0"/>
                </a:cubicBezTo>
              </a:path>
            </a:pathLst>
          </a:cu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Прямоугольник 27"/>
          <p:cNvSpPr>
            <a:spLocks noChangeArrowheads="1"/>
          </p:cNvSpPr>
          <p:nvPr/>
        </p:nvSpPr>
        <p:spPr bwMode="auto">
          <a:xfrm>
            <a:off x="250825" y="3933825"/>
            <a:ext cx="2376488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Сурдопедагогика</a:t>
            </a:r>
          </a:p>
          <a:p>
            <a:pPr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Тифлопедагогика </a:t>
            </a:r>
          </a:p>
          <a:p>
            <a:pPr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Олигофренопедагогика</a:t>
            </a:r>
          </a:p>
          <a:p>
            <a:pPr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Дефектология </a:t>
            </a:r>
          </a:p>
          <a:p>
            <a:pPr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Логопедия   </a:t>
            </a:r>
          </a:p>
        </p:txBody>
      </p:sp>
      <p:sp>
        <p:nvSpPr>
          <p:cNvPr id="37" name="Полилиния 36"/>
          <p:cNvSpPr/>
          <p:nvPr/>
        </p:nvSpPr>
        <p:spPr>
          <a:xfrm>
            <a:off x="5580063" y="3429000"/>
            <a:ext cx="2376487" cy="1584325"/>
          </a:xfrm>
          <a:custGeom>
            <a:avLst/>
            <a:gdLst>
              <a:gd name="connsiteX0" fmla="*/ 0 w 2362200"/>
              <a:gd name="connsiteY0" fmla="*/ 0 h 1556657"/>
              <a:gd name="connsiteX1" fmla="*/ 936171 w 2362200"/>
              <a:gd name="connsiteY1" fmla="*/ 936172 h 1556657"/>
              <a:gd name="connsiteX2" fmla="*/ 2362200 w 2362200"/>
              <a:gd name="connsiteY2" fmla="*/ 1556657 h 1556657"/>
              <a:gd name="connsiteX0" fmla="*/ 0 w 2362200"/>
              <a:gd name="connsiteY0" fmla="*/ 0 h 1556657"/>
              <a:gd name="connsiteX1" fmla="*/ 1002145 w 2362200"/>
              <a:gd name="connsiteY1" fmla="*/ 919842 h 1556657"/>
              <a:gd name="connsiteX2" fmla="*/ 2362200 w 2362200"/>
              <a:gd name="connsiteY2" fmla="*/ 1556657 h 155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62200" h="1556657">
                <a:moveTo>
                  <a:pt x="0" y="0"/>
                </a:moveTo>
                <a:cubicBezTo>
                  <a:pt x="271235" y="338364"/>
                  <a:pt x="608445" y="660399"/>
                  <a:pt x="1002145" y="919842"/>
                </a:cubicBezTo>
                <a:cubicBezTo>
                  <a:pt x="1395845" y="1179285"/>
                  <a:pt x="1846035" y="1376136"/>
                  <a:pt x="2362200" y="1556657"/>
                </a:cubicBezTo>
              </a:path>
            </a:pathLst>
          </a:cu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Полилиния 37"/>
          <p:cNvSpPr/>
          <p:nvPr/>
        </p:nvSpPr>
        <p:spPr>
          <a:xfrm>
            <a:off x="4932363" y="3644900"/>
            <a:ext cx="327025" cy="522288"/>
          </a:xfrm>
          <a:custGeom>
            <a:avLst/>
            <a:gdLst>
              <a:gd name="connsiteX0" fmla="*/ 0 w 326572"/>
              <a:gd name="connsiteY0" fmla="*/ 0 h 522515"/>
              <a:gd name="connsiteX1" fmla="*/ 217715 w 326572"/>
              <a:gd name="connsiteY1" fmla="*/ 239486 h 522515"/>
              <a:gd name="connsiteX2" fmla="*/ 326572 w 326572"/>
              <a:gd name="connsiteY2" fmla="*/ 522515 h 522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6572" h="522515">
                <a:moveTo>
                  <a:pt x="0" y="0"/>
                </a:moveTo>
                <a:cubicBezTo>
                  <a:pt x="81643" y="76200"/>
                  <a:pt x="163286" y="152400"/>
                  <a:pt x="217715" y="239486"/>
                </a:cubicBezTo>
                <a:cubicBezTo>
                  <a:pt x="272144" y="326572"/>
                  <a:pt x="299358" y="424543"/>
                  <a:pt x="326572" y="522515"/>
                </a:cubicBezTo>
              </a:path>
            </a:pathLst>
          </a:cu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Полилиния 39"/>
          <p:cNvSpPr/>
          <p:nvPr/>
        </p:nvSpPr>
        <p:spPr>
          <a:xfrm>
            <a:off x="3744913" y="3632200"/>
            <a:ext cx="838200" cy="1458913"/>
          </a:xfrm>
          <a:custGeom>
            <a:avLst/>
            <a:gdLst>
              <a:gd name="connsiteX0" fmla="*/ 838200 w 838200"/>
              <a:gd name="connsiteY0" fmla="*/ 0 h 1458685"/>
              <a:gd name="connsiteX1" fmla="*/ 206828 w 838200"/>
              <a:gd name="connsiteY1" fmla="*/ 631371 h 1458685"/>
              <a:gd name="connsiteX2" fmla="*/ 0 w 838200"/>
              <a:gd name="connsiteY2" fmla="*/ 1458685 h 1458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38200" h="1458685">
                <a:moveTo>
                  <a:pt x="838200" y="0"/>
                </a:moveTo>
                <a:cubicBezTo>
                  <a:pt x="592364" y="194128"/>
                  <a:pt x="346528" y="388257"/>
                  <a:pt x="206828" y="631371"/>
                </a:cubicBezTo>
                <a:cubicBezTo>
                  <a:pt x="67128" y="874485"/>
                  <a:pt x="33564" y="1166585"/>
                  <a:pt x="0" y="1458685"/>
                </a:cubicBezTo>
              </a:path>
            </a:pathLst>
          </a:cu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Полилиния 44"/>
          <p:cNvSpPr/>
          <p:nvPr/>
        </p:nvSpPr>
        <p:spPr>
          <a:xfrm>
            <a:off x="2627313" y="3644900"/>
            <a:ext cx="1558925" cy="2395538"/>
          </a:xfrm>
          <a:custGeom>
            <a:avLst/>
            <a:gdLst>
              <a:gd name="connsiteX0" fmla="*/ 1064985 w 1990271"/>
              <a:gd name="connsiteY0" fmla="*/ 2394857 h 2394857"/>
              <a:gd name="connsiteX1" fmla="*/ 302985 w 1990271"/>
              <a:gd name="connsiteY1" fmla="*/ 2090057 h 2394857"/>
              <a:gd name="connsiteX2" fmla="*/ 281214 w 1990271"/>
              <a:gd name="connsiteY2" fmla="*/ 1436914 h 2394857"/>
              <a:gd name="connsiteX3" fmla="*/ 1990271 w 1990271"/>
              <a:gd name="connsiteY3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90271" h="2394857">
                <a:moveTo>
                  <a:pt x="1064985" y="2394857"/>
                </a:moveTo>
                <a:cubicBezTo>
                  <a:pt x="749299" y="2322285"/>
                  <a:pt x="433613" y="2249714"/>
                  <a:pt x="302985" y="2090057"/>
                </a:cubicBezTo>
                <a:cubicBezTo>
                  <a:pt x="172357" y="1930400"/>
                  <a:pt x="0" y="1785257"/>
                  <a:pt x="281214" y="1436914"/>
                </a:cubicBezTo>
                <a:cubicBezTo>
                  <a:pt x="562428" y="1088571"/>
                  <a:pt x="1276349" y="544285"/>
                  <a:pt x="1990271" y="0"/>
                </a:cubicBezTo>
              </a:path>
            </a:pathLst>
          </a:cu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Полилиния 38"/>
          <p:cNvSpPr/>
          <p:nvPr/>
        </p:nvSpPr>
        <p:spPr>
          <a:xfrm>
            <a:off x="2982913" y="3216275"/>
            <a:ext cx="488950" cy="153988"/>
          </a:xfrm>
          <a:custGeom>
            <a:avLst/>
            <a:gdLst>
              <a:gd name="connsiteX0" fmla="*/ 489857 w 489857"/>
              <a:gd name="connsiteY0" fmla="*/ 12700 h 154214"/>
              <a:gd name="connsiteX1" fmla="*/ 337457 w 489857"/>
              <a:gd name="connsiteY1" fmla="*/ 23586 h 154214"/>
              <a:gd name="connsiteX2" fmla="*/ 0 w 489857"/>
              <a:gd name="connsiteY2" fmla="*/ 154214 h 154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89857" h="154214">
                <a:moveTo>
                  <a:pt x="489857" y="12700"/>
                </a:moveTo>
                <a:cubicBezTo>
                  <a:pt x="454478" y="6350"/>
                  <a:pt x="419100" y="0"/>
                  <a:pt x="337457" y="23586"/>
                </a:cubicBezTo>
                <a:cubicBezTo>
                  <a:pt x="255814" y="47172"/>
                  <a:pt x="127907" y="100693"/>
                  <a:pt x="0" y="154214"/>
                </a:cubicBezTo>
              </a:path>
            </a:pathLst>
          </a:cu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Полилиния 28"/>
          <p:cNvSpPr/>
          <p:nvPr/>
        </p:nvSpPr>
        <p:spPr>
          <a:xfrm>
            <a:off x="3563938" y="2492375"/>
            <a:ext cx="576262" cy="576263"/>
          </a:xfrm>
          <a:custGeom>
            <a:avLst/>
            <a:gdLst>
              <a:gd name="connsiteX0" fmla="*/ 609600 w 609600"/>
              <a:gd name="connsiteY0" fmla="*/ 555171 h 555171"/>
              <a:gd name="connsiteX1" fmla="*/ 163286 w 609600"/>
              <a:gd name="connsiteY1" fmla="*/ 326571 h 555171"/>
              <a:gd name="connsiteX2" fmla="*/ 0 w 609600"/>
              <a:gd name="connsiteY2" fmla="*/ 0 h 555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9600" h="555171">
                <a:moveTo>
                  <a:pt x="609600" y="555171"/>
                </a:moveTo>
                <a:cubicBezTo>
                  <a:pt x="437243" y="487135"/>
                  <a:pt x="264886" y="419100"/>
                  <a:pt x="163286" y="326571"/>
                </a:cubicBezTo>
                <a:cubicBezTo>
                  <a:pt x="61686" y="234043"/>
                  <a:pt x="30843" y="117021"/>
                  <a:pt x="0" y="0"/>
                </a:cubicBezTo>
              </a:path>
            </a:pathLst>
          </a:cu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Полилиния 29"/>
          <p:cNvSpPr/>
          <p:nvPr/>
        </p:nvSpPr>
        <p:spPr>
          <a:xfrm>
            <a:off x="4930775" y="2063750"/>
            <a:ext cx="369888" cy="990600"/>
          </a:xfrm>
          <a:custGeom>
            <a:avLst/>
            <a:gdLst>
              <a:gd name="connsiteX0" fmla="*/ 0 w 370114"/>
              <a:gd name="connsiteY0" fmla="*/ 990600 h 990600"/>
              <a:gd name="connsiteX1" fmla="*/ 283028 w 370114"/>
              <a:gd name="connsiteY1" fmla="*/ 500743 h 990600"/>
              <a:gd name="connsiteX2" fmla="*/ 370114 w 370114"/>
              <a:gd name="connsiteY2" fmla="*/ 0 h 990600"/>
              <a:gd name="connsiteX3" fmla="*/ 370114 w 370114"/>
              <a:gd name="connsiteY3" fmla="*/ 0 h 990600"/>
              <a:gd name="connsiteX4" fmla="*/ 370114 w 370114"/>
              <a:gd name="connsiteY4" fmla="*/ 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114" h="990600">
                <a:moveTo>
                  <a:pt x="0" y="990600"/>
                </a:moveTo>
                <a:cubicBezTo>
                  <a:pt x="110671" y="828221"/>
                  <a:pt x="221342" y="665843"/>
                  <a:pt x="283028" y="500743"/>
                </a:cubicBezTo>
                <a:cubicBezTo>
                  <a:pt x="344714" y="335643"/>
                  <a:pt x="370114" y="0"/>
                  <a:pt x="370114" y="0"/>
                </a:cubicBezTo>
                <a:lnTo>
                  <a:pt x="370114" y="0"/>
                </a:lnTo>
                <a:lnTo>
                  <a:pt x="370114" y="0"/>
                </a:lnTo>
              </a:path>
            </a:pathLst>
          </a:cu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Полилиния 30"/>
          <p:cNvSpPr/>
          <p:nvPr/>
        </p:nvSpPr>
        <p:spPr>
          <a:xfrm>
            <a:off x="4211638" y="1125538"/>
            <a:ext cx="382587" cy="1928812"/>
          </a:xfrm>
          <a:custGeom>
            <a:avLst/>
            <a:gdLst>
              <a:gd name="connsiteX0" fmla="*/ 520699 w 520699"/>
              <a:gd name="connsiteY0" fmla="*/ 1905000 h 1905000"/>
              <a:gd name="connsiteX1" fmla="*/ 85271 w 520699"/>
              <a:gd name="connsiteY1" fmla="*/ 805543 h 1905000"/>
              <a:gd name="connsiteX2" fmla="*/ 9071 w 520699"/>
              <a:gd name="connsiteY2" fmla="*/ 0 h 190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0699" h="1905000">
                <a:moveTo>
                  <a:pt x="520699" y="1905000"/>
                </a:moveTo>
                <a:cubicBezTo>
                  <a:pt x="345620" y="1514021"/>
                  <a:pt x="170542" y="1123043"/>
                  <a:pt x="85271" y="805543"/>
                </a:cubicBezTo>
                <a:cubicBezTo>
                  <a:pt x="0" y="488043"/>
                  <a:pt x="4535" y="244021"/>
                  <a:pt x="9071" y="0"/>
                </a:cubicBezTo>
              </a:path>
            </a:pathLst>
          </a:cu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16C4F7-4586-44BA-99F7-C9B5914AA0A3}" type="slidenum">
              <a:rPr lang="ru-RU"/>
              <a:pPr>
                <a:defRPr/>
              </a:pPr>
              <a:t>10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900113" y="0"/>
            <a:ext cx="7191375" cy="646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4. Структура педагогической науки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491880" y="3068960"/>
            <a:ext cx="2088232" cy="57606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Педагогика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059113" y="2060575"/>
            <a:ext cx="1008062" cy="4318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Общая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572000" y="1341438"/>
            <a:ext cx="1512888" cy="719137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История педагогики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156325" y="3357563"/>
            <a:ext cx="1368425" cy="3587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Отраслевая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284663" y="4149725"/>
            <a:ext cx="1800225" cy="4318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Возрастная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27088" y="3068638"/>
            <a:ext cx="2160587" cy="72072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Специальная (коррекционная)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867400" y="2349500"/>
            <a:ext cx="2376488" cy="4318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Профессиональная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987675" y="5084763"/>
            <a:ext cx="1584325" cy="4318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Социальная</a:t>
            </a:r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0" y="908050"/>
            <a:ext cx="2836863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Aft>
                <a:spcPts val="12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Общие основы педагогики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Теория обучения (дидактика)</a:t>
            </a:r>
            <a:endParaRPr lang="ru-RU" sz="1600">
              <a:latin typeface="Calibri" pitchFamily="34" charset="0"/>
            </a:endParaRPr>
          </a:p>
          <a:p>
            <a:pPr algn="r">
              <a:spcAft>
                <a:spcPts val="12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Теория воспитания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Школоведение (теория управления школой)</a:t>
            </a:r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4932363" y="4806950"/>
            <a:ext cx="1943100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Преддошкольная</a:t>
            </a:r>
          </a:p>
          <a:p>
            <a:pPr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Дошкольная</a:t>
            </a:r>
          </a:p>
          <a:p>
            <a:pPr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Школьная</a:t>
            </a:r>
          </a:p>
          <a:p>
            <a:pPr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Андрогогика</a:t>
            </a:r>
          </a:p>
          <a:p>
            <a:pPr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Геронтогогика</a:t>
            </a:r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6480175" y="765175"/>
            <a:ext cx="2663825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Педагогика НПО </a:t>
            </a:r>
          </a:p>
          <a:p>
            <a:pPr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Педагогика СПО</a:t>
            </a:r>
          </a:p>
          <a:p>
            <a:pPr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Педагогика высшей школы</a:t>
            </a:r>
          </a:p>
          <a:p>
            <a:pPr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Педагогика труда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7739063" y="2924175"/>
            <a:ext cx="1404937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Военная</a:t>
            </a:r>
          </a:p>
          <a:p>
            <a:pPr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Спортивная</a:t>
            </a:r>
          </a:p>
          <a:p>
            <a:pPr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Инженерная</a:t>
            </a:r>
          </a:p>
          <a:p>
            <a:pPr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Юридическая</a:t>
            </a:r>
          </a:p>
          <a:p>
            <a:pPr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Другие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3276600" y="765175"/>
            <a:ext cx="1943100" cy="4318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err="1"/>
              <a:t>Этнопедагогика</a:t>
            </a:r>
            <a:endParaRPr lang="ru-RU" sz="2000" dirty="0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23850" y="5805488"/>
            <a:ext cx="1727200" cy="6477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Философия образования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948488" y="5013325"/>
            <a:ext cx="1944687" cy="4318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Сравнительная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2411413" y="6021388"/>
            <a:ext cx="2232025" cy="6477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Предметные методики</a:t>
            </a:r>
          </a:p>
        </p:txBody>
      </p:sp>
      <p:sp>
        <p:nvSpPr>
          <p:cNvPr id="32" name="Полилиния 31"/>
          <p:cNvSpPr/>
          <p:nvPr/>
        </p:nvSpPr>
        <p:spPr>
          <a:xfrm>
            <a:off x="5584825" y="2805113"/>
            <a:ext cx="1262063" cy="423862"/>
          </a:xfrm>
          <a:custGeom>
            <a:avLst/>
            <a:gdLst>
              <a:gd name="connsiteX0" fmla="*/ 0 w 1262743"/>
              <a:gd name="connsiteY0" fmla="*/ 424543 h 424543"/>
              <a:gd name="connsiteX1" fmla="*/ 620486 w 1262743"/>
              <a:gd name="connsiteY1" fmla="*/ 293915 h 424543"/>
              <a:gd name="connsiteX2" fmla="*/ 1262743 w 1262743"/>
              <a:gd name="connsiteY2" fmla="*/ 0 h 424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62743" h="424543">
                <a:moveTo>
                  <a:pt x="0" y="424543"/>
                </a:moveTo>
                <a:cubicBezTo>
                  <a:pt x="205014" y="394607"/>
                  <a:pt x="410029" y="364672"/>
                  <a:pt x="620486" y="293915"/>
                </a:cubicBezTo>
                <a:cubicBezTo>
                  <a:pt x="830943" y="223158"/>
                  <a:pt x="1046843" y="111579"/>
                  <a:pt x="1262743" y="0"/>
                </a:cubicBezTo>
              </a:path>
            </a:pathLst>
          </a:cu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Полилиния 42"/>
          <p:cNvSpPr/>
          <p:nvPr/>
        </p:nvSpPr>
        <p:spPr>
          <a:xfrm>
            <a:off x="6948488" y="2781300"/>
            <a:ext cx="166687" cy="565150"/>
          </a:xfrm>
          <a:custGeom>
            <a:avLst/>
            <a:gdLst>
              <a:gd name="connsiteX0" fmla="*/ 21772 w 166915"/>
              <a:gd name="connsiteY0" fmla="*/ 0 h 566057"/>
              <a:gd name="connsiteX1" fmla="*/ 163286 w 166915"/>
              <a:gd name="connsiteY1" fmla="*/ 250371 h 566057"/>
              <a:gd name="connsiteX2" fmla="*/ 0 w 166915"/>
              <a:gd name="connsiteY2" fmla="*/ 566057 h 566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6915" h="566057">
                <a:moveTo>
                  <a:pt x="21772" y="0"/>
                </a:moveTo>
                <a:cubicBezTo>
                  <a:pt x="94343" y="78014"/>
                  <a:pt x="166915" y="156028"/>
                  <a:pt x="163286" y="250371"/>
                </a:cubicBezTo>
                <a:cubicBezTo>
                  <a:pt x="159657" y="344714"/>
                  <a:pt x="79828" y="455385"/>
                  <a:pt x="0" y="566057"/>
                </a:cubicBezTo>
              </a:path>
            </a:pathLst>
          </a:cu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8" name="Правая круглая скобка 47"/>
          <p:cNvSpPr/>
          <p:nvPr/>
        </p:nvSpPr>
        <p:spPr>
          <a:xfrm>
            <a:off x="250825" y="1196975"/>
            <a:ext cx="2592388" cy="7921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" name="Правая круглая скобка 48"/>
          <p:cNvSpPr/>
          <p:nvPr/>
        </p:nvSpPr>
        <p:spPr>
          <a:xfrm>
            <a:off x="250825" y="1628775"/>
            <a:ext cx="2592388" cy="10080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0" name="Правая круглая скобка 49"/>
          <p:cNvSpPr/>
          <p:nvPr/>
        </p:nvSpPr>
        <p:spPr>
          <a:xfrm flipH="1">
            <a:off x="7740650" y="3213100"/>
            <a:ext cx="1223963" cy="10080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" name="Правая круглая скобка 50"/>
          <p:cNvSpPr/>
          <p:nvPr/>
        </p:nvSpPr>
        <p:spPr>
          <a:xfrm flipH="1">
            <a:off x="7740650" y="3860800"/>
            <a:ext cx="1223963" cy="6477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Правая круглая скобка 51"/>
          <p:cNvSpPr/>
          <p:nvPr/>
        </p:nvSpPr>
        <p:spPr>
          <a:xfrm flipH="1">
            <a:off x="6516688" y="1125538"/>
            <a:ext cx="2303462" cy="6477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Правая круглая скобка 52"/>
          <p:cNvSpPr/>
          <p:nvPr/>
        </p:nvSpPr>
        <p:spPr>
          <a:xfrm flipH="1">
            <a:off x="6516688" y="1412875"/>
            <a:ext cx="1511300" cy="6477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Правая круглая скобка 53"/>
          <p:cNvSpPr/>
          <p:nvPr/>
        </p:nvSpPr>
        <p:spPr>
          <a:xfrm flipH="1">
            <a:off x="4932363" y="5445125"/>
            <a:ext cx="1295400" cy="936625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Правая круглая скобка 54"/>
          <p:cNvSpPr/>
          <p:nvPr/>
        </p:nvSpPr>
        <p:spPr>
          <a:xfrm flipH="1">
            <a:off x="4932363" y="5084763"/>
            <a:ext cx="1511300" cy="6477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" name="Правая круглая скобка 55"/>
          <p:cNvSpPr/>
          <p:nvPr/>
        </p:nvSpPr>
        <p:spPr>
          <a:xfrm flipH="1">
            <a:off x="179388" y="4581525"/>
            <a:ext cx="1223962" cy="935038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" name="Правая круглая скобка 56"/>
          <p:cNvSpPr/>
          <p:nvPr/>
        </p:nvSpPr>
        <p:spPr>
          <a:xfrm flipH="1">
            <a:off x="179388" y="4221163"/>
            <a:ext cx="1223962" cy="936625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1" name="Прямая соединительная линия 60"/>
          <p:cNvCxnSpPr/>
          <p:nvPr/>
        </p:nvCxnSpPr>
        <p:spPr>
          <a:xfrm>
            <a:off x="179388" y="4868863"/>
            <a:ext cx="20161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>
            <a:off x="4932363" y="6092825"/>
            <a:ext cx="122396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>
          <a:xfrm>
            <a:off x="7524750" y="3573463"/>
            <a:ext cx="143986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>
            <a:off x="2843213" y="2349500"/>
            <a:ext cx="2889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4859338" y="4581525"/>
            <a:ext cx="73025" cy="5032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>
            <a:endCxn id="10" idx="1"/>
          </p:cNvCxnSpPr>
          <p:nvPr/>
        </p:nvCxnSpPr>
        <p:spPr>
          <a:xfrm flipV="1">
            <a:off x="179388" y="3429000"/>
            <a:ext cx="647700" cy="7921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>
            <a:off x="6516688" y="2060575"/>
            <a:ext cx="0" cy="2889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Управляющая кнопка: домой 57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4" grpId="0" animBg="1"/>
      <p:bldP spid="18" grpId="0"/>
      <p:bldP spid="20" grpId="0"/>
      <p:bldP spid="21" grpId="0"/>
      <p:bldP spid="22" grpId="0"/>
      <p:bldP spid="24" grpId="0" animBg="1"/>
      <p:bldP spid="25" grpId="0" animBg="1"/>
      <p:bldP spid="26" grpId="0" animBg="1"/>
      <p:bldP spid="2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197F26-FF15-4DB3-B12F-FBCEE6672008}" type="slidenum">
              <a:rPr lang="ru-RU"/>
              <a:pPr>
                <a:defRPr/>
              </a:pPr>
              <a:t>11</a:t>
            </a:fld>
            <a:endParaRPr lang="ru-RU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79388" y="1412875"/>
            <a:ext cx="78486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Категории педагогики</a:t>
            </a:r>
            <a:r>
              <a:rPr lang="ru-RU" sz="2400">
                <a:latin typeface="Calibri" pitchFamily="34" charset="0"/>
              </a:rPr>
              <a:t> – это основные понятия, которые обозначают изучаемые педагогической наукой базовые процессы и явления.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95288" y="0"/>
            <a:ext cx="82804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5. </a:t>
            </a:r>
            <a:r>
              <a:rPr lang="ru-RU" sz="3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Категориально-понятийный</a:t>
            </a: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аппарат современной педагогики</a:t>
            </a:r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395288" y="2636838"/>
            <a:ext cx="849788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400">
                <a:latin typeface="Calibri" pitchFamily="34" charset="0"/>
              </a:rPr>
              <a:t>Совокупность категорий педагогики составляет </a:t>
            </a:r>
          </a:p>
          <a:p>
            <a:pPr algn="r"/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категориально-понятийный аппарат </a:t>
            </a:r>
            <a:r>
              <a:rPr lang="ru-RU" sz="2400">
                <a:solidFill>
                  <a:srgbClr val="00B0F0"/>
                </a:solidFill>
                <a:latin typeface="Calibri" pitchFamily="34" charset="0"/>
              </a:rPr>
              <a:t>педагогической науки</a:t>
            </a:r>
            <a:r>
              <a:rPr lang="ru-RU" sz="2400">
                <a:latin typeface="Calibri" pitchFamily="34" charset="0"/>
              </a:rPr>
              <a:t>.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23850" y="3860800"/>
            <a:ext cx="2160588" cy="12001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prstClr val="black"/>
                </a:solidFill>
              </a:rPr>
              <a:t>Образование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prstClr val="black"/>
                </a:solidFill>
              </a:rPr>
              <a:t>Обучение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prstClr val="black"/>
                </a:solidFill>
              </a:rPr>
              <a:t>Воспитание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339975" y="4437063"/>
            <a:ext cx="2286000" cy="120015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prstClr val="black"/>
                </a:solidFill>
              </a:rPr>
              <a:t>Формирование</a:t>
            </a:r>
            <a:endParaRPr lang="ru-RU" sz="24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prstClr val="black"/>
                </a:solidFill>
              </a:rPr>
              <a:t>Развитие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prstClr val="black"/>
                </a:solidFill>
              </a:rPr>
              <a:t>Социализация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067175" y="3716338"/>
            <a:ext cx="4752975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400" b="1">
                <a:solidFill>
                  <a:srgbClr val="FF0000"/>
                </a:solidFill>
                <a:latin typeface="Calibri" pitchFamily="34" charset="0"/>
              </a:rPr>
              <a:t>Перечень категорий педагогики не является общепринятым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500563" y="5013325"/>
            <a:ext cx="4248150" cy="12001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prstClr val="black"/>
                </a:solidFill>
              </a:rPr>
              <a:t>Педагогический процесс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prstClr val="black"/>
                </a:solidFill>
              </a:rPr>
              <a:t>Педагогическая система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prstClr val="black"/>
                </a:solidFill>
              </a:rPr>
              <a:t>Педагогическая деятельность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1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 animBg="1"/>
      <p:bldP spid="16" grpId="1" animBg="1"/>
      <p:bldP spid="17" grpId="0" animBg="1"/>
      <p:bldP spid="18" grpId="0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рямоугольник 34"/>
          <p:cNvSpPr/>
          <p:nvPr/>
        </p:nvSpPr>
        <p:spPr>
          <a:xfrm>
            <a:off x="0" y="2349500"/>
            <a:ext cx="9144000" cy="403225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Полилиния 23"/>
          <p:cNvSpPr/>
          <p:nvPr/>
        </p:nvSpPr>
        <p:spPr>
          <a:xfrm>
            <a:off x="1000125" y="2997200"/>
            <a:ext cx="252413" cy="2732088"/>
          </a:xfrm>
          <a:custGeom>
            <a:avLst/>
            <a:gdLst>
              <a:gd name="connsiteX0" fmla="*/ 161544 w 252984"/>
              <a:gd name="connsiteY0" fmla="*/ 0 h 2432304"/>
              <a:gd name="connsiteX1" fmla="*/ 15240 w 252984"/>
              <a:gd name="connsiteY1" fmla="*/ 1389888 h 2432304"/>
              <a:gd name="connsiteX2" fmla="*/ 252984 w 252984"/>
              <a:gd name="connsiteY2" fmla="*/ 2432304 h 2432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2984" h="2432304">
                <a:moveTo>
                  <a:pt x="161544" y="0"/>
                </a:moveTo>
                <a:cubicBezTo>
                  <a:pt x="80772" y="492252"/>
                  <a:pt x="0" y="984504"/>
                  <a:pt x="15240" y="1389888"/>
                </a:cubicBezTo>
                <a:cubicBezTo>
                  <a:pt x="30480" y="1795272"/>
                  <a:pt x="141732" y="2113788"/>
                  <a:pt x="252984" y="2432304"/>
                </a:cubicBezTo>
              </a:path>
            </a:pathLst>
          </a:cu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Полилиния 22"/>
          <p:cNvSpPr/>
          <p:nvPr/>
        </p:nvSpPr>
        <p:spPr>
          <a:xfrm>
            <a:off x="1187450" y="1560513"/>
            <a:ext cx="1619250" cy="573087"/>
          </a:xfrm>
          <a:custGeom>
            <a:avLst/>
            <a:gdLst>
              <a:gd name="connsiteX0" fmla="*/ 0 w 1627632"/>
              <a:gd name="connsiteY0" fmla="*/ 777240 h 777240"/>
              <a:gd name="connsiteX1" fmla="*/ 365760 w 1627632"/>
              <a:gd name="connsiteY1" fmla="*/ 384048 h 777240"/>
              <a:gd name="connsiteX2" fmla="*/ 1627632 w 1627632"/>
              <a:gd name="connsiteY2" fmla="*/ 0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7632" h="777240">
                <a:moveTo>
                  <a:pt x="0" y="777240"/>
                </a:moveTo>
                <a:cubicBezTo>
                  <a:pt x="47244" y="645414"/>
                  <a:pt x="94488" y="513588"/>
                  <a:pt x="365760" y="384048"/>
                </a:cubicBezTo>
                <a:cubicBezTo>
                  <a:pt x="637032" y="254508"/>
                  <a:pt x="1132332" y="127254"/>
                  <a:pt x="1627632" y="0"/>
                </a:cubicBezTo>
              </a:path>
            </a:pathLst>
          </a:cu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60FCF6-CF12-494A-B599-497790BA4300}" type="slidenum">
              <a:rPr lang="ru-RU"/>
              <a:pPr>
                <a:defRPr/>
              </a:pPr>
              <a:t>12</a:t>
            </a:fld>
            <a:endParaRPr lang="ru-RU" dirty="0"/>
          </a:p>
        </p:txBody>
      </p:sp>
      <p:sp>
        <p:nvSpPr>
          <p:cNvPr id="13318" name="Прямоугольник 2"/>
          <p:cNvSpPr>
            <a:spLocks noChangeArrowheads="1"/>
          </p:cNvSpPr>
          <p:nvPr/>
        </p:nvSpPr>
        <p:spPr bwMode="auto">
          <a:xfrm>
            <a:off x="7164388" y="5949950"/>
            <a:ext cx="1584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chemeClr val="bg1"/>
                </a:solidFill>
                <a:latin typeface="Calibri" pitchFamily="34" charset="0"/>
              </a:rPr>
              <a:t>(Л.М. Кадцын)</a:t>
            </a:r>
          </a:p>
        </p:txBody>
      </p:sp>
      <p:sp>
        <p:nvSpPr>
          <p:cNvPr id="14" name="Куб 13"/>
          <p:cNvSpPr/>
          <p:nvPr/>
        </p:nvSpPr>
        <p:spPr>
          <a:xfrm>
            <a:off x="1727200" y="3860800"/>
            <a:ext cx="7237413" cy="1584325"/>
          </a:xfrm>
          <a:prstGeom prst="cube">
            <a:avLst>
              <a:gd name="adj" fmla="val 64734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</a:rPr>
              <a:t>Педагогический процесс</a:t>
            </a:r>
          </a:p>
        </p:txBody>
      </p:sp>
      <p:sp>
        <p:nvSpPr>
          <p:cNvPr id="15" name="Куб 14"/>
          <p:cNvSpPr/>
          <p:nvPr/>
        </p:nvSpPr>
        <p:spPr>
          <a:xfrm>
            <a:off x="2166938" y="3500438"/>
            <a:ext cx="6221412" cy="1223962"/>
          </a:xfrm>
          <a:prstGeom prst="cube">
            <a:avLst>
              <a:gd name="adj" fmla="val 62088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</a:rPr>
              <a:t>Педагогическая система</a:t>
            </a:r>
          </a:p>
        </p:txBody>
      </p:sp>
      <p:sp>
        <p:nvSpPr>
          <p:cNvPr id="18" name="Куб 17"/>
          <p:cNvSpPr/>
          <p:nvPr/>
        </p:nvSpPr>
        <p:spPr>
          <a:xfrm>
            <a:off x="2662238" y="3068638"/>
            <a:ext cx="2076450" cy="1008062"/>
          </a:xfrm>
          <a:prstGeom prst="cube">
            <a:avLst>
              <a:gd name="adj" fmla="val 4949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</a:rPr>
              <a:t>Воспитание</a:t>
            </a:r>
          </a:p>
        </p:txBody>
      </p:sp>
      <p:sp>
        <p:nvSpPr>
          <p:cNvPr id="19" name="Куб 18"/>
          <p:cNvSpPr/>
          <p:nvPr/>
        </p:nvSpPr>
        <p:spPr>
          <a:xfrm>
            <a:off x="4175125" y="3068638"/>
            <a:ext cx="2001838" cy="1008062"/>
          </a:xfrm>
          <a:prstGeom prst="cube">
            <a:avLst>
              <a:gd name="adj" fmla="val 4949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</a:rPr>
              <a:t>Обучение</a:t>
            </a:r>
          </a:p>
        </p:txBody>
      </p:sp>
      <p:sp>
        <p:nvSpPr>
          <p:cNvPr id="20" name="Куб 19"/>
          <p:cNvSpPr/>
          <p:nvPr/>
        </p:nvSpPr>
        <p:spPr>
          <a:xfrm>
            <a:off x="5614988" y="3068638"/>
            <a:ext cx="2225675" cy="1008062"/>
          </a:xfrm>
          <a:prstGeom prst="cube">
            <a:avLst>
              <a:gd name="adj" fmla="val 4949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</a:rPr>
              <a:t>Образование</a:t>
            </a:r>
          </a:p>
        </p:txBody>
      </p:sp>
      <p:sp>
        <p:nvSpPr>
          <p:cNvPr id="17" name="Куб 16"/>
          <p:cNvSpPr/>
          <p:nvPr/>
        </p:nvSpPr>
        <p:spPr>
          <a:xfrm>
            <a:off x="3132138" y="2636838"/>
            <a:ext cx="4176712" cy="792162"/>
          </a:xfrm>
          <a:prstGeom prst="cube">
            <a:avLst>
              <a:gd name="adj" fmla="val 37358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</a:rPr>
              <a:t>Педагогическая деятельность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79388" y="549275"/>
            <a:ext cx="5040312" cy="101441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prstClr val="black"/>
                </a:solidFill>
              </a:rPr>
              <a:t>Общенаучные категории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(используемые в педагогике, но не отражающие специфику педагогической деятельности) </a:t>
            </a:r>
            <a:endParaRPr lang="ru-RU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79512" y="2132856"/>
            <a:ext cx="2016224" cy="93610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Категории педагогики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6372225" y="188913"/>
            <a:ext cx="1133475" cy="36830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Развитие </a:t>
            </a:r>
            <a:endParaRPr lang="ru-RU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7164388" y="692150"/>
            <a:ext cx="1735137" cy="369888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Формирование </a:t>
            </a:r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6227763" y="1196975"/>
            <a:ext cx="1654175" cy="369888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Социализация </a:t>
            </a:r>
            <a:endParaRPr lang="ru-RU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6443663" y="1700213"/>
            <a:ext cx="1858962" cy="369887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Взаимодействие </a:t>
            </a:r>
            <a:endParaRPr lang="ru-RU" dirty="0"/>
          </a:p>
        </p:txBody>
      </p:sp>
      <p:sp>
        <p:nvSpPr>
          <p:cNvPr id="13333" name="Прямоугольник 28"/>
          <p:cNvSpPr>
            <a:spLocks noChangeArrowheads="1"/>
          </p:cNvSpPr>
          <p:nvPr/>
        </p:nvSpPr>
        <p:spPr bwMode="auto">
          <a:xfrm>
            <a:off x="1619250" y="6396038"/>
            <a:ext cx="61214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 b="1">
                <a:latin typeface="Calibri" pitchFamily="34" charset="0"/>
              </a:rPr>
              <a:t>Источник: </a:t>
            </a:r>
            <a:r>
              <a:rPr lang="ru-RU" sz="1200">
                <a:latin typeface="Calibri" pitchFamily="34" charset="0"/>
              </a:rPr>
              <a:t>Кадцын Л.М. Педагогическая деятельность и педагогический процесс: учебное пособие. - Екатеринбург: ГОУ ВПО «Рос.гос. проф.-пед. ун-т», 2008. - 185 с.</a:t>
            </a:r>
          </a:p>
        </p:txBody>
      </p:sp>
      <p:sp>
        <p:nvSpPr>
          <p:cNvPr id="31" name="Полилиния 30"/>
          <p:cNvSpPr/>
          <p:nvPr/>
        </p:nvSpPr>
        <p:spPr>
          <a:xfrm>
            <a:off x="5221288" y="393700"/>
            <a:ext cx="1152525" cy="630238"/>
          </a:xfrm>
          <a:custGeom>
            <a:avLst/>
            <a:gdLst>
              <a:gd name="connsiteX0" fmla="*/ 0 w 1152144"/>
              <a:gd name="connsiteY0" fmla="*/ 630936 h 630936"/>
              <a:gd name="connsiteX1" fmla="*/ 393192 w 1152144"/>
              <a:gd name="connsiteY1" fmla="*/ 484632 h 630936"/>
              <a:gd name="connsiteX2" fmla="*/ 1152144 w 1152144"/>
              <a:gd name="connsiteY2" fmla="*/ 0 h 630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52144" h="630936">
                <a:moveTo>
                  <a:pt x="0" y="630936"/>
                </a:moveTo>
                <a:cubicBezTo>
                  <a:pt x="100584" y="610362"/>
                  <a:pt x="201168" y="589788"/>
                  <a:pt x="393192" y="484632"/>
                </a:cubicBezTo>
                <a:cubicBezTo>
                  <a:pt x="585216" y="379476"/>
                  <a:pt x="868680" y="189738"/>
                  <a:pt x="115214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олилиния 31"/>
          <p:cNvSpPr/>
          <p:nvPr/>
        </p:nvSpPr>
        <p:spPr>
          <a:xfrm>
            <a:off x="5219700" y="908050"/>
            <a:ext cx="1944688" cy="217488"/>
          </a:xfrm>
          <a:custGeom>
            <a:avLst/>
            <a:gdLst>
              <a:gd name="connsiteX0" fmla="*/ 0 w 1170432"/>
              <a:gd name="connsiteY0" fmla="*/ 54864 h 109728"/>
              <a:gd name="connsiteX1" fmla="*/ 585216 w 1170432"/>
              <a:gd name="connsiteY1" fmla="*/ 100584 h 109728"/>
              <a:gd name="connsiteX2" fmla="*/ 1170432 w 1170432"/>
              <a:gd name="connsiteY2" fmla="*/ 0 h 109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70432" h="109728">
                <a:moveTo>
                  <a:pt x="0" y="54864"/>
                </a:moveTo>
                <a:cubicBezTo>
                  <a:pt x="195072" y="82296"/>
                  <a:pt x="390144" y="109728"/>
                  <a:pt x="585216" y="100584"/>
                </a:cubicBezTo>
                <a:cubicBezTo>
                  <a:pt x="780288" y="91440"/>
                  <a:pt x="975360" y="45720"/>
                  <a:pt x="1170432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Полилиния 32"/>
          <p:cNvSpPr/>
          <p:nvPr/>
        </p:nvSpPr>
        <p:spPr>
          <a:xfrm>
            <a:off x="5219700" y="1052513"/>
            <a:ext cx="1008063" cy="360362"/>
          </a:xfrm>
          <a:custGeom>
            <a:avLst/>
            <a:gdLst>
              <a:gd name="connsiteX0" fmla="*/ 0 w 932688"/>
              <a:gd name="connsiteY0" fmla="*/ 0 h 521208"/>
              <a:gd name="connsiteX1" fmla="*/ 429768 w 932688"/>
              <a:gd name="connsiteY1" fmla="*/ 374904 h 521208"/>
              <a:gd name="connsiteX2" fmla="*/ 932688 w 932688"/>
              <a:gd name="connsiteY2" fmla="*/ 521208 h 521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32688" h="521208">
                <a:moveTo>
                  <a:pt x="0" y="0"/>
                </a:moveTo>
                <a:cubicBezTo>
                  <a:pt x="137160" y="144018"/>
                  <a:pt x="274320" y="288036"/>
                  <a:pt x="429768" y="374904"/>
                </a:cubicBezTo>
                <a:cubicBezTo>
                  <a:pt x="585216" y="461772"/>
                  <a:pt x="758952" y="491490"/>
                  <a:pt x="932688" y="521208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Полилиния 33"/>
          <p:cNvSpPr/>
          <p:nvPr/>
        </p:nvSpPr>
        <p:spPr>
          <a:xfrm>
            <a:off x="5221288" y="1006475"/>
            <a:ext cx="1222375" cy="909638"/>
          </a:xfrm>
          <a:custGeom>
            <a:avLst/>
            <a:gdLst>
              <a:gd name="connsiteX0" fmla="*/ 0 w 1170432"/>
              <a:gd name="connsiteY0" fmla="*/ 0 h 923544"/>
              <a:gd name="connsiteX1" fmla="*/ 274320 w 1170432"/>
              <a:gd name="connsiteY1" fmla="*/ 548640 h 923544"/>
              <a:gd name="connsiteX2" fmla="*/ 1170432 w 1170432"/>
              <a:gd name="connsiteY2" fmla="*/ 923544 h 923544"/>
              <a:gd name="connsiteX0" fmla="*/ 0 w 1170432"/>
              <a:gd name="connsiteY0" fmla="*/ 0 h 923544"/>
              <a:gd name="connsiteX1" fmla="*/ 286880 w 1170432"/>
              <a:gd name="connsiteY1" fmla="*/ 478944 h 923544"/>
              <a:gd name="connsiteX2" fmla="*/ 1170432 w 1170432"/>
              <a:gd name="connsiteY2" fmla="*/ 923544 h 923544"/>
              <a:gd name="connsiteX0" fmla="*/ 0 w 1170432"/>
              <a:gd name="connsiteY0" fmla="*/ 0 h 923544"/>
              <a:gd name="connsiteX1" fmla="*/ 358888 w 1170432"/>
              <a:gd name="connsiteY1" fmla="*/ 550952 h 923544"/>
              <a:gd name="connsiteX2" fmla="*/ 1170432 w 1170432"/>
              <a:gd name="connsiteY2" fmla="*/ 923544 h 923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70432" h="923544">
                <a:moveTo>
                  <a:pt x="0" y="0"/>
                </a:moveTo>
                <a:cubicBezTo>
                  <a:pt x="39624" y="197358"/>
                  <a:pt x="163816" y="397028"/>
                  <a:pt x="358888" y="550952"/>
                </a:cubicBezTo>
                <a:cubicBezTo>
                  <a:pt x="553960" y="704876"/>
                  <a:pt x="819912" y="813054"/>
                  <a:pt x="1170432" y="923544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Полилиния 35"/>
          <p:cNvSpPr/>
          <p:nvPr/>
        </p:nvSpPr>
        <p:spPr>
          <a:xfrm>
            <a:off x="5505450" y="5430838"/>
            <a:ext cx="579438" cy="531812"/>
          </a:xfrm>
          <a:custGeom>
            <a:avLst/>
            <a:gdLst>
              <a:gd name="connsiteX0" fmla="*/ 0 w 1426464"/>
              <a:gd name="connsiteY0" fmla="*/ 530352 h 530352"/>
              <a:gd name="connsiteX1" fmla="*/ 932688 w 1426464"/>
              <a:gd name="connsiteY1" fmla="*/ 411480 h 530352"/>
              <a:gd name="connsiteX2" fmla="*/ 1426464 w 1426464"/>
              <a:gd name="connsiteY2" fmla="*/ 0 h 530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26464" h="530352">
                <a:moveTo>
                  <a:pt x="0" y="530352"/>
                </a:moveTo>
                <a:cubicBezTo>
                  <a:pt x="347472" y="515112"/>
                  <a:pt x="694944" y="499872"/>
                  <a:pt x="932688" y="411480"/>
                </a:cubicBezTo>
                <a:cubicBezTo>
                  <a:pt x="1170432" y="323088"/>
                  <a:pt x="1298448" y="161544"/>
                  <a:pt x="1426464" y="0"/>
                </a:cubicBezTo>
              </a:path>
            </a:pathLst>
          </a:custGeom>
          <a:ln w="19050">
            <a:solidFill>
              <a:srgbClr val="FFC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79388" y="5732463"/>
            <a:ext cx="5329237" cy="46196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Собственно педагогические категории</a:t>
            </a:r>
          </a:p>
        </p:txBody>
      </p:sp>
      <p:sp>
        <p:nvSpPr>
          <p:cNvPr id="30" name="Управляющая кнопка: домой 29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8" grpId="0" animBg="1"/>
      <p:bldP spid="19" grpId="0" animBg="1"/>
      <p:bldP spid="20" grpId="0" animBg="1"/>
      <p:bldP spid="17" grpId="0" animBg="1"/>
      <p:bldP spid="21" grpId="0" animBg="1"/>
      <p:bldP spid="25" grpId="0" animBg="1"/>
      <p:bldP spid="26" grpId="0" animBg="1"/>
      <p:bldP spid="27" grpId="0" animBg="1"/>
      <p:bldP spid="28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настраиваемая 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FF0000"/>
                </a:solidFill>
              </a:rPr>
              <a:t>Подведём итог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</a:rPr>
              <a:t>Современная педагогика представляет собой систему научно-теоретических и прикладных знаний, объединяющих достижения различных наук для изучения и совершенствования педагогического процесса.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rgbClr val="00B0F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rgbClr val="00B0F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rgbClr val="00B0F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rgbClr val="00B0F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25FA49-2053-4725-84AF-40E33F3AA0D6}" type="slidenum">
              <a:rPr lang="ru-RU"/>
              <a:pPr>
                <a:defRPr/>
              </a:pPr>
              <a:t>13</a:t>
            </a:fld>
            <a:endParaRPr lang="ru-RU"/>
          </a:p>
        </p:txBody>
      </p:sp>
      <p:sp>
        <p:nvSpPr>
          <p:cNvPr id="7" name="Управляющая кнопка: настраиваемая 6">
            <a:hlinkClick r:id="" action="ppaction://hlinkshowjump?jump=nextslide" highlightClick="1"/>
          </p:cNvPr>
          <p:cNvSpPr/>
          <p:nvPr/>
        </p:nvSpPr>
        <p:spPr>
          <a:xfrm>
            <a:off x="971600" y="5373216"/>
            <a:ext cx="4968552" cy="504056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Мини-тест по материалу лекции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Управляющая кнопка: настраиваемая 7">
            <a:hlinkClick r:id="rId2" highlightClick="1"/>
          </p:cNvPr>
          <p:cNvSpPr/>
          <p:nvPr/>
        </p:nvSpPr>
        <p:spPr>
          <a:xfrm>
            <a:off x="6084168" y="5373216"/>
            <a:ext cx="2088232" cy="504056"/>
          </a:xfrm>
          <a:prstGeom prst="actionButtonBlank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Тест онлайн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Управляющая кнопка: настраиваемая 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7200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</a:rPr>
              <a:t>1. Предмет педагогики</a:t>
            </a: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dirty="0"/>
          </a:p>
        </p:txBody>
      </p:sp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95288" y="3357563"/>
            <a:ext cx="8280400" cy="719137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Педагогический процесс</a:t>
            </a:r>
          </a:p>
        </p:txBody>
      </p:sp>
      <p:sp>
        <p:nvSpPr>
          <p:cNvPr id="5" name="Управляющая кнопка: настраиваемая 4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2349500"/>
            <a:ext cx="8280400" cy="719138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Человек, его индивидуальные свойства</a:t>
            </a:r>
          </a:p>
        </p:txBody>
      </p:sp>
      <p:sp>
        <p:nvSpPr>
          <p:cNvPr id="6" name="Управляющая кнопка: настраиваемая 5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4365625"/>
            <a:ext cx="8280400" cy="719138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Явления и предметы, влияющие на развитие личности</a:t>
            </a:r>
          </a:p>
        </p:txBody>
      </p:sp>
      <p:sp>
        <p:nvSpPr>
          <p:cNvPr id="7" name="Управляющая кнопка: настраиваемая 6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1412875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Личность ребёнка</a:t>
            </a:r>
          </a:p>
        </p:txBody>
      </p:sp>
      <p:sp>
        <p:nvSpPr>
          <p:cNvPr id="8" name="Управляющая кнопка: настраиваемая 7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5373688"/>
            <a:ext cx="8280400" cy="935037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Совокупность свойств, которые личность приобретает в процессе своего развития</a:t>
            </a:r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Управляющая кнопка: настраиваемая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58775">
              <a:defRPr/>
            </a:pPr>
            <a:r>
              <a:rPr lang="ru-RU" sz="2400">
                <a:solidFill>
                  <a:schemeClr val="tx1"/>
                </a:solidFill>
                <a:cs typeface="Times New Roman" pitchFamily="18" charset="0"/>
              </a:rPr>
              <a:t>2. Функция обоснованного предвидения развития педагогической реальности</a:t>
            </a:r>
            <a:endParaRPr lang="ru-RU" sz="2400">
              <a:solidFill>
                <a:schemeClr val="tx1"/>
              </a:solidFill>
            </a:endParaRPr>
          </a:p>
          <a:p>
            <a:pPr marL="358775" algn="ctr">
              <a:defRPr/>
            </a:pPr>
            <a:endParaRPr lang="ru-RU">
              <a:solidFill>
                <a:srgbClr val="FFFFFF"/>
              </a:solidFill>
            </a:endParaRPr>
          </a:p>
          <a:p>
            <a:pPr marL="358775" algn="ctr">
              <a:defRPr/>
            </a:pPr>
            <a:endParaRPr lang="ru-RU">
              <a:solidFill>
                <a:srgbClr val="FFFFFF"/>
              </a:solidFill>
            </a:endParaRPr>
          </a:p>
          <a:p>
            <a:pPr marL="358775" algn="ctr">
              <a:defRPr/>
            </a:pPr>
            <a:endParaRPr lang="ru-RU">
              <a:solidFill>
                <a:srgbClr val="FFFFFF"/>
              </a:solidFill>
            </a:endParaRPr>
          </a:p>
          <a:p>
            <a:pPr marL="358775" algn="ctr">
              <a:defRPr/>
            </a:pPr>
            <a:endParaRPr lang="ru-RU">
              <a:solidFill>
                <a:srgbClr val="FFFFFF"/>
              </a:solidFill>
            </a:endParaRPr>
          </a:p>
          <a:p>
            <a:pPr marL="358775" algn="ctr">
              <a:defRPr/>
            </a:pPr>
            <a:endParaRPr lang="ru-RU">
              <a:solidFill>
                <a:srgbClr val="FFFFFF"/>
              </a:solidFill>
            </a:endParaRPr>
          </a:p>
          <a:p>
            <a:pPr marL="358775" algn="ctr">
              <a:defRPr/>
            </a:pPr>
            <a:endParaRPr lang="ru-RU">
              <a:solidFill>
                <a:srgbClr val="FFFFFF"/>
              </a:solidFill>
            </a:endParaRPr>
          </a:p>
          <a:p>
            <a:pPr marL="358775" algn="ctr">
              <a:defRPr/>
            </a:pPr>
            <a:endParaRPr lang="ru-RU">
              <a:solidFill>
                <a:srgbClr val="FFFFFF"/>
              </a:solidFill>
            </a:endParaRPr>
          </a:p>
          <a:p>
            <a:pPr marL="358775" algn="ctr">
              <a:defRPr/>
            </a:pPr>
            <a:endParaRPr lang="ru-RU">
              <a:solidFill>
                <a:srgbClr val="FFFFFF"/>
              </a:solidFill>
            </a:endParaRPr>
          </a:p>
          <a:p>
            <a:pPr marL="358775" algn="ctr">
              <a:defRPr/>
            </a:pPr>
            <a:endParaRPr lang="ru-RU">
              <a:solidFill>
                <a:srgbClr val="FFFFFF"/>
              </a:solidFill>
            </a:endParaRPr>
          </a:p>
          <a:p>
            <a:pPr marL="358775" algn="ctr">
              <a:defRPr/>
            </a:pPr>
            <a:endParaRPr lang="ru-RU">
              <a:solidFill>
                <a:srgbClr val="FFFFFF"/>
              </a:solidFill>
            </a:endParaRPr>
          </a:p>
          <a:p>
            <a:pPr marL="358775" algn="ctr">
              <a:defRPr/>
            </a:pPr>
            <a:endParaRPr lang="ru-RU">
              <a:solidFill>
                <a:srgbClr val="FFFFFF"/>
              </a:solidFill>
            </a:endParaRPr>
          </a:p>
          <a:p>
            <a:pPr marL="358775" algn="ctr">
              <a:defRPr/>
            </a:pPr>
            <a:endParaRPr lang="ru-RU">
              <a:solidFill>
                <a:srgbClr val="FFFFFF"/>
              </a:solidFill>
            </a:endParaRPr>
          </a:p>
          <a:p>
            <a:pPr marL="358775" algn="ctr">
              <a:defRPr/>
            </a:pPr>
            <a:endParaRPr lang="ru-RU">
              <a:solidFill>
                <a:srgbClr val="FFFFFF"/>
              </a:solidFill>
            </a:endParaRPr>
          </a:p>
          <a:p>
            <a:pPr marL="358775" algn="ctr">
              <a:defRPr/>
            </a:pPr>
            <a:endParaRPr lang="ru-RU">
              <a:solidFill>
                <a:srgbClr val="FFFFFF"/>
              </a:solidFill>
            </a:endParaRPr>
          </a:p>
          <a:p>
            <a:pPr marL="358775" algn="ctr">
              <a:defRPr/>
            </a:pPr>
            <a:endParaRPr lang="ru-RU">
              <a:solidFill>
                <a:srgbClr val="FFFFFF"/>
              </a:solidFill>
            </a:endParaRPr>
          </a:p>
          <a:p>
            <a:pPr marL="358775"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95288" y="4005263"/>
            <a:ext cx="8280400" cy="719137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Прогностическая</a:t>
            </a:r>
          </a:p>
        </p:txBody>
      </p:sp>
      <p:sp>
        <p:nvSpPr>
          <p:cNvPr id="5" name="Управляющая кнопка: настраиваемая 4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2997200"/>
            <a:ext cx="8280400" cy="719138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Преобразующая</a:t>
            </a:r>
          </a:p>
        </p:txBody>
      </p:sp>
      <p:sp>
        <p:nvSpPr>
          <p:cNvPr id="6" name="Управляющая кнопка: настраиваемая 5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2060575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Объяснительная</a:t>
            </a: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Управляющая кнопка: настраиваемая 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6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dk1"/>
                </a:solidFill>
              </a:rPr>
              <a:t>3. Раздел общей педагогики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Управляющая кнопка: настраиваемая 2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1484313"/>
            <a:ext cx="8280400" cy="649287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Дефектология</a:t>
            </a:r>
          </a:p>
        </p:txBody>
      </p:sp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95288" y="2420938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Теория обучения</a:t>
            </a:r>
          </a:p>
        </p:txBody>
      </p:sp>
      <p:sp>
        <p:nvSpPr>
          <p:cNvPr id="5" name="Управляющая кнопка: настраиваемая 4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3357563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err="1"/>
              <a:t>Этнопедагогика</a:t>
            </a:r>
            <a:endParaRPr lang="ru-RU" sz="2400" dirty="0"/>
          </a:p>
        </p:txBody>
      </p:sp>
      <p:sp>
        <p:nvSpPr>
          <p:cNvPr id="6" name="Управляющая кнопка: настраиваемая 5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4292600"/>
            <a:ext cx="8280400" cy="649288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err="1"/>
              <a:t>Андрогогика</a:t>
            </a:r>
            <a:endParaRPr lang="ru-RU" sz="2400" dirty="0"/>
          </a:p>
        </p:txBody>
      </p:sp>
      <p:sp>
        <p:nvSpPr>
          <p:cNvPr id="7" name="Управляющая кнопка: настраиваемая 6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5229225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Дошкольная педагогика</a:t>
            </a:r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Управляющая кнопка: настраиваемая 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6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dk1"/>
                </a:solidFill>
              </a:rPr>
              <a:t>4. Раздел специальной педагогики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Управляющая кнопка: настраиваемая 2">
            <a:hlinkClick r:id="" action="ppaction://hlinkshowjump?jump=nextslide" highlightClick="1">
              <a:snd r:embed="rId2" name="wind.wav"/>
            </a:hlinkClick>
          </p:cNvPr>
          <p:cNvSpPr/>
          <p:nvPr/>
        </p:nvSpPr>
        <p:spPr>
          <a:xfrm>
            <a:off x="395288" y="1484313"/>
            <a:ext cx="8280400" cy="649287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Тифлопедагогика</a:t>
            </a:r>
          </a:p>
        </p:txBody>
      </p:sp>
      <p:sp>
        <p:nvSpPr>
          <p:cNvPr id="4" name="Управляющая кнопка: настраиваемая 3">
            <a:hlinkClick r:id="" action="ppaction://noaction" highlightClick="1"/>
          </p:cNvPr>
          <p:cNvSpPr/>
          <p:nvPr/>
        </p:nvSpPr>
        <p:spPr>
          <a:xfrm>
            <a:off x="395288" y="2420938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Школоведение</a:t>
            </a:r>
          </a:p>
        </p:txBody>
      </p:sp>
      <p:sp>
        <p:nvSpPr>
          <p:cNvPr id="5" name="Управляющая кнопка: настраиваемая 4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3357563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Социальная педагогика</a:t>
            </a:r>
          </a:p>
        </p:txBody>
      </p:sp>
      <p:sp>
        <p:nvSpPr>
          <p:cNvPr id="6" name="Управляющая кнопка: настраиваемая 5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4292600"/>
            <a:ext cx="8280400" cy="649288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err="1"/>
              <a:t>Геронтогогика</a:t>
            </a:r>
            <a:endParaRPr lang="ru-RU" sz="2400" dirty="0"/>
          </a:p>
        </p:txBody>
      </p:sp>
      <p:sp>
        <p:nvSpPr>
          <p:cNvPr id="7" name="Управляющая кнопка: настраиваемая 6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5229225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err="1"/>
              <a:t>Преддошкольная</a:t>
            </a:r>
            <a:r>
              <a:rPr lang="ru-RU" sz="2400" dirty="0"/>
              <a:t> педагогика</a:t>
            </a:r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Управляющая кнопка: настраиваемая 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6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</a:rPr>
              <a:t>5. Создание комфортной и безопасной образовательной среды обеспечивается благодаря связи педагогики…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" name="Управляющая кнопка: настраиваемая 3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1773238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С философией</a:t>
            </a:r>
          </a:p>
        </p:txBody>
      </p:sp>
      <p:sp>
        <p:nvSpPr>
          <p:cNvPr id="5" name="Управляющая кнопка: настраиваемая 4">
            <a:hlinkClick r:id="" action="ppaction://noaction" highlightClick="1"/>
          </p:cNvPr>
          <p:cNvSpPr/>
          <p:nvPr/>
        </p:nvSpPr>
        <p:spPr>
          <a:xfrm>
            <a:off x="395288" y="2708275"/>
            <a:ext cx="8280400" cy="649288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С историей</a:t>
            </a:r>
          </a:p>
        </p:txBody>
      </p:sp>
      <p:sp>
        <p:nvSpPr>
          <p:cNvPr id="6" name="Управляющая кнопка: настраиваемая 5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3644900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С экономикой</a:t>
            </a:r>
          </a:p>
        </p:txBody>
      </p:sp>
      <p:sp>
        <p:nvSpPr>
          <p:cNvPr id="7" name="Управляющая кнопка: настраиваемая 6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4581525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С математикой</a:t>
            </a:r>
          </a:p>
        </p:txBody>
      </p:sp>
      <p:sp>
        <p:nvSpPr>
          <p:cNvPr id="8" name="Управляющая кнопка: настраиваемая 7">
            <a:hlinkClick r:id="" action="ppaction://hlinkshowjump?jump=nextslide" highlightClick="1">
              <a:snd r:embed="rId2" name="wind.wav"/>
            </a:hlinkClick>
          </p:cNvPr>
          <p:cNvSpPr/>
          <p:nvPr/>
        </p:nvSpPr>
        <p:spPr>
          <a:xfrm>
            <a:off x="395288" y="5516563"/>
            <a:ext cx="8280400" cy="649287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С эргономикой</a:t>
            </a:r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Управляющая кнопка: настраиваемая 10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6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</a:rPr>
              <a:t>6. Комплексный подход к человеку как предмету воспитания обеспечивается благодаря связи педагогики…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" name="Управляющая кнопка: настраиваемая 3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1844675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С физиологией</a:t>
            </a:r>
          </a:p>
        </p:txBody>
      </p:sp>
      <p:sp>
        <p:nvSpPr>
          <p:cNvPr id="5" name="Управляющая кнопка: настраиваемая 4">
            <a:hlinkClick r:id="" action="ppaction://noaction" highlightClick="1"/>
          </p:cNvPr>
          <p:cNvSpPr/>
          <p:nvPr/>
        </p:nvSpPr>
        <p:spPr>
          <a:xfrm>
            <a:off x="395288" y="2781300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С психологией</a:t>
            </a:r>
          </a:p>
        </p:txBody>
      </p:sp>
      <p:sp>
        <p:nvSpPr>
          <p:cNvPr id="6" name="Управляющая кнопка: настраиваемая 5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3716338"/>
            <a:ext cx="8280400" cy="649287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С медициной</a:t>
            </a:r>
          </a:p>
        </p:txBody>
      </p:sp>
      <p:sp>
        <p:nvSpPr>
          <p:cNvPr id="7" name="Управляющая кнопка: настраиваемая 6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5589588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С социологией</a:t>
            </a:r>
          </a:p>
        </p:txBody>
      </p:sp>
      <p:sp>
        <p:nvSpPr>
          <p:cNvPr id="8" name="Управляющая кнопка: настраиваемая 7">
            <a:hlinkClick r:id="" action="ppaction://hlinkshowjump?jump=nextslide" highlightClick="1">
              <a:snd r:embed="rId2" name="wind.wav"/>
            </a:hlinkClick>
          </p:cNvPr>
          <p:cNvSpPr/>
          <p:nvPr/>
        </p:nvSpPr>
        <p:spPr>
          <a:xfrm>
            <a:off x="395288" y="4652963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С антропологией</a:t>
            </a:r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Управляющая кнопка: настраиваемая 10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6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</a:rPr>
              <a:t>7. К отраслевой педагогике </a:t>
            </a:r>
            <a:r>
              <a:rPr lang="ru-RU" sz="2400" b="1" dirty="0">
                <a:solidFill>
                  <a:schemeClr val="tx1"/>
                </a:solidFill>
              </a:rPr>
              <a:t>не относится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>
              <a:snd r:embed="rId2" name="wind.wav"/>
            </a:hlinkClick>
          </p:cNvPr>
          <p:cNvSpPr/>
          <p:nvPr/>
        </p:nvSpPr>
        <p:spPr>
          <a:xfrm>
            <a:off x="395288" y="1484313"/>
            <a:ext cx="8280400" cy="649287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Школьная педагогика</a:t>
            </a:r>
          </a:p>
        </p:txBody>
      </p:sp>
      <p:sp>
        <p:nvSpPr>
          <p:cNvPr id="7" name="Управляющая кнопка: настраиваемая 6">
            <a:hlinkClick r:id="" action="ppaction://noaction" highlightClick="1"/>
          </p:cNvPr>
          <p:cNvSpPr/>
          <p:nvPr/>
        </p:nvSpPr>
        <p:spPr>
          <a:xfrm>
            <a:off x="395288" y="2420938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Юридическая педагогика</a:t>
            </a:r>
          </a:p>
        </p:txBody>
      </p:sp>
      <p:sp>
        <p:nvSpPr>
          <p:cNvPr id="8" name="Управляющая кнопка: настраиваемая 7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3357563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Военная педагогика</a:t>
            </a:r>
          </a:p>
        </p:txBody>
      </p:sp>
      <p:sp>
        <p:nvSpPr>
          <p:cNvPr id="9" name="Управляющая кнопка: настраиваемая 8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5229225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Инженерная педагогика</a:t>
            </a:r>
          </a:p>
        </p:txBody>
      </p:sp>
      <p:sp>
        <p:nvSpPr>
          <p:cNvPr id="10" name="Управляющая кнопка: настраиваемая 9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4292600"/>
            <a:ext cx="8280400" cy="649288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Спортивная педагогика</a:t>
            </a:r>
          </a:p>
        </p:txBody>
      </p:sp>
      <p:sp>
        <p:nvSpPr>
          <p:cNvPr id="12" name="Управляющая кнопка: домой 11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Управляющая кнопка: настраиваемая 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6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</a:rPr>
              <a:t>8. Особенности организации образования в различных странах мира изучает</a:t>
            </a: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" name="Управляющая кнопка: настраиваемая 3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1989138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История педагогики</a:t>
            </a:r>
          </a:p>
        </p:txBody>
      </p:sp>
      <p:sp>
        <p:nvSpPr>
          <p:cNvPr id="5" name="Управляющая кнопка: настраиваемая 4">
            <a:hlinkClick r:id="" action="ppaction://noaction" highlightClick="1"/>
          </p:cNvPr>
          <p:cNvSpPr/>
          <p:nvPr/>
        </p:nvSpPr>
        <p:spPr>
          <a:xfrm>
            <a:off x="395288" y="2924175"/>
            <a:ext cx="8280400" cy="649288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err="1"/>
              <a:t>Этнопедагогика</a:t>
            </a:r>
            <a:endParaRPr lang="ru-RU" sz="2400" dirty="0"/>
          </a:p>
        </p:txBody>
      </p:sp>
      <p:sp>
        <p:nvSpPr>
          <p:cNvPr id="6" name="Управляющая кнопка: настраиваемая 5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3860800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Философия образования</a:t>
            </a:r>
          </a:p>
        </p:txBody>
      </p:sp>
      <p:sp>
        <p:nvSpPr>
          <p:cNvPr id="7" name="Управляющая кнопка: настраиваемая 6">
            <a:hlinkClick r:id="" action="ppaction://hlinkshowjump?jump=nextslide" highlightClick="1">
              <a:snd r:embed="rId2" name="wind.wav"/>
            </a:hlinkClick>
          </p:cNvPr>
          <p:cNvSpPr/>
          <p:nvPr/>
        </p:nvSpPr>
        <p:spPr>
          <a:xfrm>
            <a:off x="395288" y="4797425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Сравнительная педагогика</a:t>
            </a:r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40A25B-7F26-4E31-A40E-337B4ABEB205}" type="slidenum">
              <a:rPr lang="ru-RU"/>
              <a:pPr>
                <a:defRPr/>
              </a:pPr>
              <a:t>22</a:t>
            </a:fld>
            <a:endParaRPr lang="ru-RU"/>
          </a:p>
        </p:txBody>
      </p:sp>
      <p:sp>
        <p:nvSpPr>
          <p:cNvPr id="3" name="Управляющая кнопка: настраиваемая 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6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</a:rPr>
              <a:t>9. Общепринятые категории педагогики</a:t>
            </a:r>
          </a:p>
          <a:p>
            <a:pPr marL="3600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solidFill>
                <a:schemeClr val="tx1"/>
              </a:solidFill>
            </a:endParaRPr>
          </a:p>
          <a:p>
            <a:pPr marL="3600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solidFill>
                <a:schemeClr val="tx1"/>
              </a:solidFill>
            </a:endParaRPr>
          </a:p>
          <a:p>
            <a:pPr marL="3600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" name="Управляющая кнопка: настраиваемая 3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4005263"/>
            <a:ext cx="8280400" cy="8636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Педагогическая деятельность, педагогическая система, педагогический процесс</a:t>
            </a:r>
          </a:p>
        </p:txBody>
      </p:sp>
      <p:sp>
        <p:nvSpPr>
          <p:cNvPr id="5" name="Управляющая кнопка: настраиваемая 4">
            <a:hlinkClick r:id="" action="ppaction://noaction" highlightClick="1"/>
          </p:cNvPr>
          <p:cNvSpPr/>
          <p:nvPr/>
        </p:nvSpPr>
        <p:spPr>
          <a:xfrm>
            <a:off x="395288" y="2133600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Образование, воспитание, развитие</a:t>
            </a:r>
          </a:p>
        </p:txBody>
      </p:sp>
      <p:sp>
        <p:nvSpPr>
          <p:cNvPr id="6" name="Управляющая кнопка: настраиваемая 5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3068638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Развитие, социализация, взаимодействие</a:t>
            </a:r>
          </a:p>
        </p:txBody>
      </p:sp>
      <p:sp>
        <p:nvSpPr>
          <p:cNvPr id="7" name="Управляющая кнопка: настраиваемая 6">
            <a:hlinkClick r:id="" action="ppaction://hlinkshowjump?jump=nextslide" highlightClick="1">
              <a:snd r:embed="rId2" name="wind.wav"/>
            </a:hlinkClick>
          </p:cNvPr>
          <p:cNvSpPr/>
          <p:nvPr/>
        </p:nvSpPr>
        <p:spPr>
          <a:xfrm>
            <a:off x="395288" y="1196975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Воспитание, обучение, образование </a:t>
            </a:r>
          </a:p>
        </p:txBody>
      </p:sp>
      <p:sp>
        <p:nvSpPr>
          <p:cNvPr id="8" name="Управляющая кнопка: настраиваемая 7">
            <a:hlinkClick r:id="" action="ppaction://noaction" highlightClick="1"/>
          </p:cNvPr>
          <p:cNvSpPr/>
          <p:nvPr/>
        </p:nvSpPr>
        <p:spPr>
          <a:xfrm>
            <a:off x="395288" y="5157788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Формирование и развитие личности</a:t>
            </a:r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5F826F-A122-4836-8D49-D7B824AB527A}" type="slidenum">
              <a:rPr lang="ru-RU"/>
              <a:pPr>
                <a:defRPr/>
              </a:pPr>
              <a:t>23</a:t>
            </a:fld>
            <a:endParaRPr lang="ru-RU"/>
          </a:p>
        </p:txBody>
      </p:sp>
      <p:sp>
        <p:nvSpPr>
          <p:cNvPr id="3" name="Управляющая кнопка: настраиваемая 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6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</a:rPr>
              <a:t>10. </a:t>
            </a:r>
            <a:r>
              <a:rPr lang="ru-RU" sz="2400" dirty="0" err="1">
                <a:solidFill>
                  <a:schemeClr val="tx1"/>
                </a:solidFill>
              </a:rPr>
              <a:t>Категориально-понятийный</a:t>
            </a:r>
            <a:r>
              <a:rPr lang="ru-RU" sz="2400" dirty="0">
                <a:solidFill>
                  <a:schemeClr val="tx1"/>
                </a:solidFill>
              </a:rPr>
              <a:t> аппарат педагогической науки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5" name="Управляющая кнопка: настраиваемая 4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1989138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Все понятия, рассматриваемые в педагогических науках</a:t>
            </a:r>
          </a:p>
        </p:txBody>
      </p:sp>
      <p:sp>
        <p:nvSpPr>
          <p:cNvPr id="6" name="Управляющая кнопка: настраиваемая 5">
            <a:hlinkClick r:id="" action="ppaction://noaction" highlightClick="1"/>
          </p:cNvPr>
          <p:cNvSpPr/>
          <p:nvPr/>
        </p:nvSpPr>
        <p:spPr>
          <a:xfrm>
            <a:off x="395288" y="2924175"/>
            <a:ext cx="8280400" cy="649288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Инструмент исследования</a:t>
            </a:r>
          </a:p>
        </p:txBody>
      </p:sp>
      <p:sp>
        <p:nvSpPr>
          <p:cNvPr id="7" name="Управляющая кнопка: настраиваемая 6">
            <a:hlinkClick r:id="" action="ppaction://noaction" highlightClick="1">
              <a:snd r:embed="rId2" name="wind.wav"/>
            </a:hlinkClick>
          </p:cNvPr>
          <p:cNvSpPr/>
          <p:nvPr/>
        </p:nvSpPr>
        <p:spPr>
          <a:xfrm>
            <a:off x="395288" y="4797425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Способ категорично определять педагогические понятия </a:t>
            </a:r>
          </a:p>
        </p:txBody>
      </p:sp>
      <p:sp>
        <p:nvSpPr>
          <p:cNvPr id="8" name="Управляющая кнопка: настраиваемая 7">
            <a:hlinkClick r:id="" action="ppaction://hlinkshowjump?jump=firstslide" highlightClick="1">
              <a:snd r:embed="rId2" name="wind.wav"/>
            </a:hlinkClick>
          </p:cNvPr>
          <p:cNvSpPr/>
          <p:nvPr/>
        </p:nvSpPr>
        <p:spPr>
          <a:xfrm>
            <a:off x="395288" y="3860800"/>
            <a:ext cx="8280400" cy="6477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Совокупность категорий педагогики</a:t>
            </a:r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1778</TotalTime>
  <Words>940</Words>
  <Application>Microsoft Office PowerPoint</Application>
  <PresentationFormat>Экран (4:3)</PresentationFormat>
  <Paragraphs>371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Calibri</vt:lpstr>
      <vt:lpstr>Times New Roman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Name</cp:lastModifiedBy>
  <cp:revision>178</cp:revision>
  <dcterms:modified xsi:type="dcterms:W3CDTF">2013-04-07T17:55:30Z</dcterms:modified>
</cp:coreProperties>
</file>