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3"/>
  </p:notesMasterIdLst>
  <p:sldIdLst>
    <p:sldId id="283" r:id="rId2"/>
    <p:sldId id="266" r:id="rId3"/>
    <p:sldId id="258" r:id="rId4"/>
    <p:sldId id="268" r:id="rId5"/>
    <p:sldId id="269" r:id="rId6"/>
    <p:sldId id="282" r:id="rId7"/>
    <p:sldId id="262" r:id="rId8"/>
    <p:sldId id="270" r:id="rId9"/>
    <p:sldId id="260" r:id="rId10"/>
    <p:sldId id="271" r:id="rId11"/>
    <p:sldId id="273" r:id="rId12"/>
    <p:sldId id="263" r:id="rId13"/>
    <p:sldId id="272" r:id="rId14"/>
    <p:sldId id="274" r:id="rId15"/>
    <p:sldId id="281" r:id="rId16"/>
    <p:sldId id="264" r:id="rId17"/>
    <p:sldId id="279" r:id="rId18"/>
    <p:sldId id="280" r:id="rId19"/>
    <p:sldId id="267" r:id="rId20"/>
    <p:sldId id="278" r:id="rId21"/>
    <p:sldId id="257" r:id="rId22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CC"/>
    <a:srgbClr val="FFFFCC"/>
    <a:srgbClr val="CCFF66"/>
    <a:srgbClr val="B6EF01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532" autoAdjust="0"/>
  </p:normalViewPr>
  <p:slideViewPr>
    <p:cSldViewPr>
      <p:cViewPr varScale="1">
        <p:scale>
          <a:sx n="104" d="100"/>
          <a:sy n="104" d="100"/>
        </p:scale>
        <p:origin x="-17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D66D860-8591-459E-BEFD-6AC56FC72E10}" type="datetimeFigureOut">
              <a:rPr lang="ru-RU"/>
              <a:pPr>
                <a:defRPr/>
              </a:pPr>
              <a:t>07.04.2013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AEA828A3-6B91-40A9-A732-E4FD43175E0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25604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AFA1A61-523B-4FEA-9140-8D63E396A232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13</a:t>
            </a:fld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054861-FB47-49C7-B44E-7CF5ECFD5ACA}" type="datetime1">
              <a:rPr lang="ru-RU"/>
              <a:pPr>
                <a:defRPr/>
              </a:pPr>
              <a:t>07.04.2013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BFA4BD-268F-4EB4-8730-058AB4927CC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C944E5-0727-44D3-B493-0EBDF5B0117D}" type="datetime1">
              <a:rPr lang="ru-RU"/>
              <a:pPr>
                <a:defRPr/>
              </a:pPr>
              <a:t>07.04.2013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5270BF-B350-46D5-9154-624B39C3C55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836F3A-A931-4B68-981C-F426A08EC91C}" type="datetime1">
              <a:rPr lang="ru-RU"/>
              <a:pPr>
                <a:defRPr/>
              </a:pPr>
              <a:t>07.04.2013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254D69-9BAA-4D60-98CF-0502E3BE617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FE6004-61E5-49DE-A379-DAEC21B40CC1}" type="datetime1">
              <a:rPr lang="ru-RU"/>
              <a:pPr>
                <a:defRPr/>
              </a:pPr>
              <a:t>07.04.2013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36CE93-A95B-4EEE-B4BF-033F793FED6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182394-CF6A-4A30-BBCC-F3BFA03893B5}" type="datetime1">
              <a:rPr lang="ru-RU"/>
              <a:pPr>
                <a:defRPr/>
              </a:pPr>
              <a:t>07.04.2013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4A1D43-0700-4E04-8057-9CC0E62B0C8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E49556-1E4A-4079-AC02-854AC2411CB3}" type="datetime1">
              <a:rPr lang="ru-RU"/>
              <a:pPr>
                <a:defRPr/>
              </a:pPr>
              <a:t>07.04.2013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B67DBC-F470-4772-8F49-268DC0D401B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5B3D56-626C-46F4-86D7-D589A3B545EC}" type="datetime1">
              <a:rPr lang="ru-RU"/>
              <a:pPr>
                <a:defRPr/>
              </a:pPr>
              <a:t>07.04.2013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4D0C58-7312-4874-BE05-1134F0C1292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F22ADE-EC59-4C70-B55A-634821A33FCD}" type="datetime1">
              <a:rPr lang="ru-RU"/>
              <a:pPr>
                <a:defRPr/>
              </a:pPr>
              <a:t>07.04.2013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CDEE91-A64E-4168-BD2B-48348B55F6C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19E1BE-6607-4D4D-BB7B-623BB958151D}" type="datetime1">
              <a:rPr lang="ru-RU"/>
              <a:pPr>
                <a:defRPr/>
              </a:pPr>
              <a:t>07.04.2013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BEA0AE-6625-4F88-8749-3BA4477BB0B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CD516A-EF89-4343-8819-985BAEECA8DC}" type="datetime1">
              <a:rPr lang="ru-RU"/>
              <a:pPr>
                <a:defRPr/>
              </a:pPr>
              <a:t>07.04.2013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03F08C-4640-4727-8210-E600502E549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71EBB9-6E98-447B-8749-B4F2BC30578F}" type="datetime1">
              <a:rPr lang="ru-RU"/>
              <a:pPr>
                <a:defRPr/>
              </a:pPr>
              <a:t>07.04.2013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0CE75B-AE10-49BA-9CE9-3D87DCFFB40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2051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7317AE2-4AE0-4B4C-A51B-CDBB0F909911}" type="datetime1">
              <a:rPr lang="ru-RU"/>
              <a:pPr>
                <a:defRPr/>
              </a:pPr>
              <a:t>07.04.2013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7C0B891-AC60-4395-9658-B990F6F229B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sv-sidorov.ucoz.com/tests/5-28-0" TargetMode="External"/><Relationship Id="rId2" Type="http://schemas.openxmlformats.org/officeDocument/2006/relationships/hyperlink" Target="http://sv-sidorov.ucoz.com/" TargetMode="Externa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sv-sidorov.ucoz.com/publ/14-1-0-183" TargetMode="External"/><Relationship Id="rId7" Type="http://schemas.openxmlformats.org/officeDocument/2006/relationships/hyperlink" Target="http://sv-sidorov.ucoz.com/publ/14-1-0-188" TargetMode="External"/><Relationship Id="rId2" Type="http://schemas.openxmlformats.org/officeDocument/2006/relationships/hyperlink" Target="http://sv-sidorov.ucoz.com/publ/14-1-0-182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sv-sidorov.ucoz.com/publ/14-1-0-185" TargetMode="External"/><Relationship Id="rId5" Type="http://schemas.openxmlformats.org/officeDocument/2006/relationships/hyperlink" Target="http://sv-sidorov.ucoz.com/publ/14-1-0-187" TargetMode="External"/><Relationship Id="rId4" Type="http://schemas.openxmlformats.org/officeDocument/2006/relationships/hyperlink" Target="http://sv-sidorov.ucoz.com/publ/14-1-0-184" TargetMode="Externa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hyperlink" Target="http://sv-sidorov.ucoz.com/tests/5-28-0" TargetMode="Externa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hyperlink" Target="http://sv-sidorov.ucoz.com/tests/5-28-0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68313" y="2708275"/>
            <a:ext cx="8142287" cy="76993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Организация учебного процесса</a:t>
            </a:r>
          </a:p>
        </p:txBody>
      </p:sp>
      <p:sp>
        <p:nvSpPr>
          <p:cNvPr id="3075" name="TextBox 3"/>
          <p:cNvSpPr txBox="1">
            <a:spLocks noChangeArrowheads="1"/>
          </p:cNvSpPr>
          <p:nvPr/>
        </p:nvSpPr>
        <p:spPr bwMode="auto">
          <a:xfrm>
            <a:off x="5364163" y="5732463"/>
            <a:ext cx="3529012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endParaRPr lang="ru-RU" sz="1400">
              <a:latin typeface="Calibri" pitchFamily="34" charset="0"/>
            </a:endParaRPr>
          </a:p>
          <a:p>
            <a:pPr algn="r">
              <a:spcAft>
                <a:spcPts val="1200"/>
              </a:spcAft>
            </a:pPr>
            <a:r>
              <a:rPr lang="ru-RU" sz="1600" b="1">
                <a:latin typeface="Calibri" pitchFamily="34" charset="0"/>
              </a:rPr>
              <a:t>Лекция на основе ментальных карт</a:t>
            </a:r>
            <a:r>
              <a:rPr lang="ru-RU" sz="1600">
                <a:latin typeface="Calibri" pitchFamily="34" charset="0"/>
              </a:rPr>
              <a:t> </a:t>
            </a:r>
          </a:p>
          <a:p>
            <a:pPr algn="r">
              <a:spcAft>
                <a:spcPts val="1200"/>
              </a:spcAft>
            </a:pPr>
            <a:r>
              <a:rPr lang="ru-RU" sz="1400">
                <a:latin typeface="Calibri" pitchFamily="34" charset="0"/>
              </a:rPr>
              <a:t>Разработал к.п.н., доц. </a:t>
            </a:r>
            <a:r>
              <a:rPr lang="ru-RU" sz="1400">
                <a:latin typeface="Calibri" pitchFamily="34" charset="0"/>
                <a:hlinkClick r:id="rId2" tooltip="Личный сайт"/>
              </a:rPr>
              <a:t>Сидоров С.В.</a:t>
            </a:r>
            <a:endParaRPr lang="ru-RU" sz="1400">
              <a:latin typeface="Calibri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0825" y="6237288"/>
            <a:ext cx="3889375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dirty="0">
                <a:latin typeface="+mn-lt"/>
                <a:hlinkClick r:id="rId3" tooltip="Тест онлайн"/>
              </a:rPr>
              <a:t>Пройти тест по материалу лекции</a:t>
            </a:r>
            <a:endParaRPr lang="ru-RU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3635896" y="2996952"/>
            <a:ext cx="1584176" cy="936104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Организация учебного процесса</a:t>
            </a:r>
          </a:p>
        </p:txBody>
      </p:sp>
      <p:sp>
        <p:nvSpPr>
          <p:cNvPr id="3" name="Дуга 2"/>
          <p:cNvSpPr/>
          <p:nvPr/>
        </p:nvSpPr>
        <p:spPr>
          <a:xfrm rot="16462418">
            <a:off x="3563938" y="1844675"/>
            <a:ext cx="3455987" cy="1439863"/>
          </a:xfrm>
          <a:prstGeom prst="arc">
            <a:avLst>
              <a:gd name="adj1" fmla="val 14152791"/>
              <a:gd name="adj2" fmla="val 21363635"/>
            </a:avLst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" name="Дуга 3"/>
          <p:cNvSpPr/>
          <p:nvPr/>
        </p:nvSpPr>
        <p:spPr>
          <a:xfrm rot="16200000" flipH="1">
            <a:off x="4117182" y="3163093"/>
            <a:ext cx="2413000" cy="1503363"/>
          </a:xfrm>
          <a:prstGeom prst="arc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Дуга 4"/>
          <p:cNvSpPr/>
          <p:nvPr/>
        </p:nvSpPr>
        <p:spPr>
          <a:xfrm rot="16200000" flipV="1">
            <a:off x="2636044" y="2628107"/>
            <a:ext cx="2592387" cy="736600"/>
          </a:xfrm>
          <a:prstGeom prst="arc">
            <a:avLst/>
          </a:prstGeom>
          <a:ln w="762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Дуга 5"/>
          <p:cNvSpPr/>
          <p:nvPr/>
        </p:nvSpPr>
        <p:spPr>
          <a:xfrm rot="16200000" flipH="1" flipV="1">
            <a:off x="2591594" y="3248819"/>
            <a:ext cx="2017713" cy="1368425"/>
          </a:xfrm>
          <a:prstGeom prst="arc">
            <a:avLst>
              <a:gd name="adj1" fmla="val 16200000"/>
              <a:gd name="adj2" fmla="val 21539460"/>
            </a:avLst>
          </a:prstGeom>
          <a:ln w="7620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843808" y="1484784"/>
            <a:ext cx="1080120" cy="432048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Формы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5292080" y="620688"/>
            <a:ext cx="1080120" cy="432048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Методы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508104" y="3068960"/>
            <a:ext cx="1080120" cy="432048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Приёмы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5292080" y="4941168"/>
            <a:ext cx="1224136" cy="432048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Средства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2555776" y="4653136"/>
            <a:ext cx="1080120" cy="576064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Виды, системы</a:t>
            </a:r>
          </a:p>
        </p:txBody>
      </p:sp>
      <p:sp>
        <p:nvSpPr>
          <p:cNvPr id="12" name="Дуга 11"/>
          <p:cNvSpPr/>
          <p:nvPr/>
        </p:nvSpPr>
        <p:spPr>
          <a:xfrm rot="16200000">
            <a:off x="5400675" y="3033713"/>
            <a:ext cx="719137" cy="1366838"/>
          </a:xfrm>
          <a:prstGeom prst="arc">
            <a:avLst>
              <a:gd name="adj1" fmla="val 17513271"/>
              <a:gd name="adj2" fmla="val 19320274"/>
            </a:avLst>
          </a:prstGeom>
          <a:ln w="762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DBC8B7A-E6D7-43A1-A129-E76F30F63B65}" type="slidenum">
              <a:rPr lang="ru-RU"/>
              <a:pPr>
                <a:defRPr/>
              </a:pPr>
              <a:t>2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7452320" y="1916832"/>
            <a:ext cx="1296144" cy="1224136"/>
          </a:xfrm>
          <a:prstGeom prst="roundRect">
            <a:avLst>
              <a:gd name="adj" fmla="val 50000"/>
            </a:avLst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Цель</a:t>
            </a: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395536" y="2204864"/>
            <a:ext cx="648072" cy="648072"/>
          </a:xfrm>
          <a:prstGeom prst="roundRect">
            <a:avLst>
              <a:gd name="adj" fmla="val 50000"/>
            </a:avLst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Стрелка вправо 3"/>
          <p:cNvSpPr/>
          <p:nvPr/>
        </p:nvSpPr>
        <p:spPr>
          <a:xfrm>
            <a:off x="1043608" y="2348880"/>
            <a:ext cx="6408712" cy="360040"/>
          </a:xfrm>
          <a:prstGeom prst="rightArrow">
            <a:avLst>
              <a:gd name="adj1" fmla="val 50000"/>
              <a:gd name="adj2" fmla="val 183970"/>
            </a:avLst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6" name="Прямая со стрелкой 5"/>
          <p:cNvCxnSpPr/>
          <p:nvPr/>
        </p:nvCxnSpPr>
        <p:spPr>
          <a:xfrm flipV="1">
            <a:off x="900113" y="1412875"/>
            <a:ext cx="935037" cy="792163"/>
          </a:xfrm>
          <a:prstGeom prst="straightConnector1">
            <a:avLst/>
          </a:prstGeom>
          <a:ln w="76200">
            <a:solidFill>
              <a:schemeClr val="accent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/>
          <p:nvPr/>
        </p:nvCxnSpPr>
        <p:spPr>
          <a:xfrm flipV="1">
            <a:off x="1835150" y="908050"/>
            <a:ext cx="1441450" cy="504825"/>
          </a:xfrm>
          <a:prstGeom prst="straightConnector1">
            <a:avLst/>
          </a:prstGeom>
          <a:ln w="762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>
            <a:off x="3276600" y="908050"/>
            <a:ext cx="1943100" cy="0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>
            <a:off x="827088" y="2852738"/>
            <a:ext cx="1512887" cy="863600"/>
          </a:xfrm>
          <a:prstGeom prst="straightConnector1">
            <a:avLst/>
          </a:prstGeom>
          <a:ln w="76200">
            <a:solidFill>
              <a:schemeClr val="accent5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>
            <a:off x="2339975" y="3716338"/>
            <a:ext cx="3816350" cy="0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 flipV="1">
            <a:off x="6156325" y="2997200"/>
            <a:ext cx="1511300" cy="719138"/>
          </a:xfrm>
          <a:prstGeom prst="straightConnector1">
            <a:avLst/>
          </a:prstGeom>
          <a:ln w="762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>
            <a:off x="6516688" y="1341438"/>
            <a:ext cx="1150937" cy="719137"/>
          </a:xfrm>
          <a:prstGeom prst="straightConnector1">
            <a:avLst/>
          </a:prstGeom>
          <a:ln w="762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>
            <a:off x="5219700" y="908050"/>
            <a:ext cx="1296988" cy="433388"/>
          </a:xfrm>
          <a:prstGeom prst="straightConnector1">
            <a:avLst/>
          </a:prstGeom>
          <a:ln w="762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>
            <a:spLocks noChangeArrowheads="1"/>
          </p:cNvSpPr>
          <p:nvPr/>
        </p:nvSpPr>
        <p:spPr bwMode="auto">
          <a:xfrm>
            <a:off x="3563938" y="1916113"/>
            <a:ext cx="11525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>
                <a:latin typeface="Calibri" pitchFamily="34" charset="0"/>
              </a:rPr>
              <a:t>Метод</a:t>
            </a:r>
          </a:p>
        </p:txBody>
      </p:sp>
      <p:sp>
        <p:nvSpPr>
          <p:cNvPr id="28" name="TextBox 27"/>
          <p:cNvSpPr txBox="1">
            <a:spLocks noChangeArrowheads="1"/>
          </p:cNvSpPr>
          <p:nvPr/>
        </p:nvSpPr>
        <p:spPr bwMode="auto">
          <a:xfrm rot="-2526065">
            <a:off x="514350" y="1201738"/>
            <a:ext cx="135096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>
                <a:latin typeface="Calibri" pitchFamily="34" charset="0"/>
              </a:rPr>
              <a:t>Приёмы</a:t>
            </a:r>
          </a:p>
        </p:txBody>
      </p:sp>
      <p:sp>
        <p:nvSpPr>
          <p:cNvPr id="29" name="TextBox 28"/>
          <p:cNvSpPr txBox="1">
            <a:spLocks noChangeArrowheads="1"/>
          </p:cNvSpPr>
          <p:nvPr/>
        </p:nvSpPr>
        <p:spPr bwMode="auto">
          <a:xfrm rot="1731982">
            <a:off x="639763" y="3294063"/>
            <a:ext cx="135096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>
                <a:latin typeface="Calibri" pitchFamily="34" charset="0"/>
              </a:rPr>
              <a:t>Приёмы</a:t>
            </a:r>
          </a:p>
        </p:txBody>
      </p:sp>
      <p:sp>
        <p:nvSpPr>
          <p:cNvPr id="5142" name="TextBox 17"/>
          <p:cNvSpPr txBox="1">
            <a:spLocks noChangeArrowheads="1"/>
          </p:cNvSpPr>
          <p:nvPr/>
        </p:nvSpPr>
        <p:spPr bwMode="auto">
          <a:xfrm>
            <a:off x="395288" y="188913"/>
            <a:ext cx="712946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solidFill>
                  <a:srgbClr val="00B0F0"/>
                </a:solidFill>
                <a:latin typeface="Calibri" pitchFamily="34" charset="0"/>
              </a:rPr>
              <a:t>Метод</a:t>
            </a:r>
            <a:r>
              <a:rPr lang="ru-RU" sz="2400">
                <a:latin typeface="Calibri" pitchFamily="34" charset="0"/>
              </a:rPr>
              <a:t> </a:t>
            </a:r>
            <a:r>
              <a:rPr lang="ru-RU" sz="2400" i="1">
                <a:latin typeface="Calibri" pitchFamily="34" charset="0"/>
              </a:rPr>
              <a:t>(др.</a:t>
            </a:r>
            <a:r>
              <a:rPr lang="en-US" sz="2400" i="1">
                <a:latin typeface="Calibri" pitchFamily="34" charset="0"/>
              </a:rPr>
              <a:t>-</a:t>
            </a:r>
            <a:r>
              <a:rPr lang="ru-RU" sz="2400" i="1">
                <a:latin typeface="Calibri" pitchFamily="34" charset="0"/>
              </a:rPr>
              <a:t>греч. </a:t>
            </a:r>
            <a:r>
              <a:rPr lang="en-US" sz="2400" i="1">
                <a:latin typeface="Calibri" pitchFamily="34" charset="0"/>
              </a:rPr>
              <a:t>methodos)</a:t>
            </a:r>
            <a:r>
              <a:rPr lang="ru-RU" sz="2400" i="1">
                <a:latin typeface="Calibri" pitchFamily="34" charset="0"/>
              </a:rPr>
              <a:t> </a:t>
            </a:r>
            <a:r>
              <a:rPr lang="ru-RU" sz="2400">
                <a:latin typeface="Calibri" pitchFamily="34" charset="0"/>
              </a:rPr>
              <a:t>– способ, путь к цели.</a:t>
            </a:r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179388" y="4221163"/>
            <a:ext cx="878522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u-RU" sz="2400" b="1">
                <a:solidFill>
                  <a:srgbClr val="00B0F0"/>
                </a:solidFill>
                <a:latin typeface="Calibri" pitchFamily="34" charset="0"/>
              </a:rPr>
              <a:t>Метод обучения</a:t>
            </a:r>
            <a:r>
              <a:rPr lang="ru-RU" sz="2400">
                <a:latin typeface="Calibri" pitchFamily="34" charset="0"/>
              </a:rPr>
              <a:t> – система последовательных взаимосвязанных действий учителя и ученика, позволяющая достичь поставленной цели обучения.</a:t>
            </a:r>
          </a:p>
        </p:txBody>
      </p:sp>
      <p:sp>
        <p:nvSpPr>
          <p:cNvPr id="21" name="TextBox 20"/>
          <p:cNvSpPr txBox="1">
            <a:spLocks noChangeArrowheads="1"/>
          </p:cNvSpPr>
          <p:nvPr/>
        </p:nvSpPr>
        <p:spPr bwMode="auto">
          <a:xfrm>
            <a:off x="179388" y="5300663"/>
            <a:ext cx="7129462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solidFill>
                  <a:srgbClr val="00B0F0"/>
                </a:solidFill>
                <a:latin typeface="Calibri" pitchFamily="34" charset="0"/>
              </a:rPr>
              <a:t>Приём обучения</a:t>
            </a:r>
            <a:r>
              <a:rPr lang="ru-RU" sz="2400">
                <a:latin typeface="Calibri" pitchFamily="34" charset="0"/>
              </a:rPr>
              <a:t> – часть метода, единичное действие.</a:t>
            </a:r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6AE66F8-B5CC-4E0A-9A88-8245755BEDB7}" type="slidenum">
              <a:rPr lang="ru-RU"/>
              <a:pPr>
                <a:defRPr/>
              </a:pPr>
              <a:t>3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2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"/>
                            </p:stCondLst>
                            <p:childTnLst>
                              <p:par>
                                <p:cTn id="56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500"/>
                            </p:stCondLst>
                            <p:childTnLst>
                              <p:par>
                                <p:cTn id="60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0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5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2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4427538" y="1268413"/>
            <a:ext cx="1584325" cy="2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solidFill>
                  <a:srgbClr val="00B0F0"/>
                </a:solidFill>
                <a:latin typeface="Calibri" pitchFamily="34" charset="0"/>
              </a:rPr>
              <a:t>Словесные</a:t>
            </a:r>
          </a:p>
          <a:p>
            <a:endParaRPr lang="ru-RU">
              <a:latin typeface="Calibri" pitchFamily="34" charset="0"/>
            </a:endParaRPr>
          </a:p>
          <a:p>
            <a:endParaRPr lang="ru-RU">
              <a:latin typeface="Calibri" pitchFamily="34" charset="0"/>
            </a:endParaRPr>
          </a:p>
          <a:p>
            <a:r>
              <a:rPr lang="ru-RU" b="1">
                <a:solidFill>
                  <a:srgbClr val="00B0F0"/>
                </a:solidFill>
                <a:latin typeface="Calibri" pitchFamily="34" charset="0"/>
              </a:rPr>
              <a:t>Наглядные</a:t>
            </a:r>
          </a:p>
          <a:p>
            <a:endParaRPr lang="ru-RU">
              <a:latin typeface="Calibri" pitchFamily="34" charset="0"/>
            </a:endParaRPr>
          </a:p>
          <a:p>
            <a:endParaRPr lang="ru-RU">
              <a:latin typeface="Calibri" pitchFamily="34" charset="0"/>
            </a:endParaRPr>
          </a:p>
          <a:p>
            <a:r>
              <a:rPr lang="ru-RU" b="1">
                <a:solidFill>
                  <a:srgbClr val="00B0F0"/>
                </a:solidFill>
                <a:latin typeface="Calibri" pitchFamily="34" charset="0"/>
              </a:rPr>
              <a:t>Практические</a:t>
            </a:r>
            <a:endParaRPr lang="ru-RU">
              <a:latin typeface="Calibri" pitchFamily="34" charset="0"/>
            </a:endParaRPr>
          </a:p>
        </p:txBody>
      </p:sp>
      <p:sp>
        <p:nvSpPr>
          <p:cNvPr id="8" name="Скругленный прямоугольник 7">
            <a:hlinkClick r:id="" action="ppaction://hlinkshowjump?jump=nextslide"/>
          </p:cNvPr>
          <p:cNvSpPr/>
          <p:nvPr/>
        </p:nvSpPr>
        <p:spPr>
          <a:xfrm>
            <a:off x="468313" y="1844675"/>
            <a:ext cx="1295400" cy="86360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/>
              <a:t>Источник обучения</a:t>
            </a:r>
          </a:p>
        </p:txBody>
      </p:sp>
      <p:sp>
        <p:nvSpPr>
          <p:cNvPr id="9" name="Скругленный прямоугольник 8">
            <a:hlinkClick r:id="" action="ppaction://hlinkshowjump?jump=nextslide"/>
          </p:cNvPr>
          <p:cNvSpPr/>
          <p:nvPr/>
        </p:nvSpPr>
        <p:spPr>
          <a:xfrm>
            <a:off x="2411413" y="1341438"/>
            <a:ext cx="1655762" cy="358775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Слово, речь</a:t>
            </a:r>
          </a:p>
        </p:txBody>
      </p:sp>
      <p:sp>
        <p:nvSpPr>
          <p:cNvPr id="10" name="Скругленный прямоугольник 9">
            <a:hlinkClick r:id="" action="ppaction://hlinkshowjump?jump=nextslide"/>
          </p:cNvPr>
          <p:cNvSpPr/>
          <p:nvPr/>
        </p:nvSpPr>
        <p:spPr>
          <a:xfrm>
            <a:off x="2411413" y="1989138"/>
            <a:ext cx="1655762" cy="566737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Наглядный образ</a:t>
            </a:r>
          </a:p>
        </p:txBody>
      </p:sp>
      <p:sp>
        <p:nvSpPr>
          <p:cNvPr id="11" name="Скругленный прямоугольник 10">
            <a:hlinkClick r:id="" action="ppaction://hlinkshowjump?jump=nextslide"/>
          </p:cNvPr>
          <p:cNvSpPr/>
          <p:nvPr/>
        </p:nvSpPr>
        <p:spPr>
          <a:xfrm>
            <a:off x="2411413" y="2781300"/>
            <a:ext cx="1655762" cy="6477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Практический опыт</a:t>
            </a:r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6588125" y="333375"/>
            <a:ext cx="2022475" cy="1430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Aft>
                <a:spcPts val="600"/>
              </a:spcAft>
            </a:pPr>
            <a:r>
              <a:rPr lang="ru-RU">
                <a:latin typeface="Calibri" pitchFamily="34" charset="0"/>
              </a:rPr>
              <a:t>рассказ</a:t>
            </a:r>
          </a:p>
          <a:p>
            <a:pPr>
              <a:spcAft>
                <a:spcPts val="600"/>
              </a:spcAft>
            </a:pPr>
            <a:r>
              <a:rPr lang="ru-RU">
                <a:latin typeface="Calibri" pitchFamily="34" charset="0"/>
              </a:rPr>
              <a:t>беседа</a:t>
            </a:r>
          </a:p>
          <a:p>
            <a:pPr>
              <a:spcAft>
                <a:spcPts val="600"/>
              </a:spcAft>
            </a:pPr>
            <a:r>
              <a:rPr lang="ru-RU">
                <a:latin typeface="Calibri" pitchFamily="34" charset="0"/>
              </a:rPr>
              <a:t>лекция</a:t>
            </a:r>
          </a:p>
          <a:p>
            <a:pPr>
              <a:spcAft>
                <a:spcPts val="600"/>
              </a:spcAft>
            </a:pPr>
            <a:r>
              <a:rPr lang="ru-RU">
                <a:latin typeface="Calibri" pitchFamily="34" charset="0"/>
              </a:rPr>
              <a:t>учебная дискуссия</a:t>
            </a:r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6588125" y="1989138"/>
            <a:ext cx="16256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latin typeface="Calibri" pitchFamily="34" charset="0"/>
              </a:rPr>
              <a:t>демонстрация</a:t>
            </a:r>
          </a:p>
          <a:p>
            <a:r>
              <a:rPr lang="ru-RU">
                <a:latin typeface="Calibri" pitchFamily="34" charset="0"/>
              </a:rPr>
              <a:t>иллюстрация</a:t>
            </a:r>
          </a:p>
        </p:txBody>
      </p:sp>
      <p:sp>
        <p:nvSpPr>
          <p:cNvPr id="14" name="Прямоугольник 13"/>
          <p:cNvSpPr>
            <a:spLocks noChangeArrowheads="1"/>
          </p:cNvSpPr>
          <p:nvPr/>
        </p:nvSpPr>
        <p:spPr bwMode="auto">
          <a:xfrm>
            <a:off x="6588125" y="2708275"/>
            <a:ext cx="2305050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Aft>
                <a:spcPts val="600"/>
              </a:spcAft>
            </a:pPr>
            <a:r>
              <a:rPr lang="ru-RU">
                <a:solidFill>
                  <a:srgbClr val="000000"/>
                </a:solidFill>
                <a:latin typeface="Calibri" pitchFamily="34" charset="0"/>
              </a:rPr>
              <a:t>упражнение</a:t>
            </a:r>
          </a:p>
          <a:p>
            <a:pPr>
              <a:spcAft>
                <a:spcPts val="600"/>
              </a:spcAft>
            </a:pPr>
            <a:r>
              <a:rPr lang="ru-RU">
                <a:solidFill>
                  <a:srgbClr val="000000"/>
                </a:solidFill>
                <a:latin typeface="Calibri" pitchFamily="34" charset="0"/>
              </a:rPr>
              <a:t>лабораторная работа</a:t>
            </a:r>
          </a:p>
          <a:p>
            <a:pPr>
              <a:spcAft>
                <a:spcPts val="600"/>
              </a:spcAft>
            </a:pPr>
            <a:r>
              <a:rPr lang="ru-RU">
                <a:solidFill>
                  <a:srgbClr val="000000"/>
                </a:solidFill>
                <a:latin typeface="Calibri" pitchFamily="34" charset="0"/>
              </a:rPr>
              <a:t>практикум</a:t>
            </a:r>
            <a:endParaRPr lang="ru-RU">
              <a:latin typeface="Calibri" pitchFamily="34" charset="0"/>
            </a:endParaRPr>
          </a:p>
        </p:txBody>
      </p:sp>
      <p:sp>
        <p:nvSpPr>
          <p:cNvPr id="15" name="Левая круглая скобка 14"/>
          <p:cNvSpPr/>
          <p:nvPr/>
        </p:nvSpPr>
        <p:spPr>
          <a:xfrm>
            <a:off x="2124075" y="1484313"/>
            <a:ext cx="287338" cy="1584325"/>
          </a:xfrm>
          <a:prstGeom prst="lef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Левая круглая скобка 15"/>
          <p:cNvSpPr/>
          <p:nvPr/>
        </p:nvSpPr>
        <p:spPr>
          <a:xfrm>
            <a:off x="6588125" y="692150"/>
            <a:ext cx="863600" cy="649288"/>
          </a:xfrm>
          <a:prstGeom prst="lef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" name="Левая круглая скобка 16"/>
          <p:cNvSpPr/>
          <p:nvPr/>
        </p:nvSpPr>
        <p:spPr>
          <a:xfrm>
            <a:off x="6588125" y="981075"/>
            <a:ext cx="1439863" cy="719138"/>
          </a:xfrm>
          <a:prstGeom prst="lef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8" name="Левая круглая скобка 17"/>
          <p:cNvSpPr/>
          <p:nvPr/>
        </p:nvSpPr>
        <p:spPr>
          <a:xfrm>
            <a:off x="6588125" y="3068638"/>
            <a:ext cx="1260475" cy="647700"/>
          </a:xfrm>
          <a:prstGeom prst="lef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9" name="Левая круглая скобка 18"/>
          <p:cNvSpPr/>
          <p:nvPr/>
        </p:nvSpPr>
        <p:spPr>
          <a:xfrm>
            <a:off x="6588125" y="2276475"/>
            <a:ext cx="1584325" cy="288925"/>
          </a:xfrm>
          <a:prstGeom prst="lef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21" name="Прямая соединительная линия 20"/>
          <p:cNvCxnSpPr>
            <a:stCxn id="8" idx="3"/>
            <a:endCxn id="10" idx="1"/>
          </p:cNvCxnSpPr>
          <p:nvPr/>
        </p:nvCxnSpPr>
        <p:spPr>
          <a:xfrm flipV="1">
            <a:off x="1763713" y="2273300"/>
            <a:ext cx="647700" cy="317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/>
          <p:nvPr/>
        </p:nvCxnSpPr>
        <p:spPr>
          <a:xfrm>
            <a:off x="4067175" y="1628775"/>
            <a:ext cx="2520950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/>
          <p:nvPr/>
        </p:nvCxnSpPr>
        <p:spPr>
          <a:xfrm>
            <a:off x="4067175" y="2492375"/>
            <a:ext cx="2520950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/>
          <p:cNvCxnSpPr>
            <a:stCxn id="18" idx="1"/>
          </p:cNvCxnSpPr>
          <p:nvPr/>
        </p:nvCxnSpPr>
        <p:spPr>
          <a:xfrm>
            <a:off x="6588125" y="3392488"/>
            <a:ext cx="2124075" cy="36512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единительная линия 35"/>
          <p:cNvCxnSpPr/>
          <p:nvPr/>
        </p:nvCxnSpPr>
        <p:spPr>
          <a:xfrm>
            <a:off x="4067175" y="3284538"/>
            <a:ext cx="2520950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64" name="Прямоугольник 37"/>
          <p:cNvSpPr>
            <a:spLocks noChangeArrowheads="1"/>
          </p:cNvSpPr>
          <p:nvPr/>
        </p:nvSpPr>
        <p:spPr bwMode="auto">
          <a:xfrm>
            <a:off x="250825" y="188913"/>
            <a:ext cx="5545138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solidFill>
                  <a:srgbClr val="FF0000"/>
                </a:solidFill>
                <a:latin typeface="Calibri" pitchFamily="34" charset="0"/>
              </a:rPr>
              <a:t>Традиционная классификация </a:t>
            </a:r>
          </a:p>
          <a:p>
            <a:r>
              <a:rPr lang="ru-RU" sz="2400" b="1">
                <a:solidFill>
                  <a:srgbClr val="FF0000"/>
                </a:solidFill>
                <a:latin typeface="Calibri" pitchFamily="34" charset="0"/>
              </a:rPr>
              <a:t>методов обучения</a:t>
            </a:r>
          </a:p>
        </p:txBody>
      </p:sp>
      <p:sp>
        <p:nvSpPr>
          <p:cNvPr id="46" name="TextBox 45"/>
          <p:cNvSpPr txBox="1">
            <a:spLocks noChangeArrowheads="1"/>
          </p:cNvSpPr>
          <p:nvPr/>
        </p:nvSpPr>
        <p:spPr bwMode="auto">
          <a:xfrm>
            <a:off x="179388" y="4149725"/>
            <a:ext cx="8785225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Aft>
                <a:spcPts val="1800"/>
              </a:spcAft>
            </a:pPr>
            <a:r>
              <a:rPr lang="ru-RU" sz="2400">
                <a:latin typeface="Calibri" pitchFamily="34" charset="0"/>
              </a:rPr>
              <a:t>Применение каждого метода основано на </a:t>
            </a:r>
            <a:r>
              <a:rPr lang="ru-RU" sz="2400">
                <a:solidFill>
                  <a:srgbClr val="00B0F0"/>
                </a:solidFill>
                <a:latin typeface="Calibri" pitchFamily="34" charset="0"/>
              </a:rPr>
              <a:t>взаимодействии учителя и ученика</a:t>
            </a:r>
          </a:p>
          <a:p>
            <a:pPr>
              <a:spcAft>
                <a:spcPts val="1800"/>
              </a:spcAft>
            </a:pPr>
            <a:r>
              <a:rPr lang="ru-RU" sz="2400">
                <a:latin typeface="Calibri" pitchFamily="34" charset="0"/>
              </a:rPr>
              <a:t>Особенности деятельности учителя и ученика в методе обучения рассмотрим на примере следующей классификации</a:t>
            </a:r>
          </a:p>
        </p:txBody>
      </p:sp>
      <p:sp>
        <p:nvSpPr>
          <p:cNvPr id="25" name="TextBox 24"/>
          <p:cNvSpPr txBox="1">
            <a:spLocks noChangeArrowheads="1"/>
          </p:cNvSpPr>
          <p:nvPr/>
        </p:nvSpPr>
        <p:spPr bwMode="auto">
          <a:xfrm>
            <a:off x="1331913" y="1125538"/>
            <a:ext cx="503237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800" b="1">
                <a:solidFill>
                  <a:srgbClr val="FF0000"/>
                </a:solidFill>
                <a:latin typeface="Calibri" pitchFamily="34" charset="0"/>
              </a:rPr>
              <a:t>?</a:t>
            </a:r>
          </a:p>
        </p:txBody>
      </p:sp>
      <p:sp>
        <p:nvSpPr>
          <p:cNvPr id="28" name="Номер слайда 2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3018293-61E0-4332-84CB-999FBC8A47CB}" type="slidenum">
              <a:rPr lang="ru-RU"/>
              <a:pPr>
                <a:defRPr/>
              </a:pPr>
              <a:t>4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70" decel="1000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770" decel="1000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4" dur="77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6" dur="77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/>
      <p:bldP spid="13" grpId="0"/>
      <p:bldP spid="14" grpId="0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Прямоугольник 47"/>
          <p:cNvSpPr/>
          <p:nvPr/>
        </p:nvSpPr>
        <p:spPr>
          <a:xfrm>
            <a:off x="0" y="3933825"/>
            <a:ext cx="8748713" cy="7905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7" name="Прямоугольник 46"/>
          <p:cNvSpPr/>
          <p:nvPr/>
        </p:nvSpPr>
        <p:spPr>
          <a:xfrm>
            <a:off x="0" y="1700213"/>
            <a:ext cx="8748713" cy="11525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5" name="Прямоугольник 44"/>
          <p:cNvSpPr/>
          <p:nvPr/>
        </p:nvSpPr>
        <p:spPr>
          <a:xfrm>
            <a:off x="0" y="4724400"/>
            <a:ext cx="8748713" cy="1081088"/>
          </a:xfrm>
          <a:prstGeom prst="rect">
            <a:avLst/>
          </a:prstGeom>
          <a:solidFill>
            <a:srgbClr val="FF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6" name="Прямоугольник 45"/>
          <p:cNvSpPr/>
          <p:nvPr/>
        </p:nvSpPr>
        <p:spPr>
          <a:xfrm>
            <a:off x="0" y="2852738"/>
            <a:ext cx="8748713" cy="1081087"/>
          </a:xfrm>
          <a:prstGeom prst="rect">
            <a:avLst/>
          </a:prstGeom>
          <a:solidFill>
            <a:srgbClr val="FF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4" name="Прямоугольник 43"/>
          <p:cNvSpPr/>
          <p:nvPr/>
        </p:nvSpPr>
        <p:spPr>
          <a:xfrm>
            <a:off x="0" y="692150"/>
            <a:ext cx="8748713" cy="1008063"/>
          </a:xfrm>
          <a:prstGeom prst="rect">
            <a:avLst/>
          </a:prstGeom>
          <a:solidFill>
            <a:srgbClr val="FF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1" name="Полилиния 40"/>
          <p:cNvSpPr/>
          <p:nvPr/>
        </p:nvSpPr>
        <p:spPr>
          <a:xfrm>
            <a:off x="1835150" y="6308725"/>
            <a:ext cx="1463675" cy="73025"/>
          </a:xfrm>
          <a:custGeom>
            <a:avLst/>
            <a:gdLst>
              <a:gd name="connsiteX0" fmla="*/ 0 w 1781666"/>
              <a:gd name="connsiteY0" fmla="*/ 0 h 175966"/>
              <a:gd name="connsiteX1" fmla="*/ 933254 w 1781666"/>
              <a:gd name="connsiteY1" fmla="*/ 169682 h 175966"/>
              <a:gd name="connsiteX2" fmla="*/ 1781666 w 1781666"/>
              <a:gd name="connsiteY2" fmla="*/ 37707 h 175966"/>
              <a:gd name="connsiteX0" fmla="*/ 0 w 1781666"/>
              <a:gd name="connsiteY0" fmla="*/ 0 h 134234"/>
              <a:gd name="connsiteX1" fmla="*/ 822037 w 1781666"/>
              <a:gd name="connsiteY1" fmla="*/ 127950 h 134234"/>
              <a:gd name="connsiteX2" fmla="*/ 1781666 w 1781666"/>
              <a:gd name="connsiteY2" fmla="*/ 37707 h 1342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781666" h="134234">
                <a:moveTo>
                  <a:pt x="0" y="0"/>
                </a:moveTo>
                <a:cubicBezTo>
                  <a:pt x="318155" y="81699"/>
                  <a:pt x="525093" y="121666"/>
                  <a:pt x="822037" y="127950"/>
                </a:cubicBezTo>
                <a:cubicBezTo>
                  <a:pt x="1118981" y="134234"/>
                  <a:pt x="1505932" y="106836"/>
                  <a:pt x="1781666" y="37707"/>
                </a:cubicBezTo>
              </a:path>
            </a:pathLst>
          </a:custGeom>
          <a:ln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2" name="Полилиния 41"/>
          <p:cNvSpPr/>
          <p:nvPr/>
        </p:nvSpPr>
        <p:spPr>
          <a:xfrm>
            <a:off x="1331913" y="6308725"/>
            <a:ext cx="4103687" cy="215900"/>
          </a:xfrm>
          <a:custGeom>
            <a:avLst/>
            <a:gdLst>
              <a:gd name="connsiteX0" fmla="*/ 0 w 1781666"/>
              <a:gd name="connsiteY0" fmla="*/ 0 h 175966"/>
              <a:gd name="connsiteX1" fmla="*/ 933254 w 1781666"/>
              <a:gd name="connsiteY1" fmla="*/ 169682 h 175966"/>
              <a:gd name="connsiteX2" fmla="*/ 1781666 w 1781666"/>
              <a:gd name="connsiteY2" fmla="*/ 37707 h 175966"/>
              <a:gd name="connsiteX0" fmla="*/ 0 w 1781666"/>
              <a:gd name="connsiteY0" fmla="*/ 0 h 182250"/>
              <a:gd name="connsiteX1" fmla="*/ 552931 w 1781666"/>
              <a:gd name="connsiteY1" fmla="*/ 175966 h 182250"/>
              <a:gd name="connsiteX2" fmla="*/ 1781666 w 1781666"/>
              <a:gd name="connsiteY2" fmla="*/ 37707 h 182250"/>
              <a:gd name="connsiteX0" fmla="*/ 0 w 1781666"/>
              <a:gd name="connsiteY0" fmla="*/ 0 h 182250"/>
              <a:gd name="connsiteX1" fmla="*/ 645086 w 1781666"/>
              <a:gd name="connsiteY1" fmla="*/ 175966 h 182250"/>
              <a:gd name="connsiteX2" fmla="*/ 1781666 w 1781666"/>
              <a:gd name="connsiteY2" fmla="*/ 37707 h 182250"/>
              <a:gd name="connsiteX0" fmla="*/ 0 w 1781666"/>
              <a:gd name="connsiteY0" fmla="*/ 0 h 182250"/>
              <a:gd name="connsiteX1" fmla="*/ 675804 w 1781666"/>
              <a:gd name="connsiteY1" fmla="*/ 175966 h 182250"/>
              <a:gd name="connsiteX2" fmla="*/ 1781666 w 1781666"/>
              <a:gd name="connsiteY2" fmla="*/ 37707 h 182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781666" h="182250">
                <a:moveTo>
                  <a:pt x="0" y="0"/>
                </a:moveTo>
                <a:cubicBezTo>
                  <a:pt x="318155" y="81699"/>
                  <a:pt x="378860" y="169682"/>
                  <a:pt x="675804" y="175966"/>
                </a:cubicBezTo>
                <a:cubicBezTo>
                  <a:pt x="972748" y="182250"/>
                  <a:pt x="1505932" y="106836"/>
                  <a:pt x="1781666" y="37707"/>
                </a:cubicBezTo>
              </a:path>
            </a:pathLst>
          </a:custGeom>
          <a:ln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3" name="Полилиния 42"/>
          <p:cNvSpPr/>
          <p:nvPr/>
        </p:nvSpPr>
        <p:spPr>
          <a:xfrm>
            <a:off x="827088" y="6308725"/>
            <a:ext cx="6769100" cy="360363"/>
          </a:xfrm>
          <a:custGeom>
            <a:avLst/>
            <a:gdLst>
              <a:gd name="connsiteX0" fmla="*/ 0 w 1781666"/>
              <a:gd name="connsiteY0" fmla="*/ 0 h 175966"/>
              <a:gd name="connsiteX1" fmla="*/ 933254 w 1781666"/>
              <a:gd name="connsiteY1" fmla="*/ 169682 h 175966"/>
              <a:gd name="connsiteX2" fmla="*/ 1781666 w 1781666"/>
              <a:gd name="connsiteY2" fmla="*/ 37707 h 175966"/>
              <a:gd name="connsiteX0" fmla="*/ 0 w 1781666"/>
              <a:gd name="connsiteY0" fmla="*/ 0 h 182250"/>
              <a:gd name="connsiteX1" fmla="*/ 552931 w 1781666"/>
              <a:gd name="connsiteY1" fmla="*/ 175966 h 182250"/>
              <a:gd name="connsiteX2" fmla="*/ 1781666 w 1781666"/>
              <a:gd name="connsiteY2" fmla="*/ 37707 h 182250"/>
              <a:gd name="connsiteX0" fmla="*/ 0 w 1781666"/>
              <a:gd name="connsiteY0" fmla="*/ 0 h 182250"/>
              <a:gd name="connsiteX1" fmla="*/ 645086 w 1781666"/>
              <a:gd name="connsiteY1" fmla="*/ 175966 h 182250"/>
              <a:gd name="connsiteX2" fmla="*/ 1781666 w 1781666"/>
              <a:gd name="connsiteY2" fmla="*/ 37707 h 182250"/>
              <a:gd name="connsiteX0" fmla="*/ 0 w 1781666"/>
              <a:gd name="connsiteY0" fmla="*/ 0 h 182250"/>
              <a:gd name="connsiteX1" fmla="*/ 675804 w 1781666"/>
              <a:gd name="connsiteY1" fmla="*/ 175966 h 182250"/>
              <a:gd name="connsiteX2" fmla="*/ 1781666 w 1781666"/>
              <a:gd name="connsiteY2" fmla="*/ 37707 h 182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781666" h="182250">
                <a:moveTo>
                  <a:pt x="0" y="0"/>
                </a:moveTo>
                <a:cubicBezTo>
                  <a:pt x="318155" y="81699"/>
                  <a:pt x="378860" y="169682"/>
                  <a:pt x="675804" y="175966"/>
                </a:cubicBezTo>
                <a:cubicBezTo>
                  <a:pt x="972748" y="182250"/>
                  <a:pt x="1505932" y="106836"/>
                  <a:pt x="1781666" y="37707"/>
                </a:cubicBezTo>
              </a:path>
            </a:pathLst>
          </a:cu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6" name="Левая круглая скобка 35"/>
          <p:cNvSpPr/>
          <p:nvPr/>
        </p:nvSpPr>
        <p:spPr>
          <a:xfrm>
            <a:off x="323850" y="4292600"/>
            <a:ext cx="144463" cy="1800225"/>
          </a:xfrm>
          <a:prstGeom prst="leftBracket">
            <a:avLst>
              <a:gd name="adj" fmla="val 351981"/>
            </a:avLst>
          </a:prstGeom>
          <a:ln w="28575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4" name="Левая круглая скобка 33"/>
          <p:cNvSpPr/>
          <p:nvPr/>
        </p:nvSpPr>
        <p:spPr>
          <a:xfrm>
            <a:off x="179388" y="2276475"/>
            <a:ext cx="288925" cy="3816350"/>
          </a:xfrm>
          <a:prstGeom prst="leftBracket">
            <a:avLst>
              <a:gd name="adj" fmla="val 351981"/>
            </a:avLst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5" name="Левая круглая скобка 34"/>
          <p:cNvSpPr/>
          <p:nvPr/>
        </p:nvSpPr>
        <p:spPr>
          <a:xfrm>
            <a:off x="250825" y="3429000"/>
            <a:ext cx="217488" cy="2663825"/>
          </a:xfrm>
          <a:prstGeom prst="leftBracket">
            <a:avLst>
              <a:gd name="adj" fmla="val 351981"/>
            </a:avLst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3" name="Левая круглая скобка 32"/>
          <p:cNvSpPr/>
          <p:nvPr/>
        </p:nvSpPr>
        <p:spPr>
          <a:xfrm>
            <a:off x="107950" y="981075"/>
            <a:ext cx="360363" cy="5111750"/>
          </a:xfrm>
          <a:prstGeom prst="leftBracket">
            <a:avLst>
              <a:gd name="adj" fmla="val 351981"/>
            </a:avLst>
          </a:prstGeom>
          <a:ln w="2857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" name="TextBox 1"/>
          <p:cNvSpPr txBox="1"/>
          <p:nvPr/>
        </p:nvSpPr>
        <p:spPr>
          <a:xfrm>
            <a:off x="323850" y="908050"/>
            <a:ext cx="1944688" cy="339725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Исследовательский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E4E65D0-2045-4E35-8E15-13ECA7AA4BF6}" type="slidenum">
              <a:rPr lang="ru-RU"/>
              <a:pPr>
                <a:defRPr/>
              </a:pPr>
              <a:t>5</a:t>
            </a:fld>
            <a:endParaRPr lang="ru-RU" dirty="0"/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2484438" y="3933825"/>
            <a:ext cx="2159000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latin typeface="Calibri" pitchFamily="34" charset="0"/>
              </a:rPr>
              <a:t>Объясняет и даёт установку на повторение, запоминание</a:t>
            </a:r>
          </a:p>
        </p:txBody>
      </p:sp>
      <p:sp>
        <p:nvSpPr>
          <p:cNvPr id="7" name="Прямоугольник 6"/>
          <p:cNvSpPr>
            <a:spLocks noChangeArrowheads="1"/>
          </p:cNvSpPr>
          <p:nvPr/>
        </p:nvSpPr>
        <p:spPr bwMode="auto">
          <a:xfrm>
            <a:off x="2484438" y="3068638"/>
            <a:ext cx="1871662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latin typeface="Calibri" pitchFamily="34" charset="0"/>
              </a:rPr>
              <a:t>Излагает учебный материал как путь решения проблемы</a:t>
            </a:r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auto">
          <a:xfrm>
            <a:off x="2484438" y="620713"/>
            <a:ext cx="2087562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latin typeface="Calibri" pitchFamily="34" charset="0"/>
              </a:rPr>
              <a:t>Организует самостоятельную деятельность учащихся по поиску новых знаний</a:t>
            </a:r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auto">
          <a:xfrm>
            <a:off x="2484438" y="1773238"/>
            <a:ext cx="2232025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latin typeface="Calibri" pitchFamily="34" charset="0"/>
              </a:rPr>
              <a:t>Создаёт ситуацию, требующую, «домыслить» недостающий элемент в изучаемом материале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468313" y="4149725"/>
            <a:ext cx="1824037" cy="338138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Репродуктивный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468313" y="3141663"/>
            <a:ext cx="1800225" cy="584200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Проблемного изложения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468313" y="1844675"/>
            <a:ext cx="1800225" cy="831850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Эвристический (частично-поисковый)</a:t>
            </a:r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auto">
          <a:xfrm>
            <a:off x="4716463" y="3933825"/>
            <a:ext cx="1871662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latin typeface="Calibri" pitchFamily="34" charset="0"/>
              </a:rPr>
              <a:t>Многократно повторяют, запоминают</a:t>
            </a:r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auto">
          <a:xfrm>
            <a:off x="4716463" y="2852738"/>
            <a:ext cx="2087562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latin typeface="Calibri" pitchFamily="34" charset="0"/>
              </a:rPr>
              <a:t>Следят за ходом мысли учителя, получают образец построения логических рассуждений</a:t>
            </a:r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auto">
          <a:xfrm>
            <a:off x="4716463" y="1773238"/>
            <a:ext cx="1871662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latin typeface="Calibri" pitchFamily="34" charset="0"/>
              </a:rPr>
              <a:t>Ищут недостающую часть, осмысливая уже известные элементы и связи</a:t>
            </a:r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auto">
          <a:xfrm>
            <a:off x="4716463" y="1052513"/>
            <a:ext cx="21590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latin typeface="Calibri" pitchFamily="34" charset="0"/>
              </a:rPr>
              <a:t>Самостоятельно добывают новые знания</a:t>
            </a:r>
          </a:p>
        </p:txBody>
      </p:sp>
      <p:sp>
        <p:nvSpPr>
          <p:cNvPr id="21" name="TextBox 20"/>
          <p:cNvSpPr txBox="1">
            <a:spLocks noChangeArrowheads="1"/>
          </p:cNvSpPr>
          <p:nvPr/>
        </p:nvSpPr>
        <p:spPr bwMode="auto">
          <a:xfrm>
            <a:off x="6804025" y="4365625"/>
            <a:ext cx="1728788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latin typeface="Calibri" pitchFamily="34" charset="0"/>
              </a:rPr>
              <a:t>Выработка навыков</a:t>
            </a:r>
          </a:p>
        </p:txBody>
      </p:sp>
      <p:sp>
        <p:nvSpPr>
          <p:cNvPr id="22" name="TextBox 21"/>
          <p:cNvSpPr txBox="1">
            <a:spLocks noChangeArrowheads="1"/>
          </p:cNvSpPr>
          <p:nvPr/>
        </p:nvSpPr>
        <p:spPr bwMode="auto">
          <a:xfrm>
            <a:off x="6804025" y="836613"/>
            <a:ext cx="1655763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latin typeface="Calibri" pitchFamily="34" charset="0"/>
              </a:rPr>
              <a:t>Выработка умений самоорганизации познания</a:t>
            </a:r>
          </a:p>
        </p:txBody>
      </p:sp>
      <p:sp>
        <p:nvSpPr>
          <p:cNvPr id="23" name="TextBox 22"/>
          <p:cNvSpPr txBox="1">
            <a:spLocks noChangeArrowheads="1"/>
          </p:cNvSpPr>
          <p:nvPr/>
        </p:nvSpPr>
        <p:spPr bwMode="auto">
          <a:xfrm>
            <a:off x="6804025" y="3284538"/>
            <a:ext cx="15843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latin typeface="Calibri" pitchFamily="34" charset="0"/>
              </a:rPr>
              <a:t>Формирование логики познания</a:t>
            </a:r>
          </a:p>
        </p:txBody>
      </p:sp>
      <p:sp>
        <p:nvSpPr>
          <p:cNvPr id="24" name="TextBox 23"/>
          <p:cNvSpPr txBox="1">
            <a:spLocks noChangeArrowheads="1"/>
          </p:cNvSpPr>
          <p:nvPr/>
        </p:nvSpPr>
        <p:spPr bwMode="auto">
          <a:xfrm>
            <a:off x="6804025" y="1773238"/>
            <a:ext cx="1800225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latin typeface="Calibri" pitchFamily="34" charset="0"/>
              </a:rPr>
              <a:t>Формирование умений обнаруживать связи, зависимости</a:t>
            </a:r>
          </a:p>
        </p:txBody>
      </p:sp>
      <p:sp>
        <p:nvSpPr>
          <p:cNvPr id="25" name="TextBox 24"/>
          <p:cNvSpPr txBox="1">
            <a:spLocks noChangeArrowheads="1"/>
          </p:cNvSpPr>
          <p:nvPr/>
        </p:nvSpPr>
        <p:spPr bwMode="auto">
          <a:xfrm>
            <a:off x="2484438" y="4797425"/>
            <a:ext cx="2016125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latin typeface="Calibri" pitchFamily="34" charset="0"/>
              </a:rPr>
              <a:t>Объясняет, организует восприятие и осмысление учебного материала</a:t>
            </a:r>
          </a:p>
        </p:txBody>
      </p:sp>
      <p:sp>
        <p:nvSpPr>
          <p:cNvPr id="26" name="Прямоугольник 25"/>
          <p:cNvSpPr/>
          <p:nvPr/>
        </p:nvSpPr>
        <p:spPr>
          <a:xfrm>
            <a:off x="468313" y="5013325"/>
            <a:ext cx="1800225" cy="584200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Объяснительно-иллюстративный</a:t>
            </a:r>
          </a:p>
        </p:txBody>
      </p:sp>
      <p:sp>
        <p:nvSpPr>
          <p:cNvPr id="27" name="TextBox 26"/>
          <p:cNvSpPr txBox="1">
            <a:spLocks noChangeArrowheads="1"/>
          </p:cNvSpPr>
          <p:nvPr/>
        </p:nvSpPr>
        <p:spPr bwMode="auto">
          <a:xfrm>
            <a:off x="4716463" y="5229225"/>
            <a:ext cx="15113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latin typeface="Calibri" pitchFamily="34" charset="0"/>
              </a:rPr>
              <a:t>Воспринимают, осмысливают</a:t>
            </a:r>
          </a:p>
        </p:txBody>
      </p:sp>
      <p:sp>
        <p:nvSpPr>
          <p:cNvPr id="28" name="TextBox 27"/>
          <p:cNvSpPr txBox="1">
            <a:spLocks noChangeArrowheads="1"/>
          </p:cNvSpPr>
          <p:nvPr/>
        </p:nvSpPr>
        <p:spPr bwMode="auto">
          <a:xfrm>
            <a:off x="6804025" y="5013325"/>
            <a:ext cx="1655763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latin typeface="Calibri" pitchFamily="34" charset="0"/>
              </a:rPr>
              <a:t>Высокая скорость изучения материала</a:t>
            </a:r>
          </a:p>
        </p:txBody>
      </p:sp>
      <p:sp>
        <p:nvSpPr>
          <p:cNvPr id="29" name="Стрелка вверх 28"/>
          <p:cNvSpPr/>
          <p:nvPr/>
        </p:nvSpPr>
        <p:spPr>
          <a:xfrm>
            <a:off x="8459788" y="620713"/>
            <a:ext cx="576262" cy="5184775"/>
          </a:xfrm>
          <a:prstGeom prst="upArrow">
            <a:avLst>
              <a:gd name="adj1" fmla="val 44110"/>
              <a:gd name="adj2" fmla="val 129528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30" name="TextBox 29"/>
          <p:cNvSpPr txBox="1">
            <a:spLocks noChangeArrowheads="1"/>
          </p:cNvSpPr>
          <p:nvPr/>
        </p:nvSpPr>
        <p:spPr bwMode="auto">
          <a:xfrm rot="-5400000">
            <a:off x="6716713" y="3373438"/>
            <a:ext cx="40322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>
                <a:solidFill>
                  <a:srgbClr val="C00000"/>
                </a:solidFill>
                <a:latin typeface="Calibri" pitchFamily="34" charset="0"/>
              </a:rPr>
              <a:t>познавательная самостоятельность</a:t>
            </a:r>
          </a:p>
        </p:txBody>
      </p:sp>
      <p:sp>
        <p:nvSpPr>
          <p:cNvPr id="31" name="Скругленный прямоугольник 30"/>
          <p:cNvSpPr/>
          <p:nvPr/>
        </p:nvSpPr>
        <p:spPr>
          <a:xfrm>
            <a:off x="467544" y="5877272"/>
            <a:ext cx="1800200" cy="432048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Методы</a:t>
            </a:r>
          </a:p>
        </p:txBody>
      </p:sp>
      <p:sp>
        <p:nvSpPr>
          <p:cNvPr id="37" name="Левая круглая скобка 36"/>
          <p:cNvSpPr/>
          <p:nvPr/>
        </p:nvSpPr>
        <p:spPr>
          <a:xfrm>
            <a:off x="395288" y="5300663"/>
            <a:ext cx="73025" cy="792162"/>
          </a:xfrm>
          <a:prstGeom prst="leftBracket">
            <a:avLst>
              <a:gd name="adj" fmla="val 351981"/>
            </a:avLst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8" name="Овал 37"/>
          <p:cNvSpPr/>
          <p:nvPr/>
        </p:nvSpPr>
        <p:spPr>
          <a:xfrm>
            <a:off x="2843213" y="5876925"/>
            <a:ext cx="1441450" cy="504825"/>
          </a:xfrm>
          <a:prstGeom prst="ellipse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Учитель</a:t>
            </a:r>
          </a:p>
        </p:txBody>
      </p:sp>
      <p:sp>
        <p:nvSpPr>
          <p:cNvPr id="39" name="Овал 38"/>
          <p:cNvSpPr/>
          <p:nvPr/>
        </p:nvSpPr>
        <p:spPr>
          <a:xfrm>
            <a:off x="5003800" y="5876925"/>
            <a:ext cx="1439863" cy="504825"/>
          </a:xfrm>
          <a:prstGeom prst="ellipse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Ученики</a:t>
            </a:r>
          </a:p>
        </p:txBody>
      </p:sp>
      <p:sp>
        <p:nvSpPr>
          <p:cNvPr id="40" name="Овал 39"/>
          <p:cNvSpPr/>
          <p:nvPr/>
        </p:nvSpPr>
        <p:spPr>
          <a:xfrm>
            <a:off x="6659563" y="5876925"/>
            <a:ext cx="2233612" cy="504825"/>
          </a:xfrm>
          <a:prstGeom prst="ellipse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Эффективность</a:t>
            </a:r>
          </a:p>
        </p:txBody>
      </p:sp>
      <p:sp>
        <p:nvSpPr>
          <p:cNvPr id="49" name="Левая круглая скобка 48"/>
          <p:cNvSpPr/>
          <p:nvPr/>
        </p:nvSpPr>
        <p:spPr>
          <a:xfrm>
            <a:off x="6804025" y="1557338"/>
            <a:ext cx="1512888" cy="3095625"/>
          </a:xfrm>
          <a:prstGeom prst="lef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0" name="Левая круглая скобка 49"/>
          <p:cNvSpPr/>
          <p:nvPr/>
        </p:nvSpPr>
        <p:spPr>
          <a:xfrm>
            <a:off x="6804025" y="2708275"/>
            <a:ext cx="1655763" cy="3024188"/>
          </a:xfrm>
          <a:prstGeom prst="lef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1" name="Левая круглая скобка 50"/>
          <p:cNvSpPr/>
          <p:nvPr/>
        </p:nvSpPr>
        <p:spPr>
          <a:xfrm>
            <a:off x="4716463" y="1557338"/>
            <a:ext cx="1511300" cy="3095625"/>
          </a:xfrm>
          <a:prstGeom prst="lef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2" name="Левая круглая скобка 51"/>
          <p:cNvSpPr/>
          <p:nvPr/>
        </p:nvSpPr>
        <p:spPr>
          <a:xfrm>
            <a:off x="4716463" y="2708275"/>
            <a:ext cx="1584325" cy="3024188"/>
          </a:xfrm>
          <a:prstGeom prst="lef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3" name="Левая круглая скобка 52"/>
          <p:cNvSpPr/>
          <p:nvPr/>
        </p:nvSpPr>
        <p:spPr>
          <a:xfrm>
            <a:off x="2484438" y="1557338"/>
            <a:ext cx="1511300" cy="3095625"/>
          </a:xfrm>
          <a:prstGeom prst="lef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4" name="Левая круглая скобка 53"/>
          <p:cNvSpPr/>
          <p:nvPr/>
        </p:nvSpPr>
        <p:spPr>
          <a:xfrm>
            <a:off x="2484438" y="2708275"/>
            <a:ext cx="1800225" cy="3024188"/>
          </a:xfrm>
          <a:prstGeom prst="lef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56" name="Прямая соединительная линия 55"/>
          <p:cNvCxnSpPr/>
          <p:nvPr/>
        </p:nvCxnSpPr>
        <p:spPr>
          <a:xfrm>
            <a:off x="2484438" y="3789363"/>
            <a:ext cx="1655762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Прямая соединительная линия 56"/>
          <p:cNvCxnSpPr/>
          <p:nvPr/>
        </p:nvCxnSpPr>
        <p:spPr>
          <a:xfrm>
            <a:off x="4716463" y="3789363"/>
            <a:ext cx="1943100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Прямая соединительная линия 58"/>
          <p:cNvCxnSpPr/>
          <p:nvPr/>
        </p:nvCxnSpPr>
        <p:spPr>
          <a:xfrm>
            <a:off x="6804025" y="3789363"/>
            <a:ext cx="1368425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Прямая соединительная линия 61"/>
          <p:cNvCxnSpPr/>
          <p:nvPr/>
        </p:nvCxnSpPr>
        <p:spPr>
          <a:xfrm>
            <a:off x="2484438" y="5732463"/>
            <a:ext cx="431800" cy="2889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Прямая соединительная линия 62"/>
          <p:cNvCxnSpPr/>
          <p:nvPr/>
        </p:nvCxnSpPr>
        <p:spPr>
          <a:xfrm>
            <a:off x="4716463" y="5732463"/>
            <a:ext cx="360362" cy="2889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Прямая соединительная линия 64"/>
          <p:cNvCxnSpPr>
            <a:endCxn id="40" idx="1"/>
          </p:cNvCxnSpPr>
          <p:nvPr/>
        </p:nvCxnSpPr>
        <p:spPr>
          <a:xfrm>
            <a:off x="6804025" y="5732463"/>
            <a:ext cx="182563" cy="21907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24" name="TextBox 66"/>
          <p:cNvSpPr txBox="1">
            <a:spLocks noChangeArrowheads="1"/>
          </p:cNvSpPr>
          <p:nvPr/>
        </p:nvSpPr>
        <p:spPr bwMode="auto">
          <a:xfrm>
            <a:off x="179388" y="0"/>
            <a:ext cx="8856662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solidFill>
                  <a:srgbClr val="FF0000"/>
                </a:solidFill>
                <a:latin typeface="Calibri" pitchFamily="34" charset="0"/>
              </a:rPr>
              <a:t>Классификация методов обучения по характеру учебно-познавательной деятельности </a:t>
            </a:r>
            <a:r>
              <a:rPr lang="ru-RU" sz="1600">
                <a:latin typeface="Calibri" pitchFamily="34" charset="0"/>
              </a:rPr>
              <a:t>(И.Я. Лернер, М.Н. Скаткин)</a:t>
            </a:r>
          </a:p>
        </p:txBody>
      </p:sp>
      <p:sp>
        <p:nvSpPr>
          <p:cNvPr id="68" name="Полилиния 67"/>
          <p:cNvSpPr/>
          <p:nvPr/>
        </p:nvSpPr>
        <p:spPr>
          <a:xfrm>
            <a:off x="4284663" y="6165850"/>
            <a:ext cx="719137" cy="71438"/>
          </a:xfrm>
          <a:custGeom>
            <a:avLst/>
            <a:gdLst>
              <a:gd name="connsiteX0" fmla="*/ 0 w 1781666"/>
              <a:gd name="connsiteY0" fmla="*/ 0 h 175966"/>
              <a:gd name="connsiteX1" fmla="*/ 933254 w 1781666"/>
              <a:gd name="connsiteY1" fmla="*/ 169682 h 175966"/>
              <a:gd name="connsiteX2" fmla="*/ 1781666 w 1781666"/>
              <a:gd name="connsiteY2" fmla="*/ 37707 h 175966"/>
              <a:gd name="connsiteX0" fmla="*/ 0 w 1781666"/>
              <a:gd name="connsiteY0" fmla="*/ 0 h 134234"/>
              <a:gd name="connsiteX1" fmla="*/ 822037 w 1781666"/>
              <a:gd name="connsiteY1" fmla="*/ 127950 h 134234"/>
              <a:gd name="connsiteX2" fmla="*/ 1781666 w 1781666"/>
              <a:gd name="connsiteY2" fmla="*/ 37707 h 1342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781666" h="134234">
                <a:moveTo>
                  <a:pt x="0" y="0"/>
                </a:moveTo>
                <a:cubicBezTo>
                  <a:pt x="318155" y="81699"/>
                  <a:pt x="525093" y="121666"/>
                  <a:pt x="822037" y="127950"/>
                </a:cubicBezTo>
                <a:cubicBezTo>
                  <a:pt x="1118981" y="134234"/>
                  <a:pt x="1505932" y="106836"/>
                  <a:pt x="1781666" y="37707"/>
                </a:cubicBezTo>
              </a:path>
            </a:pathLst>
          </a:custGeom>
          <a:ln/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5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0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500"/>
                            </p:stCondLst>
                            <p:childTnLst>
                              <p:par>
                                <p:cTn id="5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000"/>
                            </p:stCondLst>
                            <p:childTnLst>
                              <p:par>
                                <p:cTn id="6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500"/>
                            </p:stCondLst>
                            <p:childTnLst>
                              <p:par>
                                <p:cTn id="1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500"/>
                            </p:stCondLst>
                            <p:childTnLst>
                              <p:par>
                                <p:cTn id="1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0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20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  <p:bldP spid="46" grpId="0" animBg="1"/>
      <p:bldP spid="44" grpId="0" animBg="1"/>
      <p:bldP spid="36" grpId="0" animBg="1"/>
      <p:bldP spid="34" grpId="0" animBg="1"/>
      <p:bldP spid="35" grpId="0" animBg="1"/>
      <p:bldP spid="33" grpId="0" animBg="1"/>
      <p:bldP spid="2" grpId="0" animBg="1"/>
      <p:bldP spid="6" grpId="0"/>
      <p:bldP spid="7" grpId="0"/>
      <p:bldP spid="9" grpId="0"/>
      <p:bldP spid="10" grpId="0"/>
      <p:bldP spid="12" grpId="0" animBg="1"/>
      <p:bldP spid="13" grpId="0" animBg="1"/>
      <p:bldP spid="14" grpId="0" animBg="1"/>
      <p:bldP spid="16" grpId="0"/>
      <p:bldP spid="17" grpId="0"/>
      <p:bldP spid="18" grpId="0"/>
      <p:bldP spid="19" grpId="0"/>
      <p:bldP spid="21" grpId="0"/>
      <p:bldP spid="22" grpId="0"/>
      <p:bldP spid="23" grpId="0"/>
      <p:bldP spid="24" grpId="0"/>
      <p:bldP spid="25" grpId="0"/>
      <p:bldP spid="26" grpId="0" animBg="1"/>
      <p:bldP spid="27" grpId="0"/>
      <p:bldP spid="28" grpId="0"/>
      <p:bldP spid="29" grpId="0" animBg="1"/>
      <p:bldP spid="37" grpId="0" animBg="1"/>
      <p:bldP spid="38" grpId="0" animBg="1"/>
      <p:bldP spid="39" grpId="0" animBg="1"/>
      <p:bldP spid="40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Полилиния 44"/>
          <p:cNvSpPr/>
          <p:nvPr/>
        </p:nvSpPr>
        <p:spPr>
          <a:xfrm flipH="1" flipV="1">
            <a:off x="4067175" y="3860800"/>
            <a:ext cx="473075" cy="863600"/>
          </a:xfrm>
          <a:custGeom>
            <a:avLst/>
            <a:gdLst>
              <a:gd name="connsiteX0" fmla="*/ 0 w 254524"/>
              <a:gd name="connsiteY0" fmla="*/ 1414021 h 1414021"/>
              <a:gd name="connsiteX1" fmla="*/ 47134 w 254524"/>
              <a:gd name="connsiteY1" fmla="*/ 820132 h 1414021"/>
              <a:gd name="connsiteX2" fmla="*/ 254524 w 254524"/>
              <a:gd name="connsiteY2" fmla="*/ 0 h 14140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54524" h="1414021">
                <a:moveTo>
                  <a:pt x="0" y="1414021"/>
                </a:moveTo>
                <a:cubicBezTo>
                  <a:pt x="2356" y="1234911"/>
                  <a:pt x="4713" y="1055802"/>
                  <a:pt x="47134" y="820132"/>
                </a:cubicBezTo>
                <a:cubicBezTo>
                  <a:pt x="89555" y="584462"/>
                  <a:pt x="172039" y="292231"/>
                  <a:pt x="254524" y="0"/>
                </a:cubicBezTo>
              </a:path>
            </a:pathLst>
          </a:cu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3" name="Полилиния 42"/>
          <p:cNvSpPr/>
          <p:nvPr/>
        </p:nvSpPr>
        <p:spPr>
          <a:xfrm flipV="1">
            <a:off x="4859338" y="3860800"/>
            <a:ext cx="504825" cy="1008063"/>
          </a:xfrm>
          <a:custGeom>
            <a:avLst/>
            <a:gdLst>
              <a:gd name="connsiteX0" fmla="*/ 0 w 254524"/>
              <a:gd name="connsiteY0" fmla="*/ 1414021 h 1414021"/>
              <a:gd name="connsiteX1" fmla="*/ 47134 w 254524"/>
              <a:gd name="connsiteY1" fmla="*/ 820132 h 1414021"/>
              <a:gd name="connsiteX2" fmla="*/ 254524 w 254524"/>
              <a:gd name="connsiteY2" fmla="*/ 0 h 14140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54524" h="1414021">
                <a:moveTo>
                  <a:pt x="0" y="1414021"/>
                </a:moveTo>
                <a:cubicBezTo>
                  <a:pt x="2356" y="1234911"/>
                  <a:pt x="4713" y="1055802"/>
                  <a:pt x="47134" y="820132"/>
                </a:cubicBezTo>
                <a:cubicBezTo>
                  <a:pt x="89555" y="584462"/>
                  <a:pt x="172039" y="292231"/>
                  <a:pt x="254524" y="0"/>
                </a:cubicBezTo>
              </a:path>
            </a:pathLst>
          </a:cu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2" name="Полилиния 41"/>
          <p:cNvSpPr/>
          <p:nvPr/>
        </p:nvSpPr>
        <p:spPr>
          <a:xfrm>
            <a:off x="4892675" y="1725613"/>
            <a:ext cx="254000" cy="1412875"/>
          </a:xfrm>
          <a:custGeom>
            <a:avLst/>
            <a:gdLst>
              <a:gd name="connsiteX0" fmla="*/ 0 w 254524"/>
              <a:gd name="connsiteY0" fmla="*/ 1414021 h 1414021"/>
              <a:gd name="connsiteX1" fmla="*/ 47134 w 254524"/>
              <a:gd name="connsiteY1" fmla="*/ 820132 h 1414021"/>
              <a:gd name="connsiteX2" fmla="*/ 254524 w 254524"/>
              <a:gd name="connsiteY2" fmla="*/ 0 h 14140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54524" h="1414021">
                <a:moveTo>
                  <a:pt x="0" y="1414021"/>
                </a:moveTo>
                <a:cubicBezTo>
                  <a:pt x="2356" y="1234911"/>
                  <a:pt x="4713" y="1055802"/>
                  <a:pt x="47134" y="820132"/>
                </a:cubicBezTo>
                <a:cubicBezTo>
                  <a:pt x="89555" y="584462"/>
                  <a:pt x="172039" y="292231"/>
                  <a:pt x="254524" y="0"/>
                </a:cubicBezTo>
              </a:path>
            </a:pathLst>
          </a:cu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4" name="Полилиния 43"/>
          <p:cNvSpPr/>
          <p:nvPr/>
        </p:nvSpPr>
        <p:spPr>
          <a:xfrm flipH="1">
            <a:off x="4284663" y="2492375"/>
            <a:ext cx="287337" cy="649288"/>
          </a:xfrm>
          <a:custGeom>
            <a:avLst/>
            <a:gdLst>
              <a:gd name="connsiteX0" fmla="*/ 0 w 254524"/>
              <a:gd name="connsiteY0" fmla="*/ 1414021 h 1414021"/>
              <a:gd name="connsiteX1" fmla="*/ 47134 w 254524"/>
              <a:gd name="connsiteY1" fmla="*/ 820132 h 1414021"/>
              <a:gd name="connsiteX2" fmla="*/ 254524 w 254524"/>
              <a:gd name="connsiteY2" fmla="*/ 0 h 14140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54524" h="1414021">
                <a:moveTo>
                  <a:pt x="0" y="1414021"/>
                </a:moveTo>
                <a:cubicBezTo>
                  <a:pt x="2356" y="1234911"/>
                  <a:pt x="4713" y="1055802"/>
                  <a:pt x="47134" y="820132"/>
                </a:cubicBezTo>
                <a:cubicBezTo>
                  <a:pt x="89555" y="584462"/>
                  <a:pt x="172039" y="292231"/>
                  <a:pt x="254524" y="0"/>
                </a:cubicBezTo>
              </a:path>
            </a:pathLst>
          </a:cu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7DC6F8-D7DE-4F82-B0DA-8CEF0A57FABD}" type="slidenum">
              <a:rPr lang="ru-RU"/>
              <a:pPr>
                <a:defRPr/>
              </a:pPr>
              <a:t>6</a:t>
            </a:fld>
            <a:endParaRPr lang="ru-RU"/>
          </a:p>
        </p:txBody>
      </p:sp>
      <p:sp>
        <p:nvSpPr>
          <p:cNvPr id="4" name="Прямоугольник 3"/>
          <p:cNvSpPr>
            <a:spLocks noChangeArrowheads="1"/>
          </p:cNvSpPr>
          <p:nvPr/>
        </p:nvSpPr>
        <p:spPr bwMode="auto">
          <a:xfrm>
            <a:off x="2068513" y="981075"/>
            <a:ext cx="65405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1600">
                <a:solidFill>
                  <a:srgbClr val="000000"/>
                </a:solidFill>
                <a:latin typeface="Calibri" pitchFamily="34" charset="0"/>
                <a:ea typeface="MS Mincho" pitchFamily="49" charset="-128"/>
                <a:cs typeface="Arial" charset="0"/>
              </a:rPr>
              <a:t>цели</a:t>
            </a:r>
            <a:r>
              <a:rPr lang="ru-RU" sz="1600">
                <a:solidFill>
                  <a:srgbClr val="000000"/>
                </a:solidFill>
                <a:latin typeface="Calibri" pitchFamily="34" charset="0"/>
                <a:ea typeface="MS Mincho" pitchFamily="49" charset="-128"/>
                <a:cs typeface="Courier New" pitchFamily="49" charset="0"/>
              </a:rPr>
              <a:t> </a:t>
            </a:r>
            <a:endParaRPr lang="ru-RU" sz="1600">
              <a:latin typeface="Calibri" pitchFamily="34" charset="0"/>
            </a:endParaRPr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468313" y="1989138"/>
            <a:ext cx="223520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1600">
                <a:solidFill>
                  <a:srgbClr val="000000"/>
                </a:solidFill>
                <a:latin typeface="Calibri" pitchFamily="34" charset="0"/>
                <a:ea typeface="MS Mincho" pitchFamily="49" charset="-128"/>
                <a:cs typeface="Arial" charset="0"/>
              </a:rPr>
              <a:t>содержание материала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635375" y="3141663"/>
            <a:ext cx="2232025" cy="706437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prstClr val="black"/>
                </a:solidFill>
                <a:ea typeface="MS Mincho" pitchFamily="49" charset="-128"/>
                <a:cs typeface="Arial" pitchFamily="34" charset="0"/>
              </a:rPr>
              <a:t>Выбор методов обучения</a:t>
            </a:r>
            <a:endParaRPr lang="ru-RU" sz="2000" b="1" dirty="0">
              <a:cs typeface="Arial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148263" y="1268413"/>
            <a:ext cx="1368425" cy="7397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prstClr val="black"/>
                </a:solidFill>
                <a:ea typeface="MS Mincho" pitchFamily="49" charset="-128"/>
                <a:cs typeface="Arial" pitchFamily="34" charset="0"/>
              </a:rPr>
              <a:t>внешние </a:t>
            </a:r>
            <a:r>
              <a:rPr 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MS Mincho" pitchFamily="49" charset="-128"/>
                <a:cs typeface="Arial" pitchFamily="34" charset="0"/>
              </a:rPr>
              <a:t>У</a:t>
            </a:r>
            <a:r>
              <a:rPr lang="ru-RU" dirty="0">
                <a:solidFill>
                  <a:prstClr val="black"/>
                </a:solidFill>
                <a:ea typeface="MS Mincho" pitchFamily="49" charset="-128"/>
                <a:cs typeface="Arial" pitchFamily="34" charset="0"/>
              </a:rPr>
              <a:t>словия</a:t>
            </a:r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auto">
          <a:xfrm>
            <a:off x="6948488" y="1196975"/>
            <a:ext cx="15843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600">
                <a:solidFill>
                  <a:srgbClr val="000000"/>
                </a:solidFill>
                <a:latin typeface="Calibri" pitchFamily="34" charset="0"/>
                <a:ea typeface="MS Mincho" pitchFamily="49" charset="-128"/>
                <a:cs typeface="Arial" charset="0"/>
              </a:rPr>
              <a:t>материально-технические</a:t>
            </a:r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auto">
          <a:xfrm>
            <a:off x="6948488" y="620713"/>
            <a:ext cx="1190625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600">
                <a:solidFill>
                  <a:srgbClr val="000000"/>
                </a:solidFill>
                <a:latin typeface="Calibri" pitchFamily="34" charset="0"/>
                <a:ea typeface="MS Mincho" pitchFamily="49" charset="-128"/>
                <a:cs typeface="Arial" charset="0"/>
              </a:rPr>
              <a:t>временные</a:t>
            </a:r>
            <a:endParaRPr lang="ru-RU" sz="1600">
              <a:latin typeface="Calibri" pitchFamily="34" charset="0"/>
              <a:ea typeface="MS Mincho" pitchFamily="49" charset="-128"/>
              <a:cs typeface="Arial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132138" y="1773238"/>
            <a:ext cx="1439862" cy="73818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MS Mincho" pitchFamily="49" charset="-128"/>
                <a:cs typeface="Arial" pitchFamily="34" charset="0"/>
              </a:rPr>
              <a:t>У</a:t>
            </a:r>
            <a:r>
              <a:rPr lang="ru-RU" dirty="0">
                <a:solidFill>
                  <a:prstClr val="black"/>
                </a:solidFill>
                <a:ea typeface="MS Mincho" pitchFamily="49" charset="-128"/>
                <a:cs typeface="Arial" pitchFamily="34" charset="0"/>
              </a:rPr>
              <a:t>чебный</a:t>
            </a:r>
            <a:r>
              <a:rPr lang="ru-RU" b="1" dirty="0">
                <a:solidFill>
                  <a:prstClr val="black"/>
                </a:solidFill>
                <a:ea typeface="MS Mincho" pitchFamily="49" charset="-128"/>
                <a:cs typeface="Arial" pitchFamily="34" charset="0"/>
              </a:rPr>
              <a:t> </a:t>
            </a:r>
            <a:r>
              <a:rPr lang="ru-RU" dirty="0">
                <a:solidFill>
                  <a:prstClr val="black"/>
                </a:solidFill>
                <a:ea typeface="MS Mincho" pitchFamily="49" charset="-128"/>
                <a:cs typeface="Arial" pitchFamily="34" charset="0"/>
              </a:rPr>
              <a:t>материал</a:t>
            </a:r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395288" y="2492375"/>
            <a:ext cx="2286000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u-RU" sz="1600">
                <a:solidFill>
                  <a:srgbClr val="000000"/>
                </a:solidFill>
                <a:latin typeface="Calibri" pitchFamily="34" charset="0"/>
                <a:ea typeface="MS Mincho" pitchFamily="49" charset="-128"/>
                <a:cs typeface="Arial" charset="0"/>
              </a:rPr>
              <a:t>особенности учебного предмета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4787900" y="4868863"/>
            <a:ext cx="1223963" cy="46196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MS Mincho" pitchFamily="49" charset="-128"/>
                <a:cs typeface="Arial" pitchFamily="34" charset="0"/>
              </a:rPr>
              <a:t>У</a:t>
            </a:r>
            <a:r>
              <a:rPr lang="ru-RU" dirty="0">
                <a:solidFill>
                  <a:prstClr val="black"/>
                </a:solidFill>
                <a:ea typeface="MS Mincho" pitchFamily="49" charset="-128"/>
                <a:cs typeface="Arial" pitchFamily="34" charset="0"/>
              </a:rPr>
              <a:t>ченики</a:t>
            </a:r>
          </a:p>
        </p:txBody>
      </p:sp>
      <p:sp>
        <p:nvSpPr>
          <p:cNvPr id="14" name="Прямоугольник 13"/>
          <p:cNvSpPr>
            <a:spLocks noChangeArrowheads="1"/>
          </p:cNvSpPr>
          <p:nvPr/>
        </p:nvSpPr>
        <p:spPr bwMode="auto">
          <a:xfrm>
            <a:off x="6443663" y="3500438"/>
            <a:ext cx="1963737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tabLst>
                <a:tab pos="685800" algn="l"/>
              </a:tabLst>
            </a:pPr>
            <a:r>
              <a:rPr lang="ru-RU" sz="1600">
                <a:solidFill>
                  <a:srgbClr val="000000"/>
                </a:solidFill>
                <a:latin typeface="Calibri" pitchFamily="34" charset="0"/>
                <a:ea typeface="MS Mincho" pitchFamily="49" charset="-128"/>
                <a:cs typeface="Arial" charset="0"/>
              </a:rPr>
              <a:t>уровень подготовленности</a:t>
            </a:r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auto">
          <a:xfrm>
            <a:off x="6443663" y="4221163"/>
            <a:ext cx="2365375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tabLst>
                <a:tab pos="685800" algn="l"/>
              </a:tabLst>
            </a:pPr>
            <a:r>
              <a:rPr lang="ru-RU" sz="1600">
                <a:solidFill>
                  <a:srgbClr val="000000"/>
                </a:solidFill>
                <a:latin typeface="Calibri" pitchFamily="34" charset="0"/>
                <a:ea typeface="MS Mincho" pitchFamily="49" charset="-128"/>
                <a:cs typeface="Arial" charset="0"/>
              </a:rPr>
              <a:t>возрастные особенности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2771775" y="4508500"/>
            <a:ext cx="1295400" cy="461963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MS Mincho" pitchFamily="49" charset="-128"/>
                <a:cs typeface="Arial" pitchFamily="34" charset="0"/>
              </a:rPr>
              <a:t>У</a:t>
            </a:r>
            <a:r>
              <a:rPr lang="ru-RU" dirty="0">
                <a:solidFill>
                  <a:prstClr val="black"/>
                </a:solidFill>
                <a:ea typeface="MS Mincho" pitchFamily="49" charset="-128"/>
                <a:cs typeface="Arial" pitchFamily="34" charset="0"/>
              </a:rPr>
              <a:t>читель</a:t>
            </a:r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auto">
          <a:xfrm>
            <a:off x="395288" y="3789363"/>
            <a:ext cx="1908175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0" hangingPunct="0">
              <a:tabLst>
                <a:tab pos="685800" algn="l"/>
              </a:tabLst>
            </a:pPr>
            <a:r>
              <a:rPr lang="ru-RU" sz="1600">
                <a:solidFill>
                  <a:srgbClr val="000000"/>
                </a:solidFill>
                <a:latin typeface="Calibri" pitchFamily="34" charset="0"/>
                <a:ea typeface="MS Mincho" pitchFamily="49" charset="-128"/>
                <a:cs typeface="Arial" charset="0"/>
              </a:rPr>
              <a:t>уровень педагогического мастерства</a:t>
            </a:r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auto">
          <a:xfrm>
            <a:off x="755650" y="4868863"/>
            <a:ext cx="1535113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0" hangingPunct="0">
              <a:tabLst>
                <a:tab pos="685800" algn="l"/>
              </a:tabLst>
            </a:pPr>
            <a:r>
              <a:rPr lang="ru-RU" sz="1600">
                <a:solidFill>
                  <a:srgbClr val="000000"/>
                </a:solidFill>
                <a:latin typeface="Calibri" pitchFamily="34" charset="0"/>
                <a:ea typeface="MS Mincho" pitchFamily="49" charset="-128"/>
                <a:cs typeface="Arial" charset="0"/>
              </a:rPr>
              <a:t>личностные особенности</a:t>
            </a:r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auto">
          <a:xfrm>
            <a:off x="6443663" y="4724400"/>
            <a:ext cx="1968500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tabLst>
                <a:tab pos="685800" algn="l"/>
              </a:tabLst>
            </a:pPr>
            <a:r>
              <a:rPr lang="ru-RU" sz="1600">
                <a:solidFill>
                  <a:srgbClr val="000000"/>
                </a:solidFill>
                <a:latin typeface="Calibri" pitchFamily="34" charset="0"/>
                <a:ea typeface="MS Mincho" pitchFamily="49" charset="-128"/>
                <a:cs typeface="Arial" charset="0"/>
              </a:rPr>
              <a:t>индивидуальные особенности</a:t>
            </a:r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auto">
          <a:xfrm>
            <a:off x="468313" y="549275"/>
            <a:ext cx="11779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/>
            <a:r>
              <a:rPr lang="ru-RU" sz="1400">
                <a:solidFill>
                  <a:srgbClr val="000000"/>
                </a:solidFill>
                <a:latin typeface="Calibri" pitchFamily="34" charset="0"/>
                <a:ea typeface="MS Mincho" pitchFamily="49" charset="-128"/>
                <a:cs typeface="Arial" charset="0"/>
              </a:rPr>
              <a:t>образования</a:t>
            </a:r>
            <a:endParaRPr lang="ru-RU" sz="1400">
              <a:latin typeface="Calibri" pitchFamily="34" charset="0"/>
              <a:ea typeface="MS Mincho" pitchFamily="49" charset="-128"/>
              <a:cs typeface="Arial" charset="0"/>
            </a:endParaRPr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auto">
          <a:xfrm>
            <a:off x="611188" y="981075"/>
            <a:ext cx="11017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/>
            <a:r>
              <a:rPr lang="ru-RU" sz="1400">
                <a:solidFill>
                  <a:srgbClr val="000000"/>
                </a:solidFill>
                <a:latin typeface="Calibri" pitchFamily="34" charset="0"/>
                <a:ea typeface="MS Mincho" pitchFamily="49" charset="-128"/>
                <a:cs typeface="Arial" charset="0"/>
              </a:rPr>
              <a:t>воспитания</a:t>
            </a:r>
            <a:r>
              <a:rPr lang="ru-RU" sz="1200">
                <a:solidFill>
                  <a:srgbClr val="000000"/>
                </a:solidFill>
                <a:latin typeface="Calibri" pitchFamily="34" charset="0"/>
                <a:ea typeface="MS Mincho" pitchFamily="49" charset="-128"/>
                <a:cs typeface="Courier New" pitchFamily="49" charset="0"/>
              </a:rPr>
              <a:t> </a:t>
            </a:r>
            <a:endParaRPr lang="ru-RU">
              <a:latin typeface="Calibri" pitchFamily="34" charset="0"/>
            </a:endParaRPr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auto">
          <a:xfrm>
            <a:off x="755650" y="1412875"/>
            <a:ext cx="8763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/>
            <a:r>
              <a:rPr lang="ru-RU" sz="1400">
                <a:solidFill>
                  <a:srgbClr val="000000"/>
                </a:solidFill>
                <a:latin typeface="Calibri" pitchFamily="34" charset="0"/>
                <a:ea typeface="MS Mincho" pitchFamily="49" charset="-128"/>
                <a:cs typeface="Arial" charset="0"/>
              </a:rPr>
              <a:t>развития</a:t>
            </a:r>
          </a:p>
        </p:txBody>
      </p:sp>
      <p:sp>
        <p:nvSpPr>
          <p:cNvPr id="23" name="Прямоугольник 22"/>
          <p:cNvSpPr>
            <a:spLocks noChangeArrowheads="1"/>
          </p:cNvSpPr>
          <p:nvPr/>
        </p:nvSpPr>
        <p:spPr bwMode="auto">
          <a:xfrm>
            <a:off x="6443663" y="5445125"/>
            <a:ext cx="1968500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tabLst>
                <a:tab pos="685800" algn="l"/>
              </a:tabLst>
            </a:pPr>
            <a:r>
              <a:rPr lang="ru-RU" sz="1600">
                <a:solidFill>
                  <a:srgbClr val="000000"/>
                </a:solidFill>
                <a:latin typeface="Calibri" pitchFamily="34" charset="0"/>
                <a:ea typeface="MS Mincho" pitchFamily="49" charset="-128"/>
                <a:cs typeface="Arial" charset="0"/>
              </a:rPr>
              <a:t>социально-психологические особенности</a:t>
            </a:r>
          </a:p>
        </p:txBody>
      </p:sp>
      <p:sp>
        <p:nvSpPr>
          <p:cNvPr id="24" name="Правая круглая скобка 23"/>
          <p:cNvSpPr/>
          <p:nvPr/>
        </p:nvSpPr>
        <p:spPr>
          <a:xfrm>
            <a:off x="468313" y="1268413"/>
            <a:ext cx="2303462" cy="1800225"/>
          </a:xfrm>
          <a:prstGeom prst="righ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5" name="Правая круглая скобка 24"/>
          <p:cNvSpPr/>
          <p:nvPr/>
        </p:nvSpPr>
        <p:spPr>
          <a:xfrm>
            <a:off x="395288" y="836613"/>
            <a:ext cx="1512887" cy="863600"/>
          </a:xfrm>
          <a:prstGeom prst="righ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27" name="Прямая соединительная линия 26"/>
          <p:cNvCxnSpPr/>
          <p:nvPr/>
        </p:nvCxnSpPr>
        <p:spPr>
          <a:xfrm>
            <a:off x="250825" y="2349500"/>
            <a:ext cx="2881313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Правая круглая скобка 27"/>
          <p:cNvSpPr/>
          <p:nvPr/>
        </p:nvSpPr>
        <p:spPr>
          <a:xfrm>
            <a:off x="755650" y="4581525"/>
            <a:ext cx="1584325" cy="863600"/>
          </a:xfrm>
          <a:prstGeom prst="righ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9" name="Правая круглая скобка 28"/>
          <p:cNvSpPr/>
          <p:nvPr/>
        </p:nvSpPr>
        <p:spPr>
          <a:xfrm flipH="1">
            <a:off x="6875463" y="981075"/>
            <a:ext cx="1504950" cy="1295400"/>
          </a:xfrm>
          <a:prstGeom prst="righ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0" name="Прямоугольник 29"/>
          <p:cNvSpPr>
            <a:spLocks noChangeArrowheads="1"/>
          </p:cNvSpPr>
          <p:nvPr/>
        </p:nvSpPr>
        <p:spPr bwMode="auto">
          <a:xfrm>
            <a:off x="6948488" y="1916113"/>
            <a:ext cx="1287462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600">
                <a:solidFill>
                  <a:srgbClr val="000000"/>
                </a:solidFill>
                <a:latin typeface="Calibri" pitchFamily="34" charset="0"/>
                <a:ea typeface="MS Mincho" pitchFamily="49" charset="-128"/>
                <a:cs typeface="Arial" charset="0"/>
              </a:rPr>
              <a:t>прочие</a:t>
            </a:r>
            <a:endParaRPr lang="ru-RU" sz="1600">
              <a:latin typeface="Calibri" pitchFamily="34" charset="0"/>
              <a:ea typeface="MS Mincho" pitchFamily="49" charset="-128"/>
              <a:cs typeface="Arial" charset="0"/>
            </a:endParaRPr>
          </a:p>
        </p:txBody>
      </p:sp>
      <p:cxnSp>
        <p:nvCxnSpPr>
          <p:cNvPr id="31" name="Прямая соединительная линия 30"/>
          <p:cNvCxnSpPr/>
          <p:nvPr/>
        </p:nvCxnSpPr>
        <p:spPr>
          <a:xfrm>
            <a:off x="6516688" y="1773238"/>
            <a:ext cx="2016125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Правая круглая скобка 32"/>
          <p:cNvSpPr/>
          <p:nvPr/>
        </p:nvSpPr>
        <p:spPr>
          <a:xfrm flipH="1">
            <a:off x="6372225" y="4076700"/>
            <a:ext cx="2087563" cy="1223963"/>
          </a:xfrm>
          <a:prstGeom prst="righ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4" name="Правая круглая скобка 33"/>
          <p:cNvSpPr/>
          <p:nvPr/>
        </p:nvSpPr>
        <p:spPr>
          <a:xfrm flipH="1">
            <a:off x="6372225" y="4581525"/>
            <a:ext cx="2592388" cy="1655763"/>
          </a:xfrm>
          <a:prstGeom prst="righ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35" name="Прямая соединительная линия 34"/>
          <p:cNvCxnSpPr/>
          <p:nvPr/>
        </p:nvCxnSpPr>
        <p:spPr>
          <a:xfrm>
            <a:off x="6011863" y="5084763"/>
            <a:ext cx="360362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единительная линия 38"/>
          <p:cNvCxnSpPr/>
          <p:nvPr/>
        </p:nvCxnSpPr>
        <p:spPr>
          <a:xfrm>
            <a:off x="2339975" y="4724400"/>
            <a:ext cx="431800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inkTgt spid="_x0000_s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inkTgt spid="_x0000_s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9" grpId="0"/>
      <p:bldP spid="10" grpId="0"/>
      <p:bldP spid="12" grpId="0"/>
      <p:bldP spid="13" grpId="0" animBg="1"/>
      <p:bldP spid="14" grpId="0"/>
      <p:bldP spid="15" grpId="0"/>
      <p:bldP spid="16" grpId="0" animBg="1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 animBg="1"/>
      <p:bldP spid="25" grpId="0" animBg="1"/>
      <p:bldP spid="28" grpId="0" animBg="1"/>
      <p:bldP spid="29" grpId="0" animBg="1"/>
      <p:bldP spid="30" grpId="0"/>
      <p:bldP spid="33" grpId="0" animBg="1"/>
      <p:bldP spid="3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3635896" y="2996952"/>
            <a:ext cx="1584176" cy="936104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Организация учебного процесса</a:t>
            </a:r>
          </a:p>
        </p:txBody>
      </p:sp>
      <p:sp>
        <p:nvSpPr>
          <p:cNvPr id="3" name="Дуга 2"/>
          <p:cNvSpPr/>
          <p:nvPr/>
        </p:nvSpPr>
        <p:spPr>
          <a:xfrm rot="16462418">
            <a:off x="3563938" y="1844675"/>
            <a:ext cx="3455987" cy="1439863"/>
          </a:xfrm>
          <a:prstGeom prst="arc">
            <a:avLst>
              <a:gd name="adj1" fmla="val 14152791"/>
              <a:gd name="adj2" fmla="val 21363635"/>
            </a:avLst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" name="Дуга 3"/>
          <p:cNvSpPr/>
          <p:nvPr/>
        </p:nvSpPr>
        <p:spPr>
          <a:xfrm rot="16200000" flipH="1">
            <a:off x="4117182" y="3163093"/>
            <a:ext cx="2413000" cy="1503363"/>
          </a:xfrm>
          <a:prstGeom prst="arc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Дуга 4"/>
          <p:cNvSpPr/>
          <p:nvPr/>
        </p:nvSpPr>
        <p:spPr>
          <a:xfrm rot="16200000" flipV="1">
            <a:off x="2636044" y="2628107"/>
            <a:ext cx="2592387" cy="736600"/>
          </a:xfrm>
          <a:prstGeom prst="arc">
            <a:avLst/>
          </a:prstGeom>
          <a:ln w="762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Дуга 5"/>
          <p:cNvSpPr/>
          <p:nvPr/>
        </p:nvSpPr>
        <p:spPr>
          <a:xfrm rot="16200000" flipH="1" flipV="1">
            <a:off x="2591594" y="3248819"/>
            <a:ext cx="2017713" cy="1368425"/>
          </a:xfrm>
          <a:prstGeom prst="arc">
            <a:avLst>
              <a:gd name="adj1" fmla="val 16200000"/>
              <a:gd name="adj2" fmla="val 21539460"/>
            </a:avLst>
          </a:prstGeom>
          <a:ln w="7620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843808" y="1484784"/>
            <a:ext cx="1080120" cy="432048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Формы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5292080" y="620688"/>
            <a:ext cx="1080120" cy="432048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Методы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508104" y="3068960"/>
            <a:ext cx="1080120" cy="432048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Приёмы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5292080" y="4941168"/>
            <a:ext cx="1224136" cy="432048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Средства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2555776" y="4653136"/>
            <a:ext cx="1080120" cy="576064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Виды, системы</a:t>
            </a:r>
          </a:p>
        </p:txBody>
      </p:sp>
      <p:sp>
        <p:nvSpPr>
          <p:cNvPr id="12" name="Дуга 11"/>
          <p:cNvSpPr/>
          <p:nvPr/>
        </p:nvSpPr>
        <p:spPr>
          <a:xfrm rot="16200000">
            <a:off x="5400675" y="3033713"/>
            <a:ext cx="719137" cy="1366838"/>
          </a:xfrm>
          <a:prstGeom prst="arc">
            <a:avLst>
              <a:gd name="adj1" fmla="val 17513271"/>
              <a:gd name="adj2" fmla="val 19320274"/>
            </a:avLst>
          </a:prstGeom>
          <a:ln w="762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217" name="TextBox 15"/>
          <p:cNvSpPr txBox="1">
            <a:spLocks noChangeArrowheads="1"/>
          </p:cNvSpPr>
          <p:nvPr/>
        </p:nvSpPr>
        <p:spPr bwMode="auto">
          <a:xfrm>
            <a:off x="5940425" y="1628775"/>
            <a:ext cx="14398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latin typeface="Calibri" pitchFamily="34" charset="0"/>
              </a:rPr>
              <a:t>По источнику</a:t>
            </a:r>
          </a:p>
        </p:txBody>
      </p:sp>
      <p:sp>
        <p:nvSpPr>
          <p:cNvPr id="8218" name="TextBox 16"/>
          <p:cNvSpPr txBox="1">
            <a:spLocks noChangeArrowheads="1"/>
          </p:cNvSpPr>
          <p:nvPr/>
        </p:nvSpPr>
        <p:spPr bwMode="auto">
          <a:xfrm>
            <a:off x="5940425" y="2349500"/>
            <a:ext cx="792163" cy="30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solidFill>
                  <a:srgbClr val="FF0000"/>
                </a:solidFill>
                <a:latin typeface="Calibri" pitchFamily="34" charset="0"/>
              </a:rPr>
              <a:t>Другие</a:t>
            </a:r>
          </a:p>
        </p:txBody>
      </p:sp>
      <p:sp>
        <p:nvSpPr>
          <p:cNvPr id="8219" name="TextBox 17"/>
          <p:cNvSpPr txBox="1">
            <a:spLocks noChangeArrowheads="1"/>
          </p:cNvSpPr>
          <p:nvPr/>
        </p:nvSpPr>
        <p:spPr bwMode="auto">
          <a:xfrm>
            <a:off x="5508625" y="1196975"/>
            <a:ext cx="14398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latin typeface="Calibri" pitchFamily="34" charset="0"/>
              </a:rPr>
              <a:t>Классификации</a:t>
            </a:r>
          </a:p>
        </p:txBody>
      </p:sp>
      <p:sp>
        <p:nvSpPr>
          <p:cNvPr id="8220" name="TextBox 18"/>
          <p:cNvSpPr txBox="1">
            <a:spLocks noChangeArrowheads="1"/>
          </p:cNvSpPr>
          <p:nvPr/>
        </p:nvSpPr>
        <p:spPr bwMode="auto">
          <a:xfrm>
            <a:off x="5940425" y="1989138"/>
            <a:ext cx="18002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latin typeface="Calibri" pitchFamily="34" charset="0"/>
              </a:rPr>
              <a:t>По характеру УПД</a:t>
            </a:r>
          </a:p>
        </p:txBody>
      </p:sp>
      <p:cxnSp>
        <p:nvCxnSpPr>
          <p:cNvPr id="23" name="Прямая соединительная линия 22"/>
          <p:cNvCxnSpPr/>
          <p:nvPr/>
        </p:nvCxnSpPr>
        <p:spPr>
          <a:xfrm>
            <a:off x="5508625" y="1484313"/>
            <a:ext cx="1295400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/>
          <p:nvPr/>
        </p:nvCxnSpPr>
        <p:spPr>
          <a:xfrm>
            <a:off x="5940425" y="1916113"/>
            <a:ext cx="2592388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>
            <a:off x="5940425" y="2636838"/>
            <a:ext cx="719138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/>
          <p:cNvCxnSpPr/>
          <p:nvPr/>
        </p:nvCxnSpPr>
        <p:spPr>
          <a:xfrm>
            <a:off x="5940425" y="2276475"/>
            <a:ext cx="1511300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/>
          <p:nvPr/>
        </p:nvCxnSpPr>
        <p:spPr>
          <a:xfrm>
            <a:off x="5940425" y="1484313"/>
            <a:ext cx="0" cy="11525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/>
          <p:cNvCxnSpPr/>
          <p:nvPr/>
        </p:nvCxnSpPr>
        <p:spPr>
          <a:xfrm>
            <a:off x="5508625" y="1052513"/>
            <a:ext cx="0" cy="43180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27" name="TextBox 47"/>
          <p:cNvSpPr txBox="1">
            <a:spLocks noChangeArrowheads="1"/>
          </p:cNvSpPr>
          <p:nvPr/>
        </p:nvSpPr>
        <p:spPr bwMode="auto">
          <a:xfrm>
            <a:off x="7380288" y="1052513"/>
            <a:ext cx="1368425" cy="8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Aft>
                <a:spcPts val="600"/>
              </a:spcAft>
            </a:pPr>
            <a:r>
              <a:rPr lang="ru-RU" sz="1400">
                <a:latin typeface="Calibri" pitchFamily="34" charset="0"/>
              </a:rPr>
              <a:t>Словесные</a:t>
            </a:r>
          </a:p>
          <a:p>
            <a:pPr>
              <a:spcAft>
                <a:spcPts val="600"/>
              </a:spcAft>
            </a:pPr>
            <a:r>
              <a:rPr lang="ru-RU" sz="1400">
                <a:latin typeface="Calibri" pitchFamily="34" charset="0"/>
              </a:rPr>
              <a:t>Наглядные</a:t>
            </a:r>
          </a:p>
          <a:p>
            <a:pPr>
              <a:spcAft>
                <a:spcPts val="600"/>
              </a:spcAft>
            </a:pPr>
            <a:r>
              <a:rPr lang="ru-RU" sz="1400">
                <a:latin typeface="Calibri" pitchFamily="34" charset="0"/>
              </a:rPr>
              <a:t>Практические</a:t>
            </a:r>
          </a:p>
        </p:txBody>
      </p:sp>
      <p:sp>
        <p:nvSpPr>
          <p:cNvPr id="8228" name="TextBox 49"/>
          <p:cNvSpPr txBox="1">
            <a:spLocks noChangeArrowheads="1"/>
          </p:cNvSpPr>
          <p:nvPr/>
        </p:nvSpPr>
        <p:spPr bwMode="auto">
          <a:xfrm>
            <a:off x="7451725" y="2349500"/>
            <a:ext cx="1692275" cy="190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Aft>
                <a:spcPts val="600"/>
              </a:spcAft>
            </a:pPr>
            <a:r>
              <a:rPr lang="ru-RU" sz="1400">
                <a:latin typeface="Calibri" pitchFamily="34" charset="0"/>
              </a:rPr>
              <a:t>Объяснительно-иллюстративный</a:t>
            </a:r>
          </a:p>
          <a:p>
            <a:pPr>
              <a:spcAft>
                <a:spcPts val="600"/>
              </a:spcAft>
            </a:pPr>
            <a:r>
              <a:rPr lang="ru-RU" sz="1400">
                <a:latin typeface="Calibri" pitchFamily="34" charset="0"/>
              </a:rPr>
              <a:t>Репродуктивный</a:t>
            </a:r>
          </a:p>
          <a:p>
            <a:pPr>
              <a:spcAft>
                <a:spcPts val="600"/>
              </a:spcAft>
            </a:pPr>
            <a:r>
              <a:rPr lang="ru-RU" sz="1400">
                <a:latin typeface="Calibri" pitchFamily="34" charset="0"/>
              </a:rPr>
              <a:t>Проблемного изложения</a:t>
            </a:r>
          </a:p>
          <a:p>
            <a:pPr>
              <a:spcAft>
                <a:spcPts val="600"/>
              </a:spcAft>
            </a:pPr>
            <a:r>
              <a:rPr lang="ru-RU" sz="1400">
                <a:latin typeface="Calibri" pitchFamily="34" charset="0"/>
              </a:rPr>
              <a:t>Эвристический</a:t>
            </a:r>
          </a:p>
          <a:p>
            <a:pPr>
              <a:spcAft>
                <a:spcPts val="600"/>
              </a:spcAft>
            </a:pPr>
            <a:r>
              <a:rPr lang="ru-RU" sz="1400">
                <a:latin typeface="Calibri" pitchFamily="34" charset="0"/>
              </a:rPr>
              <a:t>Исследовательский</a:t>
            </a:r>
          </a:p>
        </p:txBody>
      </p:sp>
      <p:sp>
        <p:nvSpPr>
          <p:cNvPr id="51" name="Правая круглая скобка 50"/>
          <p:cNvSpPr/>
          <p:nvPr/>
        </p:nvSpPr>
        <p:spPr>
          <a:xfrm flipH="1">
            <a:off x="7380288" y="1341438"/>
            <a:ext cx="936625" cy="287337"/>
          </a:xfrm>
          <a:prstGeom prst="righ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52" name="Прямая соединительная линия 51"/>
          <p:cNvCxnSpPr/>
          <p:nvPr/>
        </p:nvCxnSpPr>
        <p:spPr>
          <a:xfrm>
            <a:off x="7380288" y="1557338"/>
            <a:ext cx="0" cy="35877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Правая круглая скобка 52"/>
          <p:cNvSpPr/>
          <p:nvPr/>
        </p:nvSpPr>
        <p:spPr>
          <a:xfrm flipH="1">
            <a:off x="7451725" y="3141663"/>
            <a:ext cx="1431925" cy="792162"/>
          </a:xfrm>
          <a:prstGeom prst="righ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4" name="Правая круглая скобка 53"/>
          <p:cNvSpPr/>
          <p:nvPr/>
        </p:nvSpPr>
        <p:spPr>
          <a:xfrm flipH="1">
            <a:off x="7451725" y="3644900"/>
            <a:ext cx="1584325" cy="647700"/>
          </a:xfrm>
          <a:prstGeom prst="righ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55" name="Прямая соединительная линия 54"/>
          <p:cNvCxnSpPr/>
          <p:nvPr/>
        </p:nvCxnSpPr>
        <p:spPr>
          <a:xfrm>
            <a:off x="7451725" y="2276475"/>
            <a:ext cx="0" cy="865188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Прямая соединительная линия 55"/>
          <p:cNvCxnSpPr/>
          <p:nvPr/>
        </p:nvCxnSpPr>
        <p:spPr>
          <a:xfrm>
            <a:off x="7451725" y="2852738"/>
            <a:ext cx="1368425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Дуга 30"/>
          <p:cNvSpPr/>
          <p:nvPr/>
        </p:nvSpPr>
        <p:spPr>
          <a:xfrm rot="16870449" flipH="1">
            <a:off x="5118893" y="-793"/>
            <a:ext cx="3459163" cy="3060700"/>
          </a:xfrm>
          <a:prstGeom prst="arc">
            <a:avLst>
              <a:gd name="adj1" fmla="val 15833088"/>
              <a:gd name="adj2" fmla="val 20578243"/>
            </a:avLst>
          </a:prstGeom>
          <a:ln w="19050">
            <a:solidFill>
              <a:srgbClr val="00B0F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5" name="Номер слайда 3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D1CE508-440C-4EE0-BA6F-77836EA2E1D9}" type="slidenum">
              <a:rPr lang="ru-RU"/>
              <a:pPr>
                <a:defRPr/>
              </a:pPr>
              <a:t>7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Полилиния 19"/>
          <p:cNvSpPr/>
          <p:nvPr/>
        </p:nvSpPr>
        <p:spPr>
          <a:xfrm>
            <a:off x="2232025" y="3113088"/>
            <a:ext cx="1382713" cy="392112"/>
          </a:xfrm>
          <a:custGeom>
            <a:avLst/>
            <a:gdLst>
              <a:gd name="connsiteX0" fmla="*/ 1382486 w 1382486"/>
              <a:gd name="connsiteY0" fmla="*/ 0 h 391886"/>
              <a:gd name="connsiteX1" fmla="*/ 468086 w 1382486"/>
              <a:gd name="connsiteY1" fmla="*/ 87086 h 391886"/>
              <a:gd name="connsiteX2" fmla="*/ 0 w 1382486"/>
              <a:gd name="connsiteY2" fmla="*/ 391886 h 3918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382486" h="391886">
                <a:moveTo>
                  <a:pt x="1382486" y="0"/>
                </a:moveTo>
                <a:cubicBezTo>
                  <a:pt x="1040493" y="10886"/>
                  <a:pt x="698500" y="21772"/>
                  <a:pt x="468086" y="87086"/>
                </a:cubicBezTo>
                <a:cubicBezTo>
                  <a:pt x="237672" y="152400"/>
                  <a:pt x="118836" y="272143"/>
                  <a:pt x="0" y="391886"/>
                </a:cubicBezTo>
              </a:path>
            </a:pathLst>
          </a:cu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9" name="Полилиния 18"/>
          <p:cNvSpPr/>
          <p:nvPr/>
        </p:nvSpPr>
        <p:spPr>
          <a:xfrm>
            <a:off x="3833813" y="2351088"/>
            <a:ext cx="390525" cy="434975"/>
          </a:xfrm>
          <a:custGeom>
            <a:avLst/>
            <a:gdLst>
              <a:gd name="connsiteX0" fmla="*/ 59871 w 419099"/>
              <a:gd name="connsiteY0" fmla="*/ 0 h 435429"/>
              <a:gd name="connsiteX1" fmla="*/ 59871 w 419099"/>
              <a:gd name="connsiteY1" fmla="*/ 185057 h 435429"/>
              <a:gd name="connsiteX2" fmla="*/ 419099 w 419099"/>
              <a:gd name="connsiteY2" fmla="*/ 435429 h 435429"/>
              <a:gd name="connsiteX0" fmla="*/ 29936 w 389164"/>
              <a:gd name="connsiteY0" fmla="*/ 0 h 435429"/>
              <a:gd name="connsiteX1" fmla="*/ 89435 w 389164"/>
              <a:gd name="connsiteY1" fmla="*/ 213590 h 435429"/>
              <a:gd name="connsiteX2" fmla="*/ 389164 w 389164"/>
              <a:gd name="connsiteY2" fmla="*/ 435429 h 4354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89164" h="435429">
                <a:moveTo>
                  <a:pt x="29936" y="0"/>
                </a:moveTo>
                <a:cubicBezTo>
                  <a:pt x="0" y="56243"/>
                  <a:pt x="29564" y="141019"/>
                  <a:pt x="89435" y="213590"/>
                </a:cubicBezTo>
                <a:cubicBezTo>
                  <a:pt x="149306" y="286161"/>
                  <a:pt x="239485" y="346528"/>
                  <a:pt x="389164" y="435429"/>
                </a:cubicBezTo>
              </a:path>
            </a:pathLst>
          </a:custGeom>
          <a:ln w="28575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Полилиния 15"/>
          <p:cNvSpPr/>
          <p:nvPr/>
        </p:nvSpPr>
        <p:spPr>
          <a:xfrm>
            <a:off x="4549775" y="3482975"/>
            <a:ext cx="482600" cy="665163"/>
          </a:xfrm>
          <a:custGeom>
            <a:avLst/>
            <a:gdLst>
              <a:gd name="connsiteX0" fmla="*/ 0 w 482600"/>
              <a:gd name="connsiteY0" fmla="*/ 0 h 664028"/>
              <a:gd name="connsiteX1" fmla="*/ 402771 w 482600"/>
              <a:gd name="connsiteY1" fmla="*/ 250371 h 664028"/>
              <a:gd name="connsiteX2" fmla="*/ 478971 w 482600"/>
              <a:gd name="connsiteY2" fmla="*/ 664028 h 6640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82600" h="664028">
                <a:moveTo>
                  <a:pt x="0" y="0"/>
                </a:moveTo>
                <a:cubicBezTo>
                  <a:pt x="161471" y="69850"/>
                  <a:pt x="322943" y="139700"/>
                  <a:pt x="402771" y="250371"/>
                </a:cubicBezTo>
                <a:cubicBezTo>
                  <a:pt x="482600" y="361042"/>
                  <a:pt x="480785" y="512535"/>
                  <a:pt x="478971" y="664028"/>
                </a:cubicBezTo>
              </a:path>
            </a:pathLst>
          </a:cu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" name="Полилиния 16"/>
          <p:cNvSpPr/>
          <p:nvPr/>
        </p:nvSpPr>
        <p:spPr>
          <a:xfrm>
            <a:off x="3662363" y="3471863"/>
            <a:ext cx="517525" cy="1687512"/>
          </a:xfrm>
          <a:custGeom>
            <a:avLst/>
            <a:gdLst>
              <a:gd name="connsiteX0" fmla="*/ 517071 w 517071"/>
              <a:gd name="connsiteY0" fmla="*/ 0 h 1687286"/>
              <a:gd name="connsiteX1" fmla="*/ 16328 w 517071"/>
              <a:gd name="connsiteY1" fmla="*/ 968828 h 1687286"/>
              <a:gd name="connsiteX2" fmla="*/ 419100 w 517071"/>
              <a:gd name="connsiteY2" fmla="*/ 1687286 h 16872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17071" h="1687286">
                <a:moveTo>
                  <a:pt x="517071" y="0"/>
                </a:moveTo>
                <a:cubicBezTo>
                  <a:pt x="274863" y="343807"/>
                  <a:pt x="32656" y="687614"/>
                  <a:pt x="16328" y="968828"/>
                </a:cubicBezTo>
                <a:cubicBezTo>
                  <a:pt x="0" y="1250042"/>
                  <a:pt x="209550" y="1468664"/>
                  <a:pt x="419100" y="1687286"/>
                </a:cubicBezTo>
              </a:path>
            </a:pathLst>
          </a:cu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Полилиния 14"/>
          <p:cNvSpPr/>
          <p:nvPr/>
        </p:nvSpPr>
        <p:spPr>
          <a:xfrm>
            <a:off x="4625975" y="1341438"/>
            <a:ext cx="863600" cy="1423987"/>
          </a:xfrm>
          <a:custGeom>
            <a:avLst/>
            <a:gdLst>
              <a:gd name="connsiteX0" fmla="*/ 631371 w 1095828"/>
              <a:gd name="connsiteY0" fmla="*/ 0 h 1382485"/>
              <a:gd name="connsiteX1" fmla="*/ 990600 w 1095828"/>
              <a:gd name="connsiteY1" fmla="*/ 696685 h 1382485"/>
              <a:gd name="connsiteX2" fmla="*/ 0 w 1095828"/>
              <a:gd name="connsiteY2" fmla="*/ 1382485 h 1382485"/>
              <a:gd name="connsiteX0" fmla="*/ 631371 w 863599"/>
              <a:gd name="connsiteY0" fmla="*/ 0 h 1382485"/>
              <a:gd name="connsiteX1" fmla="*/ 737659 w 863599"/>
              <a:gd name="connsiteY1" fmla="*/ 768886 h 1382485"/>
              <a:gd name="connsiteX2" fmla="*/ 0 w 863599"/>
              <a:gd name="connsiteY2" fmla="*/ 1382485 h 13824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63599" h="1382485">
                <a:moveTo>
                  <a:pt x="631371" y="0"/>
                </a:moveTo>
                <a:cubicBezTo>
                  <a:pt x="863599" y="233135"/>
                  <a:pt x="842887" y="538472"/>
                  <a:pt x="737659" y="768886"/>
                </a:cubicBezTo>
                <a:cubicBezTo>
                  <a:pt x="632431" y="999300"/>
                  <a:pt x="442686" y="1154792"/>
                  <a:pt x="0" y="1382485"/>
                </a:cubicBezTo>
              </a:path>
            </a:pathLst>
          </a:custGeom>
          <a:ln w="2857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1C6DCF-C1C1-403D-81FF-5940446BE5A4}" type="slidenum">
              <a:rPr lang="ru-RU"/>
              <a:pPr>
                <a:defRPr/>
              </a:pPr>
              <a:t>8</a:t>
            </a:fld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4211638" y="4149725"/>
            <a:ext cx="1728787" cy="338138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/>
              <a:t>Активизации УПД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843213" y="1773238"/>
            <a:ext cx="2016125" cy="58420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/>
              <a:t>Структуризации учебного материала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563938" y="765175"/>
            <a:ext cx="2232025" cy="58420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/>
              <a:t>Применения дидактических средств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331913" y="3500438"/>
            <a:ext cx="1785937" cy="33972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/>
              <a:t>Организационные</a:t>
            </a:r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auto">
          <a:xfrm>
            <a:off x="107950" y="4221163"/>
            <a:ext cx="2484438" cy="218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Aft>
                <a:spcPts val="1200"/>
              </a:spcAft>
            </a:pPr>
            <a:r>
              <a:rPr lang="ru-RU" sz="1600">
                <a:latin typeface="Calibri" pitchFamily="34" charset="0"/>
              </a:rPr>
              <a:t>Привлечения внимания</a:t>
            </a:r>
          </a:p>
          <a:p>
            <a:pPr algn="r">
              <a:spcAft>
                <a:spcPts val="1200"/>
              </a:spcAft>
            </a:pPr>
            <a:r>
              <a:rPr lang="ru-RU" sz="1600">
                <a:latin typeface="Calibri" pitchFamily="34" charset="0"/>
              </a:rPr>
              <a:t>Постановки задач</a:t>
            </a:r>
          </a:p>
          <a:p>
            <a:pPr algn="r">
              <a:spcAft>
                <a:spcPts val="1200"/>
              </a:spcAft>
            </a:pPr>
            <a:r>
              <a:rPr lang="ru-RU" sz="1600">
                <a:latin typeface="Calibri" pitchFamily="34" charset="0"/>
              </a:rPr>
              <a:t>Объяснения заданий</a:t>
            </a:r>
          </a:p>
          <a:p>
            <a:pPr algn="r">
              <a:spcAft>
                <a:spcPts val="1200"/>
              </a:spcAft>
            </a:pPr>
            <a:r>
              <a:rPr lang="ru-RU" sz="1600">
                <a:latin typeface="Calibri" pitchFamily="34" charset="0"/>
              </a:rPr>
              <a:t>Оценивания </a:t>
            </a:r>
          </a:p>
          <a:p>
            <a:pPr algn="r">
              <a:spcAft>
                <a:spcPts val="1200"/>
              </a:spcAft>
            </a:pPr>
            <a:r>
              <a:rPr lang="ru-RU" sz="1600">
                <a:latin typeface="Calibri" pitchFamily="34" charset="0"/>
              </a:rPr>
              <a:t>Организации самостоятельной  работы</a:t>
            </a:r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auto">
          <a:xfrm>
            <a:off x="6407150" y="3500438"/>
            <a:ext cx="2628900" cy="2586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Aft>
                <a:spcPts val="1200"/>
              </a:spcAft>
            </a:pPr>
            <a:r>
              <a:rPr lang="ru-RU" sz="1600">
                <a:latin typeface="Calibri" pitchFamily="34" charset="0"/>
              </a:rPr>
              <a:t>Проблемный вопрос</a:t>
            </a:r>
          </a:p>
          <a:p>
            <a:pPr>
              <a:spcAft>
                <a:spcPts val="1200"/>
              </a:spcAft>
            </a:pPr>
            <a:r>
              <a:rPr lang="ru-RU" sz="1600">
                <a:latin typeface="Calibri" pitchFamily="34" charset="0"/>
              </a:rPr>
              <a:t>Переадресация вопроса</a:t>
            </a:r>
          </a:p>
          <a:p>
            <a:pPr>
              <a:spcAft>
                <a:spcPts val="1200"/>
              </a:spcAft>
            </a:pPr>
            <a:r>
              <a:rPr lang="ru-RU" sz="1600">
                <a:latin typeface="Calibri" pitchFamily="34" charset="0"/>
              </a:rPr>
              <a:t>Занимательное задание</a:t>
            </a:r>
          </a:p>
          <a:p>
            <a:pPr>
              <a:spcAft>
                <a:spcPts val="1200"/>
              </a:spcAft>
            </a:pPr>
            <a:r>
              <a:rPr lang="ru-RU" sz="1600">
                <a:latin typeface="Calibri" pitchFamily="34" charset="0"/>
              </a:rPr>
              <a:t>Организации обсуждения</a:t>
            </a:r>
          </a:p>
          <a:p>
            <a:pPr>
              <a:spcAft>
                <a:spcPts val="1200"/>
              </a:spcAft>
            </a:pPr>
            <a:r>
              <a:rPr lang="ru-RU" sz="1600">
                <a:latin typeface="Calibri" pitchFamily="34" charset="0"/>
              </a:rPr>
              <a:t>Организации игровых моментов </a:t>
            </a:r>
          </a:p>
          <a:p>
            <a:pPr>
              <a:spcAft>
                <a:spcPts val="1200"/>
              </a:spcAft>
            </a:pPr>
            <a:r>
              <a:rPr lang="ru-RU" sz="1600">
                <a:latin typeface="Calibri" pitchFamily="34" charset="0"/>
              </a:rPr>
              <a:t>Создания ситуаций успеха</a:t>
            </a:r>
          </a:p>
        </p:txBody>
      </p:sp>
      <p:sp>
        <p:nvSpPr>
          <p:cNvPr id="11" name="Прямоугольник 10"/>
          <p:cNvSpPr>
            <a:spLocks noChangeArrowheads="1"/>
          </p:cNvSpPr>
          <p:nvPr/>
        </p:nvSpPr>
        <p:spPr bwMode="auto">
          <a:xfrm>
            <a:off x="6335713" y="260350"/>
            <a:ext cx="2700337" cy="227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Aft>
                <a:spcPts val="1200"/>
              </a:spcAft>
            </a:pPr>
            <a:r>
              <a:rPr lang="ru-RU" sz="1600">
                <a:latin typeface="Calibri" pitchFamily="34" charset="0"/>
              </a:rPr>
              <a:t>Использования наглядности</a:t>
            </a:r>
          </a:p>
          <a:p>
            <a:pPr>
              <a:spcAft>
                <a:spcPts val="1200"/>
              </a:spcAft>
            </a:pPr>
            <a:r>
              <a:rPr lang="ru-RU" sz="1600">
                <a:latin typeface="Calibri" pitchFamily="34" charset="0"/>
              </a:rPr>
              <a:t>Использования дидактического материала</a:t>
            </a:r>
          </a:p>
          <a:p>
            <a:pPr>
              <a:spcAft>
                <a:spcPts val="1200"/>
              </a:spcAft>
            </a:pPr>
            <a:r>
              <a:rPr lang="ru-RU" sz="1600">
                <a:latin typeface="Calibri" pitchFamily="34" charset="0"/>
              </a:rPr>
              <a:t>Работы с учебником</a:t>
            </a:r>
          </a:p>
          <a:p>
            <a:pPr>
              <a:spcAft>
                <a:spcPts val="1200"/>
              </a:spcAft>
            </a:pPr>
            <a:r>
              <a:rPr lang="ru-RU" sz="1600">
                <a:latin typeface="Calibri" pitchFamily="34" charset="0"/>
              </a:rPr>
              <a:t>Работы с таблицами, схемами, словарями, справочниками</a:t>
            </a:r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07950" y="476250"/>
            <a:ext cx="2376488" cy="227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Aft>
                <a:spcPts val="1200"/>
              </a:spcAft>
            </a:pPr>
            <a:r>
              <a:rPr lang="ru-RU" sz="1600">
                <a:latin typeface="Calibri" pitchFamily="34" charset="0"/>
              </a:rPr>
              <a:t>Визуализации мыслительного процесса</a:t>
            </a:r>
          </a:p>
          <a:p>
            <a:pPr algn="r">
              <a:spcAft>
                <a:spcPts val="1200"/>
              </a:spcAft>
            </a:pPr>
            <a:r>
              <a:rPr lang="ru-RU" sz="1600">
                <a:latin typeface="Calibri" pitchFamily="34" charset="0"/>
              </a:rPr>
              <a:t>Построения структурно-логических схем</a:t>
            </a:r>
          </a:p>
          <a:p>
            <a:pPr algn="r">
              <a:spcAft>
                <a:spcPts val="1200"/>
              </a:spcAft>
            </a:pPr>
            <a:r>
              <a:rPr lang="ru-RU" sz="1600">
                <a:latin typeface="Calibri" pitchFamily="34" charset="0"/>
              </a:rPr>
              <a:t>Построения таблиц </a:t>
            </a:r>
          </a:p>
          <a:p>
            <a:pPr algn="r">
              <a:spcAft>
                <a:spcPts val="1200"/>
              </a:spcAft>
            </a:pPr>
            <a:r>
              <a:rPr lang="ru-RU" sz="1600">
                <a:latin typeface="Calibri" pitchFamily="34" charset="0"/>
              </a:rPr>
              <a:t>Отбора ключевых понятий </a:t>
            </a: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3635896" y="2780928"/>
            <a:ext cx="1512168" cy="720080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Приёмы обучения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3708400" y="5157788"/>
            <a:ext cx="798513" cy="338137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/>
              <a:t>Другие</a:t>
            </a:r>
          </a:p>
        </p:txBody>
      </p:sp>
      <p:sp>
        <p:nvSpPr>
          <p:cNvPr id="21" name="Левая круглая скобка 20"/>
          <p:cNvSpPr/>
          <p:nvPr/>
        </p:nvSpPr>
        <p:spPr>
          <a:xfrm>
            <a:off x="6227763" y="549275"/>
            <a:ext cx="2665412" cy="1943100"/>
          </a:xfrm>
          <a:prstGeom prst="lef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" name="Левая круглая скобка 21"/>
          <p:cNvSpPr/>
          <p:nvPr/>
        </p:nvSpPr>
        <p:spPr>
          <a:xfrm>
            <a:off x="6300788" y="3789363"/>
            <a:ext cx="2447925" cy="1223962"/>
          </a:xfrm>
          <a:prstGeom prst="lef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3" name="Левая круглая скобка 22"/>
          <p:cNvSpPr/>
          <p:nvPr/>
        </p:nvSpPr>
        <p:spPr>
          <a:xfrm>
            <a:off x="6300788" y="4221163"/>
            <a:ext cx="2232025" cy="1439862"/>
          </a:xfrm>
          <a:prstGeom prst="lef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4" name="Левая круглая скобка 23"/>
          <p:cNvSpPr/>
          <p:nvPr/>
        </p:nvSpPr>
        <p:spPr>
          <a:xfrm>
            <a:off x="6300788" y="4581525"/>
            <a:ext cx="2447925" cy="1439863"/>
          </a:xfrm>
          <a:prstGeom prst="lef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5" name="Левая круглая скобка 24"/>
          <p:cNvSpPr/>
          <p:nvPr/>
        </p:nvSpPr>
        <p:spPr>
          <a:xfrm>
            <a:off x="6227763" y="1196975"/>
            <a:ext cx="2665412" cy="431800"/>
          </a:xfrm>
          <a:prstGeom prst="lef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6" name="Левая круглая скобка 25"/>
          <p:cNvSpPr/>
          <p:nvPr/>
        </p:nvSpPr>
        <p:spPr>
          <a:xfrm flipH="1">
            <a:off x="250825" y="1052513"/>
            <a:ext cx="2312988" cy="1008062"/>
          </a:xfrm>
          <a:prstGeom prst="lef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7" name="Левая круглая скобка 26"/>
          <p:cNvSpPr/>
          <p:nvPr/>
        </p:nvSpPr>
        <p:spPr>
          <a:xfrm flipH="1">
            <a:off x="250825" y="1628775"/>
            <a:ext cx="2312988" cy="1079500"/>
          </a:xfrm>
          <a:prstGeom prst="lef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8" name="Левая круглая скобка 27"/>
          <p:cNvSpPr/>
          <p:nvPr/>
        </p:nvSpPr>
        <p:spPr>
          <a:xfrm flipH="1">
            <a:off x="539750" y="4508500"/>
            <a:ext cx="2160588" cy="792163"/>
          </a:xfrm>
          <a:prstGeom prst="lef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9" name="Левая круглая скобка 28"/>
          <p:cNvSpPr/>
          <p:nvPr/>
        </p:nvSpPr>
        <p:spPr>
          <a:xfrm flipH="1">
            <a:off x="395288" y="4941888"/>
            <a:ext cx="2305050" cy="1439862"/>
          </a:xfrm>
          <a:prstGeom prst="lef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33" name="Прямая соединительная линия 32"/>
          <p:cNvCxnSpPr/>
          <p:nvPr/>
        </p:nvCxnSpPr>
        <p:spPr>
          <a:xfrm flipV="1">
            <a:off x="2700338" y="3860800"/>
            <a:ext cx="0" cy="64770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единительная линия 34"/>
          <p:cNvCxnSpPr/>
          <p:nvPr/>
        </p:nvCxnSpPr>
        <p:spPr>
          <a:xfrm>
            <a:off x="1331913" y="5732463"/>
            <a:ext cx="1368425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единительная линия 35"/>
          <p:cNvCxnSpPr/>
          <p:nvPr/>
        </p:nvCxnSpPr>
        <p:spPr>
          <a:xfrm>
            <a:off x="2555875" y="2133600"/>
            <a:ext cx="287338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Прямая соединительная линия 39"/>
          <p:cNvCxnSpPr/>
          <p:nvPr/>
        </p:nvCxnSpPr>
        <p:spPr>
          <a:xfrm>
            <a:off x="5940425" y="4365625"/>
            <a:ext cx="360363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единительная линия 41"/>
          <p:cNvCxnSpPr/>
          <p:nvPr/>
        </p:nvCxnSpPr>
        <p:spPr>
          <a:xfrm>
            <a:off x="5795963" y="1052513"/>
            <a:ext cx="431800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5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2" dur="50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8" grpId="0" animBg="1"/>
      <p:bldP spid="9" grpId="0"/>
      <p:bldP spid="12" grpId="0"/>
      <p:bldP spid="14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Скругленный прямоугольник 83"/>
          <p:cNvSpPr/>
          <p:nvPr/>
        </p:nvSpPr>
        <p:spPr>
          <a:xfrm>
            <a:off x="3635896" y="2996952"/>
            <a:ext cx="1584176" cy="936104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Организация учебного процесса</a:t>
            </a:r>
          </a:p>
        </p:txBody>
      </p:sp>
      <p:sp>
        <p:nvSpPr>
          <p:cNvPr id="85" name="Дуга 84"/>
          <p:cNvSpPr/>
          <p:nvPr/>
        </p:nvSpPr>
        <p:spPr>
          <a:xfrm rot="16462418">
            <a:off x="3563938" y="1844675"/>
            <a:ext cx="3455987" cy="1439863"/>
          </a:xfrm>
          <a:prstGeom prst="arc">
            <a:avLst>
              <a:gd name="adj1" fmla="val 14152791"/>
              <a:gd name="adj2" fmla="val 21363635"/>
            </a:avLst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6" name="Дуга 85"/>
          <p:cNvSpPr/>
          <p:nvPr/>
        </p:nvSpPr>
        <p:spPr>
          <a:xfrm rot="16200000" flipH="1">
            <a:off x="4117182" y="3163093"/>
            <a:ext cx="2413000" cy="1503363"/>
          </a:xfrm>
          <a:prstGeom prst="arc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7" name="Дуга 86"/>
          <p:cNvSpPr/>
          <p:nvPr/>
        </p:nvSpPr>
        <p:spPr>
          <a:xfrm rot="16200000" flipV="1">
            <a:off x="2636044" y="2628107"/>
            <a:ext cx="2592387" cy="736600"/>
          </a:xfrm>
          <a:prstGeom prst="arc">
            <a:avLst/>
          </a:prstGeom>
          <a:ln w="762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8" name="Дуга 87"/>
          <p:cNvSpPr/>
          <p:nvPr/>
        </p:nvSpPr>
        <p:spPr>
          <a:xfrm rot="16200000" flipH="1" flipV="1">
            <a:off x="2591594" y="3248819"/>
            <a:ext cx="2017713" cy="1368425"/>
          </a:xfrm>
          <a:prstGeom prst="arc">
            <a:avLst>
              <a:gd name="adj1" fmla="val 16200000"/>
              <a:gd name="adj2" fmla="val 21539460"/>
            </a:avLst>
          </a:prstGeom>
          <a:ln w="7620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9" name="Скругленный прямоугольник 88"/>
          <p:cNvSpPr/>
          <p:nvPr/>
        </p:nvSpPr>
        <p:spPr>
          <a:xfrm>
            <a:off x="2843808" y="1484784"/>
            <a:ext cx="1080120" cy="432048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Формы</a:t>
            </a:r>
          </a:p>
        </p:txBody>
      </p:sp>
      <p:sp>
        <p:nvSpPr>
          <p:cNvPr id="90" name="Скругленный прямоугольник 89"/>
          <p:cNvSpPr/>
          <p:nvPr/>
        </p:nvSpPr>
        <p:spPr>
          <a:xfrm>
            <a:off x="5292080" y="620688"/>
            <a:ext cx="1080120" cy="432048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Методы</a:t>
            </a:r>
          </a:p>
        </p:txBody>
      </p:sp>
      <p:sp>
        <p:nvSpPr>
          <p:cNvPr id="91" name="Скругленный прямоугольник 90"/>
          <p:cNvSpPr/>
          <p:nvPr/>
        </p:nvSpPr>
        <p:spPr>
          <a:xfrm>
            <a:off x="5508104" y="3068960"/>
            <a:ext cx="1080120" cy="432048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Приёмы</a:t>
            </a:r>
          </a:p>
        </p:txBody>
      </p:sp>
      <p:sp>
        <p:nvSpPr>
          <p:cNvPr id="92" name="Скругленный прямоугольник 91"/>
          <p:cNvSpPr/>
          <p:nvPr/>
        </p:nvSpPr>
        <p:spPr>
          <a:xfrm>
            <a:off x="5292080" y="4941168"/>
            <a:ext cx="1224136" cy="432048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Средства</a:t>
            </a:r>
          </a:p>
        </p:txBody>
      </p:sp>
      <p:sp>
        <p:nvSpPr>
          <p:cNvPr id="93" name="Скругленный прямоугольник 92"/>
          <p:cNvSpPr/>
          <p:nvPr/>
        </p:nvSpPr>
        <p:spPr>
          <a:xfrm>
            <a:off x="2555776" y="4653136"/>
            <a:ext cx="1080120" cy="576064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Виды, системы</a:t>
            </a:r>
          </a:p>
        </p:txBody>
      </p:sp>
      <p:sp>
        <p:nvSpPr>
          <p:cNvPr id="94" name="Дуга 93"/>
          <p:cNvSpPr/>
          <p:nvPr/>
        </p:nvSpPr>
        <p:spPr>
          <a:xfrm rot="16200000">
            <a:off x="5400675" y="3033713"/>
            <a:ext cx="719137" cy="1366838"/>
          </a:xfrm>
          <a:prstGeom prst="arc">
            <a:avLst>
              <a:gd name="adj1" fmla="val 17513271"/>
              <a:gd name="adj2" fmla="val 19320274"/>
            </a:avLst>
          </a:prstGeom>
          <a:ln w="762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265" name="TextBox 97"/>
          <p:cNvSpPr txBox="1">
            <a:spLocks noChangeArrowheads="1"/>
          </p:cNvSpPr>
          <p:nvPr/>
        </p:nvSpPr>
        <p:spPr bwMode="auto">
          <a:xfrm>
            <a:off x="5940425" y="1628775"/>
            <a:ext cx="14398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latin typeface="Calibri" pitchFamily="34" charset="0"/>
              </a:rPr>
              <a:t>По источнику</a:t>
            </a:r>
          </a:p>
        </p:txBody>
      </p:sp>
      <p:sp>
        <p:nvSpPr>
          <p:cNvPr id="10266" name="TextBox 98"/>
          <p:cNvSpPr txBox="1">
            <a:spLocks noChangeArrowheads="1"/>
          </p:cNvSpPr>
          <p:nvPr/>
        </p:nvSpPr>
        <p:spPr bwMode="auto">
          <a:xfrm>
            <a:off x="5940425" y="2349500"/>
            <a:ext cx="792163" cy="30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solidFill>
                  <a:srgbClr val="FF0000"/>
                </a:solidFill>
                <a:latin typeface="Calibri" pitchFamily="34" charset="0"/>
              </a:rPr>
              <a:t>Другие</a:t>
            </a:r>
          </a:p>
        </p:txBody>
      </p:sp>
      <p:sp>
        <p:nvSpPr>
          <p:cNvPr id="10267" name="TextBox 99"/>
          <p:cNvSpPr txBox="1">
            <a:spLocks noChangeArrowheads="1"/>
          </p:cNvSpPr>
          <p:nvPr/>
        </p:nvSpPr>
        <p:spPr bwMode="auto">
          <a:xfrm>
            <a:off x="5508625" y="1196975"/>
            <a:ext cx="14398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latin typeface="Calibri" pitchFamily="34" charset="0"/>
              </a:rPr>
              <a:t>Классификации</a:t>
            </a:r>
          </a:p>
        </p:txBody>
      </p:sp>
      <p:sp>
        <p:nvSpPr>
          <p:cNvPr id="10268" name="TextBox 100"/>
          <p:cNvSpPr txBox="1">
            <a:spLocks noChangeArrowheads="1"/>
          </p:cNvSpPr>
          <p:nvPr/>
        </p:nvSpPr>
        <p:spPr bwMode="auto">
          <a:xfrm>
            <a:off x="5940425" y="1989138"/>
            <a:ext cx="18002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latin typeface="Calibri" pitchFamily="34" charset="0"/>
              </a:rPr>
              <a:t>По характеру УПД</a:t>
            </a:r>
          </a:p>
        </p:txBody>
      </p:sp>
      <p:cxnSp>
        <p:nvCxnSpPr>
          <p:cNvPr id="105" name="Прямая соединительная линия 104"/>
          <p:cNvCxnSpPr/>
          <p:nvPr/>
        </p:nvCxnSpPr>
        <p:spPr>
          <a:xfrm>
            <a:off x="5508625" y="1484313"/>
            <a:ext cx="1295400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Прямая соединительная линия 105"/>
          <p:cNvCxnSpPr/>
          <p:nvPr/>
        </p:nvCxnSpPr>
        <p:spPr>
          <a:xfrm>
            <a:off x="5940425" y="1916113"/>
            <a:ext cx="2592388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Прямая соединительная линия 106"/>
          <p:cNvCxnSpPr/>
          <p:nvPr/>
        </p:nvCxnSpPr>
        <p:spPr>
          <a:xfrm>
            <a:off x="5940425" y="2636838"/>
            <a:ext cx="719138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Прямая соединительная линия 107"/>
          <p:cNvCxnSpPr/>
          <p:nvPr/>
        </p:nvCxnSpPr>
        <p:spPr>
          <a:xfrm>
            <a:off x="5940425" y="2276475"/>
            <a:ext cx="1511300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Прямая соединительная линия 111"/>
          <p:cNvCxnSpPr/>
          <p:nvPr/>
        </p:nvCxnSpPr>
        <p:spPr>
          <a:xfrm>
            <a:off x="5940425" y="1484313"/>
            <a:ext cx="0" cy="11525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Прямая соединительная линия 113"/>
          <p:cNvCxnSpPr/>
          <p:nvPr/>
        </p:nvCxnSpPr>
        <p:spPr>
          <a:xfrm>
            <a:off x="5508625" y="1052513"/>
            <a:ext cx="0" cy="43180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75" name="TextBox 129"/>
          <p:cNvSpPr txBox="1">
            <a:spLocks noChangeArrowheads="1"/>
          </p:cNvSpPr>
          <p:nvPr/>
        </p:nvSpPr>
        <p:spPr bwMode="auto">
          <a:xfrm>
            <a:off x="7380288" y="1052513"/>
            <a:ext cx="1368425" cy="8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Aft>
                <a:spcPts val="600"/>
              </a:spcAft>
            </a:pPr>
            <a:r>
              <a:rPr lang="ru-RU" sz="1400">
                <a:latin typeface="Calibri" pitchFamily="34" charset="0"/>
              </a:rPr>
              <a:t>Словесные</a:t>
            </a:r>
          </a:p>
          <a:p>
            <a:pPr>
              <a:spcAft>
                <a:spcPts val="600"/>
              </a:spcAft>
            </a:pPr>
            <a:r>
              <a:rPr lang="ru-RU" sz="1400">
                <a:latin typeface="Calibri" pitchFamily="34" charset="0"/>
              </a:rPr>
              <a:t>Наглядные</a:t>
            </a:r>
          </a:p>
          <a:p>
            <a:pPr>
              <a:spcAft>
                <a:spcPts val="600"/>
              </a:spcAft>
            </a:pPr>
            <a:r>
              <a:rPr lang="ru-RU" sz="1400">
                <a:latin typeface="Calibri" pitchFamily="34" charset="0"/>
              </a:rPr>
              <a:t>Практические</a:t>
            </a:r>
          </a:p>
        </p:txBody>
      </p:sp>
      <p:sp>
        <p:nvSpPr>
          <p:cNvPr id="10276" name="TextBox 131"/>
          <p:cNvSpPr txBox="1">
            <a:spLocks noChangeArrowheads="1"/>
          </p:cNvSpPr>
          <p:nvPr/>
        </p:nvSpPr>
        <p:spPr bwMode="auto">
          <a:xfrm>
            <a:off x="7451725" y="2349500"/>
            <a:ext cx="1692275" cy="190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Aft>
                <a:spcPts val="600"/>
              </a:spcAft>
            </a:pPr>
            <a:r>
              <a:rPr lang="ru-RU" sz="1400">
                <a:latin typeface="Calibri" pitchFamily="34" charset="0"/>
              </a:rPr>
              <a:t>Объяснительно-иллюстративный</a:t>
            </a:r>
          </a:p>
          <a:p>
            <a:pPr>
              <a:spcAft>
                <a:spcPts val="600"/>
              </a:spcAft>
            </a:pPr>
            <a:r>
              <a:rPr lang="ru-RU" sz="1400">
                <a:latin typeface="Calibri" pitchFamily="34" charset="0"/>
              </a:rPr>
              <a:t>Репродуктивный</a:t>
            </a:r>
          </a:p>
          <a:p>
            <a:pPr>
              <a:spcAft>
                <a:spcPts val="600"/>
              </a:spcAft>
            </a:pPr>
            <a:r>
              <a:rPr lang="ru-RU" sz="1400">
                <a:latin typeface="Calibri" pitchFamily="34" charset="0"/>
              </a:rPr>
              <a:t>Проблемного изложения</a:t>
            </a:r>
          </a:p>
          <a:p>
            <a:pPr>
              <a:spcAft>
                <a:spcPts val="600"/>
              </a:spcAft>
            </a:pPr>
            <a:r>
              <a:rPr lang="ru-RU" sz="1400">
                <a:latin typeface="Calibri" pitchFamily="34" charset="0"/>
              </a:rPr>
              <a:t>Эвристический</a:t>
            </a:r>
          </a:p>
          <a:p>
            <a:pPr>
              <a:spcAft>
                <a:spcPts val="600"/>
              </a:spcAft>
            </a:pPr>
            <a:r>
              <a:rPr lang="ru-RU" sz="1400">
                <a:latin typeface="Calibri" pitchFamily="34" charset="0"/>
              </a:rPr>
              <a:t>Исследовательский</a:t>
            </a:r>
          </a:p>
        </p:txBody>
      </p:sp>
      <p:sp>
        <p:nvSpPr>
          <p:cNvPr id="133" name="Правая круглая скобка 132"/>
          <p:cNvSpPr/>
          <p:nvPr/>
        </p:nvSpPr>
        <p:spPr>
          <a:xfrm flipH="1">
            <a:off x="7380288" y="1341438"/>
            <a:ext cx="936625" cy="287337"/>
          </a:xfrm>
          <a:prstGeom prst="righ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134" name="Прямая соединительная линия 133"/>
          <p:cNvCxnSpPr/>
          <p:nvPr/>
        </p:nvCxnSpPr>
        <p:spPr>
          <a:xfrm>
            <a:off x="7380288" y="1557338"/>
            <a:ext cx="0" cy="35877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5" name="Правая круглая скобка 134"/>
          <p:cNvSpPr/>
          <p:nvPr/>
        </p:nvSpPr>
        <p:spPr>
          <a:xfrm flipH="1">
            <a:off x="7451725" y="3141663"/>
            <a:ext cx="1431925" cy="792162"/>
          </a:xfrm>
          <a:prstGeom prst="righ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6" name="Правая круглая скобка 135"/>
          <p:cNvSpPr/>
          <p:nvPr/>
        </p:nvSpPr>
        <p:spPr>
          <a:xfrm flipH="1">
            <a:off x="7451725" y="3644900"/>
            <a:ext cx="1584325" cy="647700"/>
          </a:xfrm>
          <a:prstGeom prst="righ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137" name="Прямая соединительная линия 136"/>
          <p:cNvCxnSpPr/>
          <p:nvPr/>
        </p:nvCxnSpPr>
        <p:spPr>
          <a:xfrm>
            <a:off x="7451725" y="2276475"/>
            <a:ext cx="0" cy="865188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8" name="Прямая соединительная линия 137"/>
          <p:cNvCxnSpPr/>
          <p:nvPr/>
        </p:nvCxnSpPr>
        <p:spPr>
          <a:xfrm>
            <a:off x="7451725" y="2852738"/>
            <a:ext cx="1368425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4" name="Правая круглая скобка 143"/>
          <p:cNvSpPr/>
          <p:nvPr/>
        </p:nvSpPr>
        <p:spPr>
          <a:xfrm flipH="1">
            <a:off x="5435600" y="3933825"/>
            <a:ext cx="1439863" cy="574675"/>
          </a:xfrm>
          <a:prstGeom prst="righ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145" name="Прямая соединительная линия 144"/>
          <p:cNvCxnSpPr/>
          <p:nvPr/>
        </p:nvCxnSpPr>
        <p:spPr>
          <a:xfrm>
            <a:off x="5435600" y="3716338"/>
            <a:ext cx="0" cy="217487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6" name="Прямая соединительная линия 145"/>
          <p:cNvCxnSpPr/>
          <p:nvPr/>
        </p:nvCxnSpPr>
        <p:spPr>
          <a:xfrm>
            <a:off x="5435600" y="4221163"/>
            <a:ext cx="1800225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86" name="TextBox 146"/>
          <p:cNvSpPr txBox="1">
            <a:spLocks noChangeArrowheads="1"/>
          </p:cNvSpPr>
          <p:nvPr/>
        </p:nvSpPr>
        <p:spPr bwMode="auto">
          <a:xfrm>
            <a:off x="5435600" y="3644900"/>
            <a:ext cx="165735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latin typeface="Calibri" pitchFamily="34" charset="0"/>
              </a:rPr>
              <a:t>Активизации УПД</a:t>
            </a:r>
          </a:p>
        </p:txBody>
      </p:sp>
      <p:sp>
        <p:nvSpPr>
          <p:cNvPr id="10287" name="TextBox 147"/>
          <p:cNvSpPr txBox="1">
            <a:spLocks noChangeArrowheads="1"/>
          </p:cNvSpPr>
          <p:nvPr/>
        </p:nvSpPr>
        <p:spPr bwMode="auto">
          <a:xfrm>
            <a:off x="5435600" y="3933825"/>
            <a:ext cx="1944688" cy="30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latin typeface="Calibri" pitchFamily="34" charset="0"/>
              </a:rPr>
              <a:t>Структуризации мат-ла</a:t>
            </a:r>
          </a:p>
        </p:txBody>
      </p:sp>
      <p:sp>
        <p:nvSpPr>
          <p:cNvPr id="10288" name="TextBox 148"/>
          <p:cNvSpPr txBox="1">
            <a:spLocks noChangeArrowheads="1"/>
          </p:cNvSpPr>
          <p:nvPr/>
        </p:nvSpPr>
        <p:spPr bwMode="auto">
          <a:xfrm>
            <a:off x="5435600" y="4221163"/>
            <a:ext cx="1081088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latin typeface="Calibri" pitchFamily="34" charset="0"/>
              </a:rPr>
              <a:t>Другие </a:t>
            </a:r>
          </a:p>
        </p:txBody>
      </p:sp>
      <p:cxnSp>
        <p:nvCxnSpPr>
          <p:cNvPr id="158" name="Прямая соединительная линия 157"/>
          <p:cNvCxnSpPr/>
          <p:nvPr/>
        </p:nvCxnSpPr>
        <p:spPr>
          <a:xfrm flipV="1">
            <a:off x="5435600" y="3500438"/>
            <a:ext cx="431800" cy="21590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Дуга 37"/>
          <p:cNvSpPr/>
          <p:nvPr/>
        </p:nvSpPr>
        <p:spPr>
          <a:xfrm rot="16870449" flipH="1">
            <a:off x="5118893" y="-793"/>
            <a:ext cx="3459163" cy="3060700"/>
          </a:xfrm>
          <a:prstGeom prst="arc">
            <a:avLst>
              <a:gd name="adj1" fmla="val 15833088"/>
              <a:gd name="adj2" fmla="val 20578243"/>
            </a:avLst>
          </a:prstGeom>
          <a:ln w="19050">
            <a:solidFill>
              <a:srgbClr val="00B0F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1" name="Полилиния 40"/>
          <p:cNvSpPr/>
          <p:nvPr/>
        </p:nvSpPr>
        <p:spPr>
          <a:xfrm>
            <a:off x="6443663" y="3284538"/>
            <a:ext cx="933450" cy="1657350"/>
          </a:xfrm>
          <a:custGeom>
            <a:avLst/>
            <a:gdLst>
              <a:gd name="connsiteX0" fmla="*/ 174171 w 1005114"/>
              <a:gd name="connsiteY0" fmla="*/ 0 h 1654629"/>
              <a:gd name="connsiteX1" fmla="*/ 892628 w 1005114"/>
              <a:gd name="connsiteY1" fmla="*/ 359229 h 1654629"/>
              <a:gd name="connsiteX2" fmla="*/ 849085 w 1005114"/>
              <a:gd name="connsiteY2" fmla="*/ 1240972 h 1654629"/>
              <a:gd name="connsiteX3" fmla="*/ 0 w 1005114"/>
              <a:gd name="connsiteY3" fmla="*/ 1654629 h 16546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05114" h="1654629">
                <a:moveTo>
                  <a:pt x="174171" y="0"/>
                </a:moveTo>
                <a:cubicBezTo>
                  <a:pt x="477156" y="76200"/>
                  <a:pt x="780142" y="152400"/>
                  <a:pt x="892628" y="359229"/>
                </a:cubicBezTo>
                <a:cubicBezTo>
                  <a:pt x="1005114" y="566058"/>
                  <a:pt x="997856" y="1025072"/>
                  <a:pt x="849085" y="1240972"/>
                </a:cubicBezTo>
                <a:cubicBezTo>
                  <a:pt x="700314" y="1456872"/>
                  <a:pt x="350157" y="1555750"/>
                  <a:pt x="0" y="1654629"/>
                </a:cubicBezTo>
              </a:path>
            </a:pathLst>
          </a:custGeom>
          <a:ln w="19050">
            <a:solidFill>
              <a:srgbClr val="B6EF0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3" name="Номер слайда 4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C590803-EC8B-4A55-B222-4CE47EC56629}" type="slidenum">
              <a:rPr lang="ru-RU"/>
              <a:pPr>
                <a:defRPr/>
              </a:pPr>
              <a:t>9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Скругленный прямоугольник 11"/>
          <p:cNvSpPr/>
          <p:nvPr/>
        </p:nvSpPr>
        <p:spPr>
          <a:xfrm>
            <a:off x="6156325" y="1484313"/>
            <a:ext cx="2808288" cy="2520950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rgbClr val="00B0F0"/>
                </a:solidFill>
              </a:rPr>
              <a:t>Материализованные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250825" y="981075"/>
            <a:ext cx="3744913" cy="3600450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rgbClr val="00B0F0"/>
                </a:solidFill>
              </a:rPr>
              <a:t>Материальные</a:t>
            </a:r>
          </a:p>
        </p:txBody>
      </p:sp>
      <p:sp>
        <p:nvSpPr>
          <p:cNvPr id="3" name="Прямоугольник 2"/>
          <p:cNvSpPr>
            <a:spLocks noChangeArrowheads="1"/>
          </p:cNvSpPr>
          <p:nvPr/>
        </p:nvSpPr>
        <p:spPr bwMode="auto">
          <a:xfrm>
            <a:off x="250825" y="4941888"/>
            <a:ext cx="8642350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solidFill>
                  <a:srgbClr val="00B0F0"/>
                </a:solidFill>
                <a:latin typeface="Calibri" pitchFamily="34" charset="0"/>
              </a:rPr>
              <a:t>Средства обучения</a:t>
            </a:r>
            <a:r>
              <a:rPr lang="ru-RU" sz="2400">
                <a:latin typeface="Calibri" pitchFamily="34" charset="0"/>
              </a:rPr>
              <a:t> </a:t>
            </a:r>
            <a:r>
              <a:rPr lang="ru-RU" sz="2400">
                <a:solidFill>
                  <a:srgbClr val="00B0F0"/>
                </a:solidFill>
                <a:latin typeface="Calibri" pitchFamily="34" charset="0"/>
              </a:rPr>
              <a:t>(дидактические средства) </a:t>
            </a:r>
            <a:r>
              <a:rPr lang="ru-RU" sz="2400">
                <a:latin typeface="Calibri" pitchFamily="34" charset="0"/>
              </a:rPr>
              <a:t>– это предметная поддержка учебного процесса: объекты, используемые в качестве инструментов деятельности педагога, а также в качестве носителей информации в учебном процессе. </a:t>
            </a:r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6659563" y="2205038"/>
            <a:ext cx="2016125" cy="1230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Aft>
                <a:spcPts val="1200"/>
              </a:spcAft>
            </a:pPr>
            <a:r>
              <a:rPr lang="ru-RU">
                <a:solidFill>
                  <a:srgbClr val="000000"/>
                </a:solidFill>
                <a:latin typeface="Calibri" pitchFamily="34" charset="0"/>
              </a:rPr>
              <a:t>Речь</a:t>
            </a:r>
          </a:p>
          <a:p>
            <a:pPr>
              <a:spcAft>
                <a:spcPts val="1200"/>
              </a:spcAft>
            </a:pPr>
            <a:r>
              <a:rPr lang="ru-RU">
                <a:solidFill>
                  <a:srgbClr val="000000"/>
                </a:solidFill>
                <a:latin typeface="Calibri" pitchFamily="34" charset="0"/>
              </a:rPr>
              <a:t>Мимика и жесты</a:t>
            </a:r>
          </a:p>
          <a:p>
            <a:pPr>
              <a:spcAft>
                <a:spcPts val="1200"/>
              </a:spcAft>
            </a:pPr>
            <a:r>
              <a:rPr lang="ru-RU">
                <a:solidFill>
                  <a:srgbClr val="000000"/>
                </a:solidFill>
                <a:latin typeface="Calibri" pitchFamily="34" charset="0"/>
              </a:rPr>
              <a:t>Деятельность</a:t>
            </a:r>
            <a:endParaRPr lang="ru-RU">
              <a:latin typeface="Calibri" pitchFamily="34" charset="0"/>
            </a:endParaRPr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250825" y="1628775"/>
            <a:ext cx="3313113" cy="292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Aft>
                <a:spcPts val="1200"/>
              </a:spcAft>
            </a:pPr>
            <a:r>
              <a:rPr lang="ru-RU">
                <a:solidFill>
                  <a:srgbClr val="000000"/>
                </a:solidFill>
                <a:latin typeface="Calibri" pitchFamily="34" charset="0"/>
              </a:rPr>
              <a:t>Учебник, учебная книга</a:t>
            </a:r>
          </a:p>
          <a:p>
            <a:pPr algn="r">
              <a:spcAft>
                <a:spcPts val="1200"/>
              </a:spcAft>
            </a:pPr>
            <a:r>
              <a:rPr lang="ru-RU">
                <a:solidFill>
                  <a:srgbClr val="000000"/>
                </a:solidFill>
                <a:latin typeface="Calibri" pitchFamily="34" charset="0"/>
              </a:rPr>
              <a:t>Наглядные пособия (иллюстрации, муляжи, чучела животных, коллекции минералов и др.)</a:t>
            </a:r>
          </a:p>
          <a:p>
            <a:pPr algn="r">
              <a:spcAft>
                <a:spcPts val="1200"/>
              </a:spcAft>
            </a:pPr>
            <a:r>
              <a:rPr lang="ru-RU">
                <a:solidFill>
                  <a:srgbClr val="000000"/>
                </a:solidFill>
                <a:latin typeface="Calibri" pitchFamily="34" charset="0"/>
              </a:rPr>
              <a:t>Дидактический материал</a:t>
            </a:r>
          </a:p>
          <a:p>
            <a:pPr algn="r">
              <a:spcAft>
                <a:spcPts val="1200"/>
              </a:spcAft>
            </a:pPr>
            <a:r>
              <a:rPr lang="ru-RU">
                <a:solidFill>
                  <a:srgbClr val="000000"/>
                </a:solidFill>
                <a:latin typeface="Calibri" pitchFamily="34" charset="0"/>
              </a:rPr>
              <a:t>Технические средства обучения</a:t>
            </a:r>
          </a:p>
          <a:p>
            <a:pPr algn="r">
              <a:spcAft>
                <a:spcPts val="1200"/>
              </a:spcAft>
            </a:pPr>
            <a:r>
              <a:rPr lang="ru-RU">
                <a:solidFill>
                  <a:srgbClr val="000000"/>
                </a:solidFill>
                <a:latin typeface="Calibri" pitchFamily="34" charset="0"/>
              </a:rPr>
              <a:t>Лабораторное оборудование</a:t>
            </a:r>
            <a:endParaRPr lang="ru-RU">
              <a:latin typeface="Calibri" pitchFamily="34" charset="0"/>
            </a:endParaRPr>
          </a:p>
        </p:txBody>
      </p:sp>
      <p:sp>
        <p:nvSpPr>
          <p:cNvPr id="11271" name="Прямоугольник 8"/>
          <p:cNvSpPr>
            <a:spLocks noChangeArrowheads="1"/>
          </p:cNvSpPr>
          <p:nvPr/>
        </p:nvSpPr>
        <p:spPr bwMode="auto">
          <a:xfrm>
            <a:off x="4067175" y="1341438"/>
            <a:ext cx="2143125" cy="3230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Aft>
                <a:spcPts val="1200"/>
              </a:spcAft>
            </a:pPr>
            <a:r>
              <a:rPr lang="ru-RU" b="1">
                <a:solidFill>
                  <a:srgbClr val="00B050"/>
                </a:solidFill>
                <a:latin typeface="Calibri" pitchFamily="34" charset="0"/>
              </a:rPr>
              <a:t>Рассказ </a:t>
            </a:r>
          </a:p>
          <a:p>
            <a:pPr algn="ctr">
              <a:spcAft>
                <a:spcPts val="1200"/>
              </a:spcAft>
            </a:pPr>
            <a:r>
              <a:rPr lang="ru-RU" b="1">
                <a:solidFill>
                  <a:srgbClr val="00B050"/>
                </a:solidFill>
                <a:latin typeface="Calibri" pitchFamily="34" charset="0"/>
              </a:rPr>
              <a:t>Беседа</a:t>
            </a:r>
          </a:p>
          <a:p>
            <a:pPr algn="ctr">
              <a:spcAft>
                <a:spcPts val="1200"/>
              </a:spcAft>
            </a:pPr>
            <a:r>
              <a:rPr lang="ru-RU" b="1">
                <a:solidFill>
                  <a:srgbClr val="00B050"/>
                </a:solidFill>
                <a:latin typeface="Calibri" pitchFamily="34" charset="0"/>
              </a:rPr>
              <a:t>Лекция</a:t>
            </a:r>
          </a:p>
          <a:p>
            <a:pPr algn="ctr">
              <a:spcAft>
                <a:spcPts val="1200"/>
              </a:spcAft>
            </a:pPr>
            <a:r>
              <a:rPr lang="ru-RU" b="1">
                <a:solidFill>
                  <a:srgbClr val="00B050"/>
                </a:solidFill>
                <a:latin typeface="Calibri" pitchFamily="34" charset="0"/>
              </a:rPr>
              <a:t>Демонстрация</a:t>
            </a:r>
          </a:p>
          <a:p>
            <a:pPr algn="ctr">
              <a:spcAft>
                <a:spcPts val="1200"/>
              </a:spcAft>
            </a:pPr>
            <a:r>
              <a:rPr lang="ru-RU" b="1">
                <a:solidFill>
                  <a:srgbClr val="00B050"/>
                </a:solidFill>
                <a:latin typeface="Calibri" pitchFamily="34" charset="0"/>
              </a:rPr>
              <a:t>Иллюстрация</a:t>
            </a:r>
          </a:p>
          <a:p>
            <a:pPr algn="ctr">
              <a:spcAft>
                <a:spcPts val="1200"/>
              </a:spcAft>
            </a:pPr>
            <a:r>
              <a:rPr lang="ru-RU" b="1">
                <a:solidFill>
                  <a:srgbClr val="00B050"/>
                </a:solidFill>
                <a:latin typeface="Calibri" pitchFamily="34" charset="0"/>
              </a:rPr>
              <a:t>Упражнение</a:t>
            </a:r>
          </a:p>
          <a:p>
            <a:pPr algn="ctr">
              <a:spcAft>
                <a:spcPts val="1200"/>
              </a:spcAft>
            </a:pPr>
            <a:r>
              <a:rPr lang="ru-RU" b="1">
                <a:solidFill>
                  <a:srgbClr val="00B050"/>
                </a:solidFill>
                <a:latin typeface="Calibri" pitchFamily="34" charset="0"/>
              </a:rPr>
              <a:t>Лабораторная работа</a:t>
            </a: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5148064" y="332656"/>
            <a:ext cx="3456384" cy="576064"/>
          </a:xfrm>
          <a:prstGeom prst="roundRect">
            <a:avLst>
              <a:gd name="adj" fmla="val 50000"/>
            </a:avLst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Средства обучения</a:t>
            </a:r>
          </a:p>
        </p:txBody>
      </p:sp>
      <p:sp>
        <p:nvSpPr>
          <p:cNvPr id="17" name="Полилиния 16"/>
          <p:cNvSpPr/>
          <p:nvPr/>
        </p:nvSpPr>
        <p:spPr>
          <a:xfrm>
            <a:off x="2557463" y="620713"/>
            <a:ext cx="2590800" cy="347662"/>
          </a:xfrm>
          <a:custGeom>
            <a:avLst/>
            <a:gdLst>
              <a:gd name="connsiteX0" fmla="*/ 2579914 w 2579914"/>
              <a:gd name="connsiteY0" fmla="*/ 78014 h 415472"/>
              <a:gd name="connsiteX1" fmla="*/ 718457 w 2579914"/>
              <a:gd name="connsiteY1" fmla="*/ 56243 h 415472"/>
              <a:gd name="connsiteX2" fmla="*/ 0 w 2579914"/>
              <a:gd name="connsiteY2" fmla="*/ 415472 h 415472"/>
              <a:gd name="connsiteX0" fmla="*/ 2579914 w 2579914"/>
              <a:gd name="connsiteY0" fmla="*/ 39007 h 376465"/>
              <a:gd name="connsiteX1" fmla="*/ 717713 w 2579914"/>
              <a:gd name="connsiteY1" fmla="*/ 100332 h 376465"/>
              <a:gd name="connsiteX2" fmla="*/ 0 w 2579914"/>
              <a:gd name="connsiteY2" fmla="*/ 376465 h 376465"/>
              <a:gd name="connsiteX0" fmla="*/ 2579914 w 2579914"/>
              <a:gd name="connsiteY0" fmla="*/ 39007 h 376465"/>
              <a:gd name="connsiteX1" fmla="*/ 625811 w 2579914"/>
              <a:gd name="connsiteY1" fmla="*/ 155733 h 376465"/>
              <a:gd name="connsiteX2" fmla="*/ 0 w 2579914"/>
              <a:gd name="connsiteY2" fmla="*/ 376465 h 3764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579914" h="376465">
                <a:moveTo>
                  <a:pt x="2579914" y="39007"/>
                </a:moveTo>
                <a:cubicBezTo>
                  <a:pt x="1864178" y="0"/>
                  <a:pt x="1055797" y="99490"/>
                  <a:pt x="625811" y="155733"/>
                </a:cubicBezTo>
                <a:cubicBezTo>
                  <a:pt x="195825" y="211976"/>
                  <a:pt x="144235" y="224972"/>
                  <a:pt x="0" y="376465"/>
                </a:cubicBezTo>
              </a:path>
            </a:pathLst>
          </a:cu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8" name="Полилиния 17"/>
          <p:cNvSpPr/>
          <p:nvPr/>
        </p:nvSpPr>
        <p:spPr>
          <a:xfrm>
            <a:off x="6869113" y="914400"/>
            <a:ext cx="728662" cy="576263"/>
          </a:xfrm>
          <a:custGeom>
            <a:avLst/>
            <a:gdLst>
              <a:gd name="connsiteX0" fmla="*/ 0 w 729343"/>
              <a:gd name="connsiteY0" fmla="*/ 0 h 576943"/>
              <a:gd name="connsiteX1" fmla="*/ 511628 w 729343"/>
              <a:gd name="connsiteY1" fmla="*/ 185057 h 576943"/>
              <a:gd name="connsiteX2" fmla="*/ 729343 w 729343"/>
              <a:gd name="connsiteY2" fmla="*/ 576943 h 576943"/>
              <a:gd name="connsiteX0" fmla="*/ 0 w 729343"/>
              <a:gd name="connsiteY0" fmla="*/ 0 h 576943"/>
              <a:gd name="connsiteX1" fmla="*/ 439418 w 729343"/>
              <a:gd name="connsiteY1" fmla="*/ 210344 h 576943"/>
              <a:gd name="connsiteX2" fmla="*/ 729343 w 729343"/>
              <a:gd name="connsiteY2" fmla="*/ 576943 h 5769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9343" h="576943">
                <a:moveTo>
                  <a:pt x="0" y="0"/>
                </a:moveTo>
                <a:cubicBezTo>
                  <a:pt x="195035" y="44450"/>
                  <a:pt x="317861" y="114187"/>
                  <a:pt x="439418" y="210344"/>
                </a:cubicBezTo>
                <a:cubicBezTo>
                  <a:pt x="560975" y="306501"/>
                  <a:pt x="681264" y="429078"/>
                  <a:pt x="729343" y="576943"/>
                </a:cubicBezTo>
              </a:path>
            </a:pathLst>
          </a:cu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107950" y="0"/>
            <a:ext cx="503238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800" b="1">
                <a:solidFill>
                  <a:srgbClr val="FF0000"/>
                </a:solidFill>
                <a:latin typeface="Calibri" pitchFamily="34" charset="0"/>
              </a:rPr>
              <a:t>?</a:t>
            </a:r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C2E0C95-A990-48C2-9FAE-674758AE944D}" type="slidenum">
              <a:rPr lang="ru-RU"/>
              <a:pPr>
                <a:defRPr/>
              </a:pPr>
              <a:t>10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2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2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2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2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"/>
                            </p:stCondLst>
                            <p:childTnLst>
                              <p:par>
                                <p:cTn id="5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Прямоугольник 17"/>
          <p:cNvSpPr/>
          <p:nvPr/>
        </p:nvSpPr>
        <p:spPr>
          <a:xfrm>
            <a:off x="2771775" y="765175"/>
            <a:ext cx="6121400" cy="1295400"/>
          </a:xfrm>
          <a:prstGeom prst="rect">
            <a:avLst/>
          </a:prstGeom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9" name="Прямоугольник 18"/>
          <p:cNvSpPr/>
          <p:nvPr/>
        </p:nvSpPr>
        <p:spPr>
          <a:xfrm>
            <a:off x="2771775" y="2060575"/>
            <a:ext cx="6121400" cy="1296988"/>
          </a:xfrm>
          <a:prstGeom prst="rect">
            <a:avLst/>
          </a:prstGeo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2771775" y="3357563"/>
            <a:ext cx="6121400" cy="1223962"/>
          </a:xfrm>
          <a:prstGeom prst="rect">
            <a:avLst/>
          </a:prstGeom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0" name="Прямоугольник 19"/>
          <p:cNvSpPr/>
          <p:nvPr/>
        </p:nvSpPr>
        <p:spPr>
          <a:xfrm>
            <a:off x="2771775" y="4581525"/>
            <a:ext cx="6121400" cy="1295400"/>
          </a:xfrm>
          <a:prstGeom prst="rect">
            <a:avLst/>
          </a:prstGeom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6804025" y="1125538"/>
            <a:ext cx="22320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latin typeface="Calibri" pitchFamily="34" charset="0"/>
              </a:rPr>
              <a:t>Компенсаторная</a:t>
            </a:r>
          </a:p>
        </p:txBody>
      </p:sp>
      <p:sp>
        <p:nvSpPr>
          <p:cNvPr id="4" name="Прямоугольник 3"/>
          <p:cNvSpPr>
            <a:spLocks noChangeArrowheads="1"/>
          </p:cNvSpPr>
          <p:nvPr/>
        </p:nvSpPr>
        <p:spPr bwMode="auto">
          <a:xfrm>
            <a:off x="2771775" y="836613"/>
            <a:ext cx="3529013" cy="4986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Aft>
                <a:spcPts val="1200"/>
              </a:spcAft>
            </a:pPr>
            <a:r>
              <a:rPr lang="ru-RU">
                <a:solidFill>
                  <a:srgbClr val="000000"/>
                </a:solidFill>
                <a:latin typeface="Calibri" pitchFamily="34" charset="0"/>
              </a:rPr>
              <a:t>облегчают процесс обучения, компенсируют обучающимся нехватку опыта, экономят время и силы</a:t>
            </a:r>
          </a:p>
          <a:p>
            <a:pPr algn="r">
              <a:spcAft>
                <a:spcPts val="1200"/>
              </a:spcAft>
            </a:pPr>
            <a:r>
              <a:rPr lang="ru-RU">
                <a:latin typeface="Calibri" pitchFamily="34" charset="0"/>
              </a:rPr>
              <a:t>помогают приспособить учебный материал к возрастным и индивидуальным особенностям детей</a:t>
            </a:r>
          </a:p>
          <a:p>
            <a:pPr algn="r">
              <a:spcAft>
                <a:spcPts val="1200"/>
              </a:spcAft>
            </a:pPr>
            <a:r>
              <a:rPr lang="ru-RU">
                <a:latin typeface="Calibri" pitchFamily="34" charset="0"/>
              </a:rPr>
              <a:t>являются непосредственным источником информации или способствуют передаче информации</a:t>
            </a:r>
          </a:p>
          <a:p>
            <a:pPr algn="r">
              <a:spcAft>
                <a:spcPts val="1200"/>
              </a:spcAft>
            </a:pPr>
            <a:r>
              <a:rPr lang="ru-RU">
                <a:latin typeface="Calibri" pitchFamily="34" charset="0"/>
              </a:rPr>
              <a:t>объединяют в себе различные свойства изучаемых предметов и явлений, позволяют рассматривать их многосторонне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859338" y="5876925"/>
            <a:ext cx="4033837" cy="461963"/>
          </a:xfrm>
          <a:prstGeom prst="rect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rgbClr val="FF0000"/>
                </a:solidFill>
              </a:rPr>
              <a:t>Функции средств обучения </a:t>
            </a:r>
          </a:p>
        </p:txBody>
      </p:sp>
      <p:sp>
        <p:nvSpPr>
          <p:cNvPr id="14" name="Прямоугольник 13"/>
          <p:cNvSpPr>
            <a:spLocks noChangeArrowheads="1"/>
          </p:cNvSpPr>
          <p:nvPr/>
        </p:nvSpPr>
        <p:spPr bwMode="auto">
          <a:xfrm>
            <a:off x="6804025" y="2349500"/>
            <a:ext cx="165576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latin typeface="Calibri" pitchFamily="34" charset="0"/>
              </a:rPr>
              <a:t>Адаптивная</a:t>
            </a:r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auto">
          <a:xfrm>
            <a:off x="6804025" y="3644900"/>
            <a:ext cx="20701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latin typeface="Calibri" pitchFamily="34" charset="0"/>
              </a:rPr>
              <a:t>Информативная</a:t>
            </a:r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auto">
          <a:xfrm>
            <a:off x="6804025" y="4868863"/>
            <a:ext cx="183673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latin typeface="Calibri" pitchFamily="34" charset="0"/>
              </a:rPr>
              <a:t>Интегративная</a:t>
            </a:r>
          </a:p>
        </p:txBody>
      </p:sp>
      <p:sp>
        <p:nvSpPr>
          <p:cNvPr id="12300" name="Прямоугольник 16"/>
          <p:cNvSpPr>
            <a:spLocks noChangeArrowheads="1"/>
          </p:cNvSpPr>
          <p:nvPr/>
        </p:nvSpPr>
        <p:spPr bwMode="auto">
          <a:xfrm>
            <a:off x="3492500" y="333375"/>
            <a:ext cx="273526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u-RU" sz="2000" b="1">
                <a:solidFill>
                  <a:srgbClr val="00B0F0"/>
                </a:solidFill>
                <a:latin typeface="Calibri" pitchFamily="34" charset="0"/>
              </a:rPr>
              <a:t>Средства обучения…</a:t>
            </a:r>
            <a:endParaRPr lang="ru-RU" sz="2000" b="1">
              <a:latin typeface="Calibri" pitchFamily="34" charset="0"/>
            </a:endParaRPr>
          </a:p>
        </p:txBody>
      </p:sp>
      <p:sp>
        <p:nvSpPr>
          <p:cNvPr id="22" name="Левая круглая скобка 21"/>
          <p:cNvSpPr/>
          <p:nvPr/>
        </p:nvSpPr>
        <p:spPr>
          <a:xfrm>
            <a:off x="6804025" y="1484313"/>
            <a:ext cx="2016125" cy="2520950"/>
          </a:xfrm>
          <a:prstGeom prst="leftBracket">
            <a:avLst>
              <a:gd name="adj" fmla="val 0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3" name="Левая круглая скобка 22"/>
          <p:cNvSpPr/>
          <p:nvPr/>
        </p:nvSpPr>
        <p:spPr>
          <a:xfrm>
            <a:off x="6804025" y="2708275"/>
            <a:ext cx="1728788" cy="2520950"/>
          </a:xfrm>
          <a:prstGeom prst="leftBracket">
            <a:avLst>
              <a:gd name="adj" fmla="val 0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25" name="Прямая соединительная линия 24"/>
          <p:cNvCxnSpPr/>
          <p:nvPr/>
        </p:nvCxnSpPr>
        <p:spPr>
          <a:xfrm>
            <a:off x="6804025" y="5157788"/>
            <a:ext cx="0" cy="71913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Группа 26"/>
          <p:cNvGrpSpPr>
            <a:grpSpLocks/>
          </p:cNvGrpSpPr>
          <p:nvPr/>
        </p:nvGrpSpPr>
        <p:grpSpPr bwMode="auto">
          <a:xfrm>
            <a:off x="107950" y="0"/>
            <a:ext cx="2611438" cy="6858000"/>
            <a:chOff x="107504" y="0"/>
            <a:chExt cx="2611261" cy="6858000"/>
          </a:xfrm>
        </p:grpSpPr>
        <p:pic>
          <p:nvPicPr>
            <p:cNvPr id="12306" name="Picture 1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07504" y="5334000"/>
              <a:ext cx="1143000" cy="1524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307" name="Picture 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39552" y="4005064"/>
              <a:ext cx="1824203" cy="13681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308" name="Picture 3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259632" y="5517232"/>
              <a:ext cx="1459133" cy="9970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309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79512" y="0"/>
              <a:ext cx="2448272" cy="14971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310" name="Picture 5" descr="C:\Documents and Settings\Владелец\Мои документы\Мои рисунки\для слайда\Для слайда-4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251520" y="1268760"/>
              <a:ext cx="1447800" cy="12446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311" name="Picture 3" descr="C:\Documents and Settings\Владелец\Мои документы\Мои рисунки\для слайда\Для слайда-2.jpg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1259632" y="2420888"/>
              <a:ext cx="1368152" cy="15993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312" name="Picture 4" descr="C:\Documents and Settings\Владелец\Мои документы\Мои рисунки\для слайда\Для слайда-3.jpg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179512" y="2420888"/>
              <a:ext cx="1080120" cy="1626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30" name="Номер слайда 2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DC2B8F5-8409-4EE5-BDB2-1E91A1543396}" type="slidenum">
              <a:rPr lang="ru-RU"/>
              <a:pPr>
                <a:defRPr/>
              </a:pPr>
              <a:t>11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1" grpId="0" animBg="1"/>
      <p:bldP spid="20" grpId="0" animBg="1"/>
      <p:bldP spid="3" grpId="0"/>
      <p:bldP spid="6" grpId="0" animBg="1"/>
      <p:bldP spid="14" grpId="0"/>
      <p:bldP spid="15" grpId="0"/>
      <p:bldP spid="16" grpId="0"/>
      <p:bldP spid="22" grpId="0" animBg="1"/>
      <p:bldP spid="2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3635896" y="2821294"/>
            <a:ext cx="1584176" cy="936104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Организация учебного процесса</a:t>
            </a:r>
          </a:p>
        </p:txBody>
      </p:sp>
      <p:sp>
        <p:nvSpPr>
          <p:cNvPr id="3" name="Дуга 2"/>
          <p:cNvSpPr/>
          <p:nvPr/>
        </p:nvSpPr>
        <p:spPr>
          <a:xfrm rot="16462418">
            <a:off x="3563144" y="1669256"/>
            <a:ext cx="3457575" cy="1439863"/>
          </a:xfrm>
          <a:prstGeom prst="arc">
            <a:avLst>
              <a:gd name="adj1" fmla="val 14152791"/>
              <a:gd name="adj2" fmla="val 21363635"/>
            </a:avLst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" name="Дуга 3"/>
          <p:cNvSpPr/>
          <p:nvPr/>
        </p:nvSpPr>
        <p:spPr>
          <a:xfrm rot="16200000" flipH="1">
            <a:off x="4117975" y="2987675"/>
            <a:ext cx="2411413" cy="1503363"/>
          </a:xfrm>
          <a:prstGeom prst="arc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Дуга 4"/>
          <p:cNvSpPr/>
          <p:nvPr/>
        </p:nvSpPr>
        <p:spPr>
          <a:xfrm rot="16200000" flipV="1">
            <a:off x="2636044" y="2453482"/>
            <a:ext cx="2592387" cy="736600"/>
          </a:xfrm>
          <a:prstGeom prst="arc">
            <a:avLst/>
          </a:prstGeom>
          <a:ln w="762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Дуга 5"/>
          <p:cNvSpPr/>
          <p:nvPr/>
        </p:nvSpPr>
        <p:spPr>
          <a:xfrm rot="16200000" flipH="1" flipV="1">
            <a:off x="2592388" y="3073400"/>
            <a:ext cx="2016125" cy="1368425"/>
          </a:xfrm>
          <a:prstGeom prst="arc">
            <a:avLst>
              <a:gd name="adj1" fmla="val 16200000"/>
              <a:gd name="adj2" fmla="val 21539460"/>
            </a:avLst>
          </a:prstGeom>
          <a:ln w="7620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843808" y="1309126"/>
            <a:ext cx="1080120" cy="432048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Формы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5292080" y="445030"/>
            <a:ext cx="1080120" cy="432048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Методы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508104" y="2893302"/>
            <a:ext cx="1080120" cy="432048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Приёмы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5292080" y="4765510"/>
            <a:ext cx="1224136" cy="432048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Средства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2555776" y="4477478"/>
            <a:ext cx="1080120" cy="576064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Виды, системы</a:t>
            </a:r>
          </a:p>
        </p:txBody>
      </p:sp>
      <p:sp>
        <p:nvSpPr>
          <p:cNvPr id="12" name="Дуга 11"/>
          <p:cNvSpPr/>
          <p:nvPr/>
        </p:nvSpPr>
        <p:spPr>
          <a:xfrm rot="16200000">
            <a:off x="5399881" y="2858294"/>
            <a:ext cx="720725" cy="1366838"/>
          </a:xfrm>
          <a:prstGeom prst="arc">
            <a:avLst>
              <a:gd name="adj1" fmla="val 17513271"/>
              <a:gd name="adj2" fmla="val 19320274"/>
            </a:avLst>
          </a:prstGeom>
          <a:ln w="762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337" name="TextBox 15"/>
          <p:cNvSpPr txBox="1">
            <a:spLocks noChangeArrowheads="1"/>
          </p:cNvSpPr>
          <p:nvPr/>
        </p:nvSpPr>
        <p:spPr bwMode="auto">
          <a:xfrm>
            <a:off x="5940425" y="1452563"/>
            <a:ext cx="14398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latin typeface="Calibri" pitchFamily="34" charset="0"/>
              </a:rPr>
              <a:t>По источнику</a:t>
            </a:r>
          </a:p>
        </p:txBody>
      </p:sp>
      <p:sp>
        <p:nvSpPr>
          <p:cNvPr id="13338" name="TextBox 16"/>
          <p:cNvSpPr txBox="1">
            <a:spLocks noChangeArrowheads="1"/>
          </p:cNvSpPr>
          <p:nvPr/>
        </p:nvSpPr>
        <p:spPr bwMode="auto">
          <a:xfrm>
            <a:off x="5940425" y="2173288"/>
            <a:ext cx="7921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solidFill>
                  <a:srgbClr val="FF0000"/>
                </a:solidFill>
                <a:latin typeface="Calibri" pitchFamily="34" charset="0"/>
              </a:rPr>
              <a:t>Другие</a:t>
            </a:r>
          </a:p>
        </p:txBody>
      </p:sp>
      <p:sp>
        <p:nvSpPr>
          <p:cNvPr id="13339" name="TextBox 17"/>
          <p:cNvSpPr txBox="1">
            <a:spLocks noChangeArrowheads="1"/>
          </p:cNvSpPr>
          <p:nvPr/>
        </p:nvSpPr>
        <p:spPr bwMode="auto">
          <a:xfrm>
            <a:off x="5508625" y="1020763"/>
            <a:ext cx="14398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latin typeface="Calibri" pitchFamily="34" charset="0"/>
              </a:rPr>
              <a:t>Классификации</a:t>
            </a:r>
          </a:p>
        </p:txBody>
      </p:sp>
      <p:sp>
        <p:nvSpPr>
          <p:cNvPr id="13340" name="TextBox 18"/>
          <p:cNvSpPr txBox="1">
            <a:spLocks noChangeArrowheads="1"/>
          </p:cNvSpPr>
          <p:nvPr/>
        </p:nvSpPr>
        <p:spPr bwMode="auto">
          <a:xfrm>
            <a:off x="5940425" y="1812925"/>
            <a:ext cx="18002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latin typeface="Calibri" pitchFamily="34" charset="0"/>
              </a:rPr>
              <a:t>По характеру УПД</a:t>
            </a:r>
          </a:p>
        </p:txBody>
      </p:sp>
      <p:sp>
        <p:nvSpPr>
          <p:cNvPr id="13341" name="TextBox 19"/>
          <p:cNvSpPr txBox="1">
            <a:spLocks noChangeArrowheads="1"/>
          </p:cNvSpPr>
          <p:nvPr/>
        </p:nvSpPr>
        <p:spPr bwMode="auto">
          <a:xfrm>
            <a:off x="6588125" y="5053013"/>
            <a:ext cx="9366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latin typeface="Calibri" pitchFamily="34" charset="0"/>
              </a:rPr>
              <a:t>Функции</a:t>
            </a:r>
          </a:p>
        </p:txBody>
      </p:sp>
      <p:sp>
        <p:nvSpPr>
          <p:cNvPr id="13342" name="TextBox 20"/>
          <p:cNvSpPr txBox="1">
            <a:spLocks noChangeArrowheads="1"/>
          </p:cNvSpPr>
          <p:nvPr/>
        </p:nvSpPr>
        <p:spPr bwMode="auto">
          <a:xfrm>
            <a:off x="6588125" y="4621213"/>
            <a:ext cx="6477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latin typeface="Calibri" pitchFamily="34" charset="0"/>
              </a:rPr>
              <a:t>Виды</a:t>
            </a:r>
          </a:p>
        </p:txBody>
      </p:sp>
      <p:cxnSp>
        <p:nvCxnSpPr>
          <p:cNvPr id="23" name="Прямая соединительная линия 22"/>
          <p:cNvCxnSpPr/>
          <p:nvPr/>
        </p:nvCxnSpPr>
        <p:spPr>
          <a:xfrm>
            <a:off x="5508625" y="1309688"/>
            <a:ext cx="1295400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/>
          <p:nvPr/>
        </p:nvCxnSpPr>
        <p:spPr>
          <a:xfrm>
            <a:off x="5940425" y="1741488"/>
            <a:ext cx="2592388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>
            <a:off x="5940425" y="2460625"/>
            <a:ext cx="719138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/>
          <p:cNvCxnSpPr/>
          <p:nvPr/>
        </p:nvCxnSpPr>
        <p:spPr>
          <a:xfrm>
            <a:off x="5940425" y="2101850"/>
            <a:ext cx="1511300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/>
          <p:nvPr/>
        </p:nvCxnSpPr>
        <p:spPr>
          <a:xfrm>
            <a:off x="5940425" y="1309688"/>
            <a:ext cx="0" cy="1150937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/>
          <p:cNvCxnSpPr/>
          <p:nvPr/>
        </p:nvCxnSpPr>
        <p:spPr>
          <a:xfrm>
            <a:off x="5508625" y="876300"/>
            <a:ext cx="0" cy="433388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349" name="TextBox 47"/>
          <p:cNvSpPr txBox="1">
            <a:spLocks noChangeArrowheads="1"/>
          </p:cNvSpPr>
          <p:nvPr/>
        </p:nvSpPr>
        <p:spPr bwMode="auto">
          <a:xfrm>
            <a:off x="7380288" y="876300"/>
            <a:ext cx="1368425" cy="893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Aft>
                <a:spcPts val="600"/>
              </a:spcAft>
            </a:pPr>
            <a:r>
              <a:rPr lang="ru-RU" sz="1400">
                <a:latin typeface="Calibri" pitchFamily="34" charset="0"/>
              </a:rPr>
              <a:t>Словесные</a:t>
            </a:r>
          </a:p>
          <a:p>
            <a:pPr>
              <a:spcAft>
                <a:spcPts val="600"/>
              </a:spcAft>
            </a:pPr>
            <a:r>
              <a:rPr lang="ru-RU" sz="1400">
                <a:latin typeface="Calibri" pitchFamily="34" charset="0"/>
              </a:rPr>
              <a:t>Наглядные</a:t>
            </a:r>
          </a:p>
          <a:p>
            <a:pPr>
              <a:spcAft>
                <a:spcPts val="600"/>
              </a:spcAft>
            </a:pPr>
            <a:r>
              <a:rPr lang="ru-RU" sz="1400">
                <a:latin typeface="Calibri" pitchFamily="34" charset="0"/>
              </a:rPr>
              <a:t>Практические</a:t>
            </a:r>
          </a:p>
        </p:txBody>
      </p:sp>
      <p:sp>
        <p:nvSpPr>
          <p:cNvPr id="13350" name="TextBox 49"/>
          <p:cNvSpPr txBox="1">
            <a:spLocks noChangeArrowheads="1"/>
          </p:cNvSpPr>
          <p:nvPr/>
        </p:nvSpPr>
        <p:spPr bwMode="auto">
          <a:xfrm>
            <a:off x="7451725" y="2173288"/>
            <a:ext cx="1692275" cy="190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Aft>
                <a:spcPts val="600"/>
              </a:spcAft>
            </a:pPr>
            <a:r>
              <a:rPr lang="ru-RU" sz="1400">
                <a:latin typeface="Calibri" pitchFamily="34" charset="0"/>
              </a:rPr>
              <a:t>Объяснительно-иллюстративный</a:t>
            </a:r>
          </a:p>
          <a:p>
            <a:pPr>
              <a:spcAft>
                <a:spcPts val="600"/>
              </a:spcAft>
            </a:pPr>
            <a:r>
              <a:rPr lang="ru-RU" sz="1400">
                <a:latin typeface="Calibri" pitchFamily="34" charset="0"/>
              </a:rPr>
              <a:t>Репродуктивный</a:t>
            </a:r>
          </a:p>
          <a:p>
            <a:pPr>
              <a:spcAft>
                <a:spcPts val="600"/>
              </a:spcAft>
            </a:pPr>
            <a:r>
              <a:rPr lang="ru-RU" sz="1400">
                <a:latin typeface="Calibri" pitchFamily="34" charset="0"/>
              </a:rPr>
              <a:t>Проблемного изложения</a:t>
            </a:r>
          </a:p>
          <a:p>
            <a:pPr>
              <a:spcAft>
                <a:spcPts val="600"/>
              </a:spcAft>
            </a:pPr>
            <a:r>
              <a:rPr lang="ru-RU" sz="1400">
                <a:latin typeface="Calibri" pitchFamily="34" charset="0"/>
              </a:rPr>
              <a:t>Эвристический</a:t>
            </a:r>
          </a:p>
          <a:p>
            <a:pPr>
              <a:spcAft>
                <a:spcPts val="600"/>
              </a:spcAft>
            </a:pPr>
            <a:r>
              <a:rPr lang="ru-RU" sz="1400">
                <a:latin typeface="Calibri" pitchFamily="34" charset="0"/>
              </a:rPr>
              <a:t>Исследовательский</a:t>
            </a:r>
          </a:p>
        </p:txBody>
      </p:sp>
      <p:sp>
        <p:nvSpPr>
          <p:cNvPr id="51" name="Правая круглая скобка 50"/>
          <p:cNvSpPr/>
          <p:nvPr/>
        </p:nvSpPr>
        <p:spPr>
          <a:xfrm flipH="1">
            <a:off x="7380288" y="1165225"/>
            <a:ext cx="936625" cy="287338"/>
          </a:xfrm>
          <a:prstGeom prst="righ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52" name="Прямая соединительная линия 51"/>
          <p:cNvCxnSpPr/>
          <p:nvPr/>
        </p:nvCxnSpPr>
        <p:spPr>
          <a:xfrm>
            <a:off x="7380288" y="1381125"/>
            <a:ext cx="0" cy="360363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Правая круглая скобка 52"/>
          <p:cNvSpPr/>
          <p:nvPr/>
        </p:nvSpPr>
        <p:spPr>
          <a:xfrm flipH="1">
            <a:off x="7451725" y="2965450"/>
            <a:ext cx="1431925" cy="792163"/>
          </a:xfrm>
          <a:prstGeom prst="righ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4" name="Правая круглая скобка 53"/>
          <p:cNvSpPr/>
          <p:nvPr/>
        </p:nvSpPr>
        <p:spPr>
          <a:xfrm flipH="1">
            <a:off x="7451725" y="3468688"/>
            <a:ext cx="1584325" cy="649287"/>
          </a:xfrm>
          <a:prstGeom prst="righ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55" name="Прямая соединительная линия 54"/>
          <p:cNvCxnSpPr/>
          <p:nvPr/>
        </p:nvCxnSpPr>
        <p:spPr>
          <a:xfrm>
            <a:off x="7451725" y="2101850"/>
            <a:ext cx="0" cy="86360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Прямая соединительная линия 55"/>
          <p:cNvCxnSpPr/>
          <p:nvPr/>
        </p:nvCxnSpPr>
        <p:spPr>
          <a:xfrm>
            <a:off x="7451725" y="2676525"/>
            <a:ext cx="1368425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Правая круглая скобка 56"/>
          <p:cNvSpPr/>
          <p:nvPr/>
        </p:nvSpPr>
        <p:spPr>
          <a:xfrm flipH="1">
            <a:off x="7380288" y="4694238"/>
            <a:ext cx="1655762" cy="358775"/>
          </a:xfrm>
          <a:prstGeom prst="righ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358" name="TextBox 57"/>
          <p:cNvSpPr txBox="1">
            <a:spLocks noChangeArrowheads="1"/>
          </p:cNvSpPr>
          <p:nvPr/>
        </p:nvSpPr>
        <p:spPr bwMode="auto">
          <a:xfrm>
            <a:off x="7380288" y="4405313"/>
            <a:ext cx="13684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latin typeface="Calibri" pitchFamily="34" charset="0"/>
              </a:rPr>
              <a:t>Материальные</a:t>
            </a:r>
          </a:p>
        </p:txBody>
      </p:sp>
      <p:sp>
        <p:nvSpPr>
          <p:cNvPr id="13359" name="TextBox 58"/>
          <p:cNvSpPr txBox="1">
            <a:spLocks noChangeArrowheads="1"/>
          </p:cNvSpPr>
          <p:nvPr/>
        </p:nvSpPr>
        <p:spPr bwMode="auto">
          <a:xfrm>
            <a:off x="7343775" y="4765675"/>
            <a:ext cx="18002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latin typeface="Calibri" pitchFamily="34" charset="0"/>
              </a:rPr>
              <a:t>Материализованные</a:t>
            </a:r>
          </a:p>
        </p:txBody>
      </p:sp>
      <p:sp>
        <p:nvSpPr>
          <p:cNvPr id="60" name="Правая круглая скобка 59"/>
          <p:cNvSpPr/>
          <p:nvPr/>
        </p:nvSpPr>
        <p:spPr>
          <a:xfrm flipH="1">
            <a:off x="6659563" y="4910138"/>
            <a:ext cx="720725" cy="431800"/>
          </a:xfrm>
          <a:prstGeom prst="righ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61" name="Прямая соединительная линия 60"/>
          <p:cNvCxnSpPr/>
          <p:nvPr/>
        </p:nvCxnSpPr>
        <p:spPr>
          <a:xfrm>
            <a:off x="6516688" y="5053013"/>
            <a:ext cx="142875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Правая круглая скобка 61"/>
          <p:cNvSpPr/>
          <p:nvPr/>
        </p:nvSpPr>
        <p:spPr>
          <a:xfrm flipH="1">
            <a:off x="5435600" y="3757613"/>
            <a:ext cx="1439863" cy="576262"/>
          </a:xfrm>
          <a:prstGeom prst="righ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63" name="Прямая соединительная линия 62"/>
          <p:cNvCxnSpPr/>
          <p:nvPr/>
        </p:nvCxnSpPr>
        <p:spPr>
          <a:xfrm>
            <a:off x="5435600" y="3541713"/>
            <a:ext cx="0" cy="21590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Прямая соединительная линия 63"/>
          <p:cNvCxnSpPr/>
          <p:nvPr/>
        </p:nvCxnSpPr>
        <p:spPr>
          <a:xfrm>
            <a:off x="5435600" y="4044950"/>
            <a:ext cx="1800225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365" name="TextBox 64"/>
          <p:cNvSpPr txBox="1">
            <a:spLocks noChangeArrowheads="1"/>
          </p:cNvSpPr>
          <p:nvPr/>
        </p:nvSpPr>
        <p:spPr bwMode="auto">
          <a:xfrm>
            <a:off x="5435600" y="3468688"/>
            <a:ext cx="165735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latin typeface="Calibri" pitchFamily="34" charset="0"/>
              </a:rPr>
              <a:t>Активизации УПД</a:t>
            </a:r>
          </a:p>
        </p:txBody>
      </p:sp>
      <p:sp>
        <p:nvSpPr>
          <p:cNvPr id="13366" name="TextBox 65"/>
          <p:cNvSpPr txBox="1">
            <a:spLocks noChangeArrowheads="1"/>
          </p:cNvSpPr>
          <p:nvPr/>
        </p:nvSpPr>
        <p:spPr bwMode="auto">
          <a:xfrm>
            <a:off x="5435600" y="3757613"/>
            <a:ext cx="1944688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latin typeface="Calibri" pitchFamily="34" charset="0"/>
              </a:rPr>
              <a:t>Структуризации мат-ла</a:t>
            </a:r>
          </a:p>
        </p:txBody>
      </p:sp>
      <p:sp>
        <p:nvSpPr>
          <p:cNvPr id="13367" name="TextBox 66"/>
          <p:cNvSpPr txBox="1">
            <a:spLocks noChangeArrowheads="1"/>
          </p:cNvSpPr>
          <p:nvPr/>
        </p:nvSpPr>
        <p:spPr bwMode="auto">
          <a:xfrm>
            <a:off x="5435600" y="4044950"/>
            <a:ext cx="1081088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latin typeface="Calibri" pitchFamily="34" charset="0"/>
              </a:rPr>
              <a:t>Другие </a:t>
            </a:r>
          </a:p>
        </p:txBody>
      </p:sp>
      <p:sp>
        <p:nvSpPr>
          <p:cNvPr id="68" name="Правая круглая скобка 67"/>
          <p:cNvSpPr/>
          <p:nvPr/>
        </p:nvSpPr>
        <p:spPr>
          <a:xfrm flipH="1">
            <a:off x="7740650" y="5484813"/>
            <a:ext cx="1079500" cy="360362"/>
          </a:xfrm>
          <a:prstGeom prst="righ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69" name="Прямая соединительная линия 68"/>
          <p:cNvCxnSpPr/>
          <p:nvPr/>
        </p:nvCxnSpPr>
        <p:spPr>
          <a:xfrm>
            <a:off x="7740650" y="5053013"/>
            <a:ext cx="0" cy="43180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Прямая соединительная линия 69"/>
          <p:cNvCxnSpPr/>
          <p:nvPr/>
        </p:nvCxnSpPr>
        <p:spPr>
          <a:xfrm>
            <a:off x="7019925" y="5341938"/>
            <a:ext cx="0" cy="360362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371" name="TextBox 70"/>
          <p:cNvSpPr txBox="1">
            <a:spLocks noChangeArrowheads="1"/>
          </p:cNvSpPr>
          <p:nvPr/>
        </p:nvSpPr>
        <p:spPr bwMode="auto">
          <a:xfrm>
            <a:off x="7740650" y="5197475"/>
            <a:ext cx="53975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latin typeface="Calibri" pitchFamily="34" charset="0"/>
              </a:rPr>
              <a:t>Речь</a:t>
            </a:r>
          </a:p>
        </p:txBody>
      </p:sp>
      <p:sp>
        <p:nvSpPr>
          <p:cNvPr id="13372" name="TextBox 71"/>
          <p:cNvSpPr txBox="1">
            <a:spLocks noChangeArrowheads="1"/>
          </p:cNvSpPr>
          <p:nvPr/>
        </p:nvSpPr>
        <p:spPr bwMode="auto">
          <a:xfrm>
            <a:off x="7740650" y="5557838"/>
            <a:ext cx="12239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latin typeface="Calibri" pitchFamily="34" charset="0"/>
              </a:rPr>
              <a:t>Деятельность</a:t>
            </a:r>
          </a:p>
        </p:txBody>
      </p:sp>
      <p:sp>
        <p:nvSpPr>
          <p:cNvPr id="13373" name="Прямоугольник 72"/>
          <p:cNvSpPr>
            <a:spLocks noChangeArrowheads="1"/>
          </p:cNvSpPr>
          <p:nvPr/>
        </p:nvSpPr>
        <p:spPr bwMode="auto">
          <a:xfrm>
            <a:off x="5508625" y="5413375"/>
            <a:ext cx="1460500" cy="1185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ru-RU" sz="1400">
                <a:latin typeface="Calibri" pitchFamily="34" charset="0"/>
              </a:rPr>
              <a:t>Компенсаторная</a:t>
            </a:r>
          </a:p>
          <a:p>
            <a:pPr algn="r">
              <a:spcAft>
                <a:spcPts val="600"/>
              </a:spcAft>
            </a:pPr>
            <a:r>
              <a:rPr lang="ru-RU" sz="1400">
                <a:latin typeface="Calibri" pitchFamily="34" charset="0"/>
              </a:rPr>
              <a:t>Адаптивная</a:t>
            </a:r>
          </a:p>
          <a:p>
            <a:pPr algn="r">
              <a:spcAft>
                <a:spcPts val="600"/>
              </a:spcAft>
            </a:pPr>
            <a:r>
              <a:rPr lang="ru-RU" sz="1400">
                <a:latin typeface="Calibri" pitchFamily="34" charset="0"/>
              </a:rPr>
              <a:t>Информативная</a:t>
            </a:r>
          </a:p>
          <a:p>
            <a:pPr algn="r">
              <a:spcAft>
                <a:spcPts val="600"/>
              </a:spcAft>
            </a:pPr>
            <a:r>
              <a:rPr lang="ru-RU" sz="1400">
                <a:latin typeface="Calibri" pitchFamily="34" charset="0"/>
              </a:rPr>
              <a:t>Интегративная</a:t>
            </a:r>
          </a:p>
        </p:txBody>
      </p:sp>
      <p:sp>
        <p:nvSpPr>
          <p:cNvPr id="74" name="Правая круглая скобка 73"/>
          <p:cNvSpPr/>
          <p:nvPr/>
        </p:nvSpPr>
        <p:spPr>
          <a:xfrm>
            <a:off x="5724525" y="5702300"/>
            <a:ext cx="1295400" cy="574675"/>
          </a:xfrm>
          <a:prstGeom prst="righ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5" name="Правая круглая скобка 74"/>
          <p:cNvSpPr/>
          <p:nvPr/>
        </p:nvSpPr>
        <p:spPr>
          <a:xfrm>
            <a:off x="5724525" y="5989638"/>
            <a:ext cx="1295400" cy="576262"/>
          </a:xfrm>
          <a:prstGeom prst="righ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76" name="Прямая соединительная линия 75"/>
          <p:cNvCxnSpPr/>
          <p:nvPr/>
        </p:nvCxnSpPr>
        <p:spPr>
          <a:xfrm flipV="1">
            <a:off x="5435600" y="3325813"/>
            <a:ext cx="431800" cy="21590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Полилиния 76"/>
          <p:cNvSpPr/>
          <p:nvPr/>
        </p:nvSpPr>
        <p:spPr>
          <a:xfrm>
            <a:off x="5051425" y="836613"/>
            <a:ext cx="312738" cy="3929062"/>
          </a:xfrm>
          <a:custGeom>
            <a:avLst/>
            <a:gdLst>
              <a:gd name="connsiteX0" fmla="*/ 478972 w 544286"/>
              <a:gd name="connsiteY0" fmla="*/ 0 h 3918858"/>
              <a:gd name="connsiteX1" fmla="*/ 10886 w 544286"/>
              <a:gd name="connsiteY1" fmla="*/ 1600200 h 3918858"/>
              <a:gd name="connsiteX2" fmla="*/ 544286 w 544286"/>
              <a:gd name="connsiteY2" fmla="*/ 3918858 h 3918858"/>
              <a:gd name="connsiteX0" fmla="*/ 239486 w 324003"/>
              <a:gd name="connsiteY0" fmla="*/ 0 h 4437924"/>
              <a:gd name="connsiteX1" fmla="*/ 313117 w 324003"/>
              <a:gd name="connsiteY1" fmla="*/ 3784781 h 4437924"/>
              <a:gd name="connsiteX2" fmla="*/ 304800 w 324003"/>
              <a:gd name="connsiteY2" fmla="*/ 3918858 h 4437924"/>
              <a:gd name="connsiteX0" fmla="*/ 239486 w 313117"/>
              <a:gd name="connsiteY0" fmla="*/ 0 h 3784781"/>
              <a:gd name="connsiteX1" fmla="*/ 313117 w 313117"/>
              <a:gd name="connsiteY1" fmla="*/ 3784781 h 3784781"/>
              <a:gd name="connsiteX2" fmla="*/ 313117 w 313117"/>
              <a:gd name="connsiteY2" fmla="*/ 3784781 h 3784781"/>
              <a:gd name="connsiteX0" fmla="*/ 239486 w 313117"/>
              <a:gd name="connsiteY0" fmla="*/ 0 h 4000806"/>
              <a:gd name="connsiteX1" fmla="*/ 313117 w 313117"/>
              <a:gd name="connsiteY1" fmla="*/ 3784781 h 4000806"/>
              <a:gd name="connsiteX2" fmla="*/ 313117 w 313117"/>
              <a:gd name="connsiteY2" fmla="*/ 4000806 h 4000806"/>
              <a:gd name="connsiteX0" fmla="*/ 239486 w 313117"/>
              <a:gd name="connsiteY0" fmla="*/ 0 h 3928797"/>
              <a:gd name="connsiteX1" fmla="*/ 313117 w 313117"/>
              <a:gd name="connsiteY1" fmla="*/ 3784781 h 3928797"/>
              <a:gd name="connsiteX2" fmla="*/ 313117 w 313117"/>
              <a:gd name="connsiteY2" fmla="*/ 3928797 h 392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13117" h="3928797">
                <a:moveTo>
                  <a:pt x="239486" y="0"/>
                </a:moveTo>
                <a:cubicBezTo>
                  <a:pt x="0" y="473528"/>
                  <a:pt x="300845" y="3153984"/>
                  <a:pt x="313117" y="3784781"/>
                </a:cubicBezTo>
                <a:lnTo>
                  <a:pt x="313117" y="3928797"/>
                </a:lnTo>
              </a:path>
            </a:pathLst>
          </a:custGeom>
          <a:ln w="190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8" name="Дуга 77"/>
          <p:cNvSpPr/>
          <p:nvPr/>
        </p:nvSpPr>
        <p:spPr>
          <a:xfrm rot="16870449" flipH="1">
            <a:off x="5110956" y="-211931"/>
            <a:ext cx="3459163" cy="3060700"/>
          </a:xfrm>
          <a:prstGeom prst="arc">
            <a:avLst>
              <a:gd name="adj1" fmla="val 15833088"/>
              <a:gd name="adj2" fmla="val 20714460"/>
            </a:avLst>
          </a:prstGeom>
          <a:ln w="19050">
            <a:solidFill>
              <a:srgbClr val="00B0F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0" name="Полилиния 79"/>
          <p:cNvSpPr/>
          <p:nvPr/>
        </p:nvSpPr>
        <p:spPr>
          <a:xfrm>
            <a:off x="6411913" y="3089275"/>
            <a:ext cx="1004887" cy="1655763"/>
          </a:xfrm>
          <a:custGeom>
            <a:avLst/>
            <a:gdLst>
              <a:gd name="connsiteX0" fmla="*/ 174171 w 1005114"/>
              <a:gd name="connsiteY0" fmla="*/ 0 h 1654629"/>
              <a:gd name="connsiteX1" fmla="*/ 892628 w 1005114"/>
              <a:gd name="connsiteY1" fmla="*/ 359229 h 1654629"/>
              <a:gd name="connsiteX2" fmla="*/ 849085 w 1005114"/>
              <a:gd name="connsiteY2" fmla="*/ 1240972 h 1654629"/>
              <a:gd name="connsiteX3" fmla="*/ 0 w 1005114"/>
              <a:gd name="connsiteY3" fmla="*/ 1654629 h 16546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05114" h="1654629">
                <a:moveTo>
                  <a:pt x="174171" y="0"/>
                </a:moveTo>
                <a:cubicBezTo>
                  <a:pt x="477156" y="76200"/>
                  <a:pt x="780142" y="152400"/>
                  <a:pt x="892628" y="359229"/>
                </a:cubicBezTo>
                <a:cubicBezTo>
                  <a:pt x="1005114" y="566058"/>
                  <a:pt x="997856" y="1025072"/>
                  <a:pt x="849085" y="1240972"/>
                </a:cubicBezTo>
                <a:cubicBezTo>
                  <a:pt x="700314" y="1456872"/>
                  <a:pt x="350157" y="1555750"/>
                  <a:pt x="0" y="1654629"/>
                </a:cubicBezTo>
              </a:path>
            </a:pathLst>
          </a:custGeom>
          <a:ln w="19050">
            <a:solidFill>
              <a:srgbClr val="B6EF0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2" name="Номер слайда 8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966D9FA-E0D7-4C29-B03F-82EB3EB33CDF}" type="slidenum">
              <a:rPr lang="ru-RU"/>
              <a:pPr>
                <a:defRPr/>
              </a:pPr>
              <a:t>12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250825" y="3860800"/>
            <a:ext cx="3960813" cy="163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solidFill>
                  <a:srgbClr val="00B0F0"/>
                </a:solidFill>
                <a:latin typeface="Calibri" pitchFamily="34" charset="0"/>
              </a:rPr>
              <a:t>Форма обучения</a:t>
            </a:r>
            <a:r>
              <a:rPr lang="ru-RU" sz="2000">
                <a:latin typeface="Calibri" pitchFamily="34" charset="0"/>
              </a:rPr>
              <a:t> – это способ организации учебного процесса на основе взаимодействия методов, приёмов и средств обучения. 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DCF3476-4A9A-4B2D-920F-3A84D45D8703}" type="slidenum">
              <a:rPr lang="ru-RU"/>
              <a:pPr>
                <a:defRPr/>
              </a:pPr>
              <a:t>13</a:t>
            </a:fld>
            <a:endParaRPr lang="ru-RU"/>
          </a:p>
        </p:txBody>
      </p:sp>
      <p:sp>
        <p:nvSpPr>
          <p:cNvPr id="4" name="Прямоугольник 3"/>
          <p:cNvSpPr>
            <a:spLocks noChangeArrowheads="1"/>
          </p:cNvSpPr>
          <p:nvPr/>
        </p:nvSpPr>
        <p:spPr bwMode="auto">
          <a:xfrm>
            <a:off x="468313" y="1052513"/>
            <a:ext cx="1871662" cy="233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Aft>
                <a:spcPts val="1200"/>
              </a:spcAft>
            </a:pPr>
            <a:r>
              <a:rPr lang="ru-RU" sz="1600" b="1">
                <a:solidFill>
                  <a:srgbClr val="C00000"/>
                </a:solidFill>
                <a:latin typeface="Calibri" pitchFamily="34" charset="0"/>
              </a:rPr>
              <a:t>Лекция</a:t>
            </a:r>
          </a:p>
          <a:p>
            <a:pPr algn="r">
              <a:spcAft>
                <a:spcPts val="1200"/>
              </a:spcAft>
            </a:pPr>
            <a:r>
              <a:rPr lang="ru-RU" sz="1600">
                <a:latin typeface="Calibri" pitchFamily="34" charset="0"/>
              </a:rPr>
              <a:t>Демонстрация</a:t>
            </a:r>
          </a:p>
          <a:p>
            <a:pPr algn="r">
              <a:spcAft>
                <a:spcPts val="1200"/>
              </a:spcAft>
            </a:pPr>
            <a:r>
              <a:rPr lang="ru-RU" sz="1600">
                <a:latin typeface="Calibri" pitchFamily="34" charset="0"/>
              </a:rPr>
              <a:t>Иллюстрация</a:t>
            </a:r>
          </a:p>
          <a:p>
            <a:pPr algn="r">
              <a:spcAft>
                <a:spcPts val="1200"/>
              </a:spcAft>
            </a:pPr>
            <a:r>
              <a:rPr lang="ru-RU" sz="1600">
                <a:latin typeface="Calibri" pitchFamily="34" charset="0"/>
              </a:rPr>
              <a:t>Рассказ</a:t>
            </a:r>
          </a:p>
          <a:p>
            <a:pPr algn="r">
              <a:spcAft>
                <a:spcPts val="1200"/>
              </a:spcAft>
            </a:pPr>
            <a:r>
              <a:rPr lang="ru-RU" sz="1600">
                <a:latin typeface="Calibri" pitchFamily="34" charset="0"/>
              </a:rPr>
              <a:t>Беседа</a:t>
            </a:r>
          </a:p>
          <a:p>
            <a:pPr algn="r">
              <a:spcAft>
                <a:spcPts val="1200"/>
              </a:spcAft>
            </a:pPr>
            <a:r>
              <a:rPr lang="ru-RU" sz="1600">
                <a:latin typeface="Calibri" pitchFamily="34" charset="0"/>
              </a:rPr>
              <a:t>Другие</a:t>
            </a:r>
          </a:p>
        </p:txBody>
      </p:sp>
      <p:sp>
        <p:nvSpPr>
          <p:cNvPr id="14341" name="Прямоугольник 5"/>
          <p:cNvSpPr>
            <a:spLocks noChangeArrowheads="1"/>
          </p:cNvSpPr>
          <p:nvPr/>
        </p:nvSpPr>
        <p:spPr bwMode="auto">
          <a:xfrm>
            <a:off x="250825" y="188913"/>
            <a:ext cx="4897438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solidFill>
                  <a:srgbClr val="000000"/>
                </a:solidFill>
                <a:latin typeface="Calibri" pitchFamily="34" charset="0"/>
              </a:rPr>
              <a:t>Одна из распространённых форм организации учебного процесса – </a:t>
            </a:r>
            <a:r>
              <a:rPr lang="ru-RU" b="1">
                <a:solidFill>
                  <a:srgbClr val="FF0000"/>
                </a:solidFill>
                <a:latin typeface="Calibri" pitchFamily="34" charset="0"/>
              </a:rPr>
              <a:t>лекция </a:t>
            </a:r>
          </a:p>
        </p:txBody>
      </p:sp>
      <p:sp>
        <p:nvSpPr>
          <p:cNvPr id="11" name="Прямоугольник 10"/>
          <p:cNvSpPr>
            <a:spLocks noChangeArrowheads="1"/>
          </p:cNvSpPr>
          <p:nvPr/>
        </p:nvSpPr>
        <p:spPr bwMode="auto">
          <a:xfrm>
            <a:off x="5867400" y="2924175"/>
            <a:ext cx="2811463" cy="274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Aft>
                <a:spcPts val="1200"/>
              </a:spcAft>
            </a:pPr>
            <a:r>
              <a:rPr lang="ru-RU" sz="1600">
                <a:solidFill>
                  <a:srgbClr val="000000"/>
                </a:solidFill>
                <a:latin typeface="Calibri" pitchFamily="34" charset="0"/>
              </a:rPr>
              <a:t>Интерактивная доска</a:t>
            </a:r>
          </a:p>
          <a:p>
            <a:pPr>
              <a:spcAft>
                <a:spcPts val="1200"/>
              </a:spcAft>
            </a:pPr>
            <a:r>
              <a:rPr lang="ru-RU" sz="1600">
                <a:solidFill>
                  <a:srgbClr val="000000"/>
                </a:solidFill>
                <a:latin typeface="Calibri" pitchFamily="34" charset="0"/>
              </a:rPr>
              <a:t>Ментальная карта</a:t>
            </a:r>
          </a:p>
          <a:p>
            <a:pPr>
              <a:spcAft>
                <a:spcPts val="1200"/>
              </a:spcAft>
            </a:pPr>
            <a:r>
              <a:rPr lang="ru-RU" sz="1600">
                <a:solidFill>
                  <a:srgbClr val="000000"/>
                </a:solidFill>
                <a:latin typeface="Calibri" pitchFamily="34" charset="0"/>
              </a:rPr>
              <a:t>Структурно-логические схемы</a:t>
            </a:r>
          </a:p>
          <a:p>
            <a:pPr>
              <a:spcAft>
                <a:spcPts val="1200"/>
              </a:spcAft>
            </a:pPr>
            <a:r>
              <a:rPr lang="ru-RU" sz="1600">
                <a:solidFill>
                  <a:srgbClr val="000000"/>
                </a:solidFill>
                <a:latin typeface="Calibri" pitchFamily="34" charset="0"/>
              </a:rPr>
              <a:t>Речь</a:t>
            </a:r>
          </a:p>
          <a:p>
            <a:pPr>
              <a:spcAft>
                <a:spcPts val="1200"/>
              </a:spcAft>
            </a:pPr>
            <a:r>
              <a:rPr lang="ru-RU" sz="1600">
                <a:solidFill>
                  <a:srgbClr val="000000"/>
                </a:solidFill>
                <a:latin typeface="Calibri" pitchFamily="34" charset="0"/>
              </a:rPr>
              <a:t>Жесты, мимика</a:t>
            </a:r>
          </a:p>
          <a:p>
            <a:pPr>
              <a:spcAft>
                <a:spcPts val="1200"/>
              </a:spcAft>
            </a:pPr>
            <a:r>
              <a:rPr lang="ru-RU" sz="1600">
                <a:solidFill>
                  <a:srgbClr val="000000"/>
                </a:solidFill>
                <a:latin typeface="Calibri" pitchFamily="34" charset="0"/>
              </a:rPr>
              <a:t>Видеоролик</a:t>
            </a:r>
          </a:p>
          <a:p>
            <a:pPr>
              <a:spcAft>
                <a:spcPts val="1200"/>
              </a:spcAft>
            </a:pPr>
            <a:r>
              <a:rPr lang="ru-RU" sz="1600">
                <a:solidFill>
                  <a:srgbClr val="000000"/>
                </a:solidFill>
                <a:latin typeface="Calibri" pitchFamily="34" charset="0"/>
              </a:rPr>
              <a:t>Аудиозапись</a:t>
            </a:r>
            <a:endParaRPr lang="ru-RU" sz="1600">
              <a:latin typeface="Calibri" pitchFamily="34" charset="0"/>
            </a:endParaRPr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5940425" y="476250"/>
            <a:ext cx="2879725" cy="209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Aft>
                <a:spcPts val="1200"/>
              </a:spcAft>
            </a:pPr>
            <a:r>
              <a:rPr lang="ru-RU" sz="1600">
                <a:solidFill>
                  <a:srgbClr val="000000"/>
                </a:solidFill>
                <a:latin typeface="Calibri" pitchFamily="34" charset="0"/>
              </a:rPr>
              <a:t>Активизации внимания</a:t>
            </a:r>
          </a:p>
          <a:p>
            <a:pPr>
              <a:spcAft>
                <a:spcPts val="1200"/>
              </a:spcAft>
            </a:pPr>
            <a:r>
              <a:rPr lang="ru-RU" sz="1600">
                <a:solidFill>
                  <a:srgbClr val="000000"/>
                </a:solidFill>
                <a:latin typeface="Calibri" pitchFamily="34" charset="0"/>
              </a:rPr>
              <a:t>Стимулирования мышления</a:t>
            </a:r>
          </a:p>
          <a:p>
            <a:pPr>
              <a:spcAft>
                <a:spcPts val="1200"/>
              </a:spcAft>
            </a:pPr>
            <a:r>
              <a:rPr lang="ru-RU" sz="1600">
                <a:solidFill>
                  <a:srgbClr val="000000"/>
                </a:solidFill>
                <a:latin typeface="Calibri" pitchFamily="34" charset="0"/>
              </a:rPr>
              <a:t>Применения дидактических средств</a:t>
            </a:r>
          </a:p>
          <a:p>
            <a:r>
              <a:rPr lang="ru-RU" sz="1600">
                <a:solidFill>
                  <a:srgbClr val="000000"/>
                </a:solidFill>
                <a:latin typeface="Calibri" pitchFamily="34" charset="0"/>
              </a:rPr>
              <a:t>Структуризации учебного материала</a:t>
            </a:r>
          </a:p>
        </p:txBody>
      </p:sp>
      <p:sp>
        <p:nvSpPr>
          <p:cNvPr id="13" name="Полилиния 12"/>
          <p:cNvSpPr/>
          <p:nvPr/>
        </p:nvSpPr>
        <p:spPr>
          <a:xfrm>
            <a:off x="4427538" y="1660525"/>
            <a:ext cx="731837" cy="1192213"/>
          </a:xfrm>
          <a:custGeom>
            <a:avLst/>
            <a:gdLst>
              <a:gd name="connsiteX0" fmla="*/ 71535 w 780662"/>
              <a:gd name="connsiteY0" fmla="*/ 1166327 h 1166327"/>
              <a:gd name="connsiteX1" fmla="*/ 118188 w 780662"/>
              <a:gd name="connsiteY1" fmla="*/ 587829 h 1166327"/>
              <a:gd name="connsiteX2" fmla="*/ 780662 w 780662"/>
              <a:gd name="connsiteY2" fmla="*/ 0 h 1166327"/>
              <a:gd name="connsiteX3" fmla="*/ 780662 w 780662"/>
              <a:gd name="connsiteY3" fmla="*/ 0 h 1166327"/>
              <a:gd name="connsiteX0" fmla="*/ 35768 w 744895"/>
              <a:gd name="connsiteY0" fmla="*/ 1166327 h 1166327"/>
              <a:gd name="connsiteX1" fmla="*/ 301082 w 744895"/>
              <a:gd name="connsiteY1" fmla="*/ 399999 h 1166327"/>
              <a:gd name="connsiteX2" fmla="*/ 744895 w 744895"/>
              <a:gd name="connsiteY2" fmla="*/ 0 h 1166327"/>
              <a:gd name="connsiteX3" fmla="*/ 744895 w 744895"/>
              <a:gd name="connsiteY3" fmla="*/ 0 h 11663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44895" h="1166327">
                <a:moveTo>
                  <a:pt x="35768" y="1166327"/>
                </a:moveTo>
                <a:cubicBezTo>
                  <a:pt x="0" y="974272"/>
                  <a:pt x="182894" y="594387"/>
                  <a:pt x="301082" y="399999"/>
                </a:cubicBezTo>
                <a:cubicBezTo>
                  <a:pt x="419270" y="205611"/>
                  <a:pt x="670926" y="66666"/>
                  <a:pt x="744895" y="0"/>
                </a:cubicBezTo>
                <a:lnTo>
                  <a:pt x="744895" y="0"/>
                </a:lnTo>
              </a:path>
            </a:pathLst>
          </a:cu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4" name="Полилиния 13"/>
          <p:cNvSpPr/>
          <p:nvPr/>
        </p:nvSpPr>
        <p:spPr>
          <a:xfrm flipH="1">
            <a:off x="3276600" y="2276475"/>
            <a:ext cx="935038" cy="576263"/>
          </a:xfrm>
          <a:custGeom>
            <a:avLst/>
            <a:gdLst>
              <a:gd name="connsiteX0" fmla="*/ 71535 w 780662"/>
              <a:gd name="connsiteY0" fmla="*/ 1166327 h 1166327"/>
              <a:gd name="connsiteX1" fmla="*/ 118188 w 780662"/>
              <a:gd name="connsiteY1" fmla="*/ 587829 h 1166327"/>
              <a:gd name="connsiteX2" fmla="*/ 780662 w 780662"/>
              <a:gd name="connsiteY2" fmla="*/ 0 h 1166327"/>
              <a:gd name="connsiteX3" fmla="*/ 780662 w 780662"/>
              <a:gd name="connsiteY3" fmla="*/ 0 h 1166327"/>
              <a:gd name="connsiteX0" fmla="*/ 35768 w 744895"/>
              <a:gd name="connsiteY0" fmla="*/ 1166327 h 1166327"/>
              <a:gd name="connsiteX1" fmla="*/ 301082 w 744895"/>
              <a:gd name="connsiteY1" fmla="*/ 399999 h 1166327"/>
              <a:gd name="connsiteX2" fmla="*/ 744895 w 744895"/>
              <a:gd name="connsiteY2" fmla="*/ 0 h 1166327"/>
              <a:gd name="connsiteX3" fmla="*/ 744895 w 744895"/>
              <a:gd name="connsiteY3" fmla="*/ 0 h 11663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44895" h="1166327">
                <a:moveTo>
                  <a:pt x="35768" y="1166327"/>
                </a:moveTo>
                <a:cubicBezTo>
                  <a:pt x="0" y="974272"/>
                  <a:pt x="182894" y="594387"/>
                  <a:pt x="301082" y="399999"/>
                </a:cubicBezTo>
                <a:cubicBezTo>
                  <a:pt x="419270" y="205611"/>
                  <a:pt x="670926" y="66666"/>
                  <a:pt x="744895" y="0"/>
                </a:cubicBezTo>
                <a:lnTo>
                  <a:pt x="744895" y="0"/>
                </a:lnTo>
              </a:path>
            </a:pathLst>
          </a:cu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Полилиния 14"/>
          <p:cNvSpPr/>
          <p:nvPr/>
        </p:nvSpPr>
        <p:spPr>
          <a:xfrm flipV="1">
            <a:off x="4284663" y="3357563"/>
            <a:ext cx="719137" cy="863600"/>
          </a:xfrm>
          <a:custGeom>
            <a:avLst/>
            <a:gdLst>
              <a:gd name="connsiteX0" fmla="*/ 71535 w 780662"/>
              <a:gd name="connsiteY0" fmla="*/ 1166327 h 1166327"/>
              <a:gd name="connsiteX1" fmla="*/ 118188 w 780662"/>
              <a:gd name="connsiteY1" fmla="*/ 587829 h 1166327"/>
              <a:gd name="connsiteX2" fmla="*/ 780662 w 780662"/>
              <a:gd name="connsiteY2" fmla="*/ 0 h 1166327"/>
              <a:gd name="connsiteX3" fmla="*/ 780662 w 780662"/>
              <a:gd name="connsiteY3" fmla="*/ 0 h 1166327"/>
              <a:gd name="connsiteX0" fmla="*/ 35768 w 744895"/>
              <a:gd name="connsiteY0" fmla="*/ 1166327 h 1166327"/>
              <a:gd name="connsiteX1" fmla="*/ 301082 w 744895"/>
              <a:gd name="connsiteY1" fmla="*/ 399999 h 1166327"/>
              <a:gd name="connsiteX2" fmla="*/ 744895 w 744895"/>
              <a:gd name="connsiteY2" fmla="*/ 0 h 1166327"/>
              <a:gd name="connsiteX3" fmla="*/ 744895 w 744895"/>
              <a:gd name="connsiteY3" fmla="*/ 0 h 11663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44895" h="1166327">
                <a:moveTo>
                  <a:pt x="35768" y="1166327"/>
                </a:moveTo>
                <a:cubicBezTo>
                  <a:pt x="0" y="974272"/>
                  <a:pt x="182894" y="594387"/>
                  <a:pt x="301082" y="399999"/>
                </a:cubicBezTo>
                <a:cubicBezTo>
                  <a:pt x="419270" y="205611"/>
                  <a:pt x="670926" y="66666"/>
                  <a:pt x="744895" y="0"/>
                </a:cubicBezTo>
                <a:lnTo>
                  <a:pt x="744895" y="0"/>
                </a:lnTo>
              </a:path>
            </a:pathLst>
          </a:cu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2627313" y="1916113"/>
            <a:ext cx="1081087" cy="369887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prstClr val="black"/>
                </a:solidFill>
              </a:rPr>
              <a:t>Методы</a:t>
            </a:r>
            <a:endParaRPr lang="ru-RU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779912" y="2852936"/>
            <a:ext cx="1080120" cy="504056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/>
              <a:t>Лекция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4427538" y="4221163"/>
            <a:ext cx="1077912" cy="369887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prstClr val="black"/>
                </a:solidFill>
              </a:rPr>
              <a:t>Средства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4643438" y="1341438"/>
            <a:ext cx="1000125" cy="36830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prstClr val="black"/>
                </a:solidFill>
              </a:rPr>
              <a:t>Приёмы</a:t>
            </a:r>
            <a:endParaRPr lang="ru-RU" dirty="0"/>
          </a:p>
        </p:txBody>
      </p:sp>
      <p:sp>
        <p:nvSpPr>
          <p:cNvPr id="16" name="Левая круглая скобка 15"/>
          <p:cNvSpPr/>
          <p:nvPr/>
        </p:nvSpPr>
        <p:spPr>
          <a:xfrm>
            <a:off x="5940425" y="765175"/>
            <a:ext cx="2160588" cy="1727200"/>
          </a:xfrm>
          <a:prstGeom prst="lef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" name="Левая круглая скобка 16"/>
          <p:cNvSpPr/>
          <p:nvPr/>
        </p:nvSpPr>
        <p:spPr>
          <a:xfrm>
            <a:off x="5867400" y="4005263"/>
            <a:ext cx="2376488" cy="1584325"/>
          </a:xfrm>
          <a:prstGeom prst="lef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8" name="Левая круглая скобка 17"/>
          <p:cNvSpPr/>
          <p:nvPr/>
        </p:nvSpPr>
        <p:spPr>
          <a:xfrm>
            <a:off x="5867400" y="3644900"/>
            <a:ext cx="1728788" cy="1584325"/>
          </a:xfrm>
          <a:prstGeom prst="lef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9" name="Левая круглая скобка 18"/>
          <p:cNvSpPr/>
          <p:nvPr/>
        </p:nvSpPr>
        <p:spPr>
          <a:xfrm>
            <a:off x="5867400" y="3213100"/>
            <a:ext cx="1800225" cy="1584325"/>
          </a:xfrm>
          <a:prstGeom prst="lef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0" name="Левая круглая скобка 19"/>
          <p:cNvSpPr/>
          <p:nvPr/>
        </p:nvSpPr>
        <p:spPr>
          <a:xfrm>
            <a:off x="5940425" y="1196975"/>
            <a:ext cx="2592388" cy="647700"/>
          </a:xfrm>
          <a:prstGeom prst="lef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" name="Левая круглая скобка 20"/>
          <p:cNvSpPr/>
          <p:nvPr/>
        </p:nvSpPr>
        <p:spPr>
          <a:xfrm flipH="1">
            <a:off x="611188" y="1412875"/>
            <a:ext cx="1736725" cy="792163"/>
          </a:xfrm>
          <a:prstGeom prst="lef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" name="Левая круглая скобка 21"/>
          <p:cNvSpPr/>
          <p:nvPr/>
        </p:nvSpPr>
        <p:spPr>
          <a:xfrm flipH="1">
            <a:off x="900113" y="1773238"/>
            <a:ext cx="1447800" cy="1223962"/>
          </a:xfrm>
          <a:prstGeom prst="lef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3" name="Левая круглая скобка 22"/>
          <p:cNvSpPr/>
          <p:nvPr/>
        </p:nvSpPr>
        <p:spPr>
          <a:xfrm flipH="1">
            <a:off x="1331913" y="2565400"/>
            <a:ext cx="1016000" cy="792163"/>
          </a:xfrm>
          <a:prstGeom prst="lef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27" name="Прямая соединительная линия 26"/>
          <p:cNvCxnSpPr/>
          <p:nvPr/>
        </p:nvCxnSpPr>
        <p:spPr>
          <a:xfrm flipH="1">
            <a:off x="5508625" y="4437063"/>
            <a:ext cx="863600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/>
          <p:nvPr/>
        </p:nvCxnSpPr>
        <p:spPr>
          <a:xfrm flipH="1">
            <a:off x="2339975" y="2133600"/>
            <a:ext cx="287338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/>
          <p:cNvCxnSpPr>
            <a:stCxn id="20" idx="1"/>
            <a:endCxn id="9" idx="3"/>
          </p:cNvCxnSpPr>
          <p:nvPr/>
        </p:nvCxnSpPr>
        <p:spPr>
          <a:xfrm flipH="1">
            <a:off x="5643563" y="1520825"/>
            <a:ext cx="296862" cy="4763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Прямоугольник 39"/>
          <p:cNvSpPr>
            <a:spLocks noChangeArrowheads="1"/>
          </p:cNvSpPr>
          <p:nvPr/>
        </p:nvSpPr>
        <p:spPr bwMode="auto">
          <a:xfrm>
            <a:off x="1187450" y="1052513"/>
            <a:ext cx="1169988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600" b="1">
                <a:solidFill>
                  <a:srgbClr val="C00000"/>
                </a:solidFill>
                <a:latin typeface="Calibri" pitchFamily="34" charset="0"/>
              </a:rPr>
              <a:t>(основной)</a:t>
            </a:r>
            <a:endParaRPr lang="ru-RU">
              <a:latin typeface="Calibri" pitchFamily="34" charset="0"/>
            </a:endParaRPr>
          </a:p>
        </p:txBody>
      </p:sp>
      <p:sp>
        <p:nvSpPr>
          <p:cNvPr id="42" name="Прямоугольник 41"/>
          <p:cNvSpPr>
            <a:spLocks noChangeArrowheads="1"/>
          </p:cNvSpPr>
          <p:nvPr/>
        </p:nvSpPr>
        <p:spPr bwMode="auto">
          <a:xfrm>
            <a:off x="250825" y="5732463"/>
            <a:ext cx="792162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solidFill>
                  <a:srgbClr val="000000"/>
                </a:solidFill>
                <a:latin typeface="Calibri" pitchFamily="34" charset="0"/>
              </a:rPr>
              <a:t>Форма отражает внешнюю сторону организации учебного процесса. </a:t>
            </a:r>
          </a:p>
          <a:p>
            <a:r>
              <a:rPr lang="ru-RU" b="1">
                <a:solidFill>
                  <a:srgbClr val="00B0F0"/>
                </a:solidFill>
                <a:latin typeface="Calibri" pitchFamily="34" charset="0"/>
              </a:rPr>
              <a:t>Форма учебного занятия</a:t>
            </a:r>
            <a:r>
              <a:rPr lang="ru-RU">
                <a:solidFill>
                  <a:srgbClr val="000000"/>
                </a:solidFill>
                <a:latin typeface="Calibri" pitchFamily="34" charset="0"/>
              </a:rPr>
              <a:t> способствует реализации не одной цели (как метод), а комплекса дидактических целей.</a:t>
            </a:r>
            <a:r>
              <a:rPr lang="ru-RU" b="1">
                <a:solidFill>
                  <a:srgbClr val="FF0000"/>
                </a:solidFill>
                <a:latin typeface="Calibri" pitchFamily="34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"/>
                            </p:stCondLst>
                            <p:childTnLst>
                              <p:par>
                                <p:cTn id="6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00"/>
                            </p:stCondLst>
                            <p:childTnLst>
                              <p:par>
                                <p:cTn id="8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8" grpId="0" animBg="1"/>
      <p:bldP spid="10" grpId="0" animBg="1"/>
      <p:bldP spid="9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Скругленный прямоугольник 21"/>
          <p:cNvSpPr/>
          <p:nvPr/>
        </p:nvSpPr>
        <p:spPr>
          <a:xfrm>
            <a:off x="4716463" y="188913"/>
            <a:ext cx="4248150" cy="3168650"/>
          </a:xfrm>
          <a:prstGeom prst="roundRect">
            <a:avLst>
              <a:gd name="adj" fmla="val 9452"/>
            </a:avLst>
          </a:prstGeom>
          <a:ln>
            <a:solidFill>
              <a:srgbClr val="B6EF0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4716463" y="333375"/>
            <a:ext cx="417671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>
                <a:latin typeface="Calibri" pitchFamily="34" charset="0"/>
              </a:rPr>
              <a:t>Классификация И.Н. Казанцева и Б.П. Есипова</a:t>
            </a:r>
          </a:p>
          <a:p>
            <a:pPr algn="ctr"/>
            <a:r>
              <a:rPr lang="ru-RU" sz="1600" b="1">
                <a:solidFill>
                  <a:srgbClr val="00B0F0"/>
                </a:solidFill>
                <a:latin typeface="Calibri" pitchFamily="34" charset="0"/>
              </a:rPr>
              <a:t>по основной цели и месту в системе уроков</a:t>
            </a:r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4932363" y="3500438"/>
            <a:ext cx="2735262" cy="284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Aft>
                <a:spcPts val="600"/>
              </a:spcAft>
            </a:pPr>
            <a:r>
              <a:rPr lang="ru-RU">
                <a:latin typeface="Calibri" pitchFamily="34" charset="0"/>
              </a:rPr>
              <a:t>Урок-путешествие</a:t>
            </a:r>
          </a:p>
          <a:p>
            <a:pPr>
              <a:spcAft>
                <a:spcPts val="600"/>
              </a:spcAft>
            </a:pPr>
            <a:r>
              <a:rPr lang="ru-RU">
                <a:latin typeface="Calibri" pitchFamily="34" charset="0"/>
              </a:rPr>
              <a:t>Интегрированный урок</a:t>
            </a:r>
          </a:p>
          <a:p>
            <a:pPr>
              <a:spcAft>
                <a:spcPts val="600"/>
              </a:spcAft>
            </a:pPr>
            <a:r>
              <a:rPr lang="ru-RU">
                <a:latin typeface="Calibri" pitchFamily="34" charset="0"/>
              </a:rPr>
              <a:t>Урок-аукцион</a:t>
            </a:r>
          </a:p>
          <a:p>
            <a:pPr>
              <a:spcAft>
                <a:spcPts val="600"/>
              </a:spcAft>
            </a:pPr>
            <a:r>
              <a:rPr lang="ru-RU">
                <a:latin typeface="Calibri" pitchFamily="34" charset="0"/>
              </a:rPr>
              <a:t>Урок-исследование</a:t>
            </a:r>
          </a:p>
          <a:p>
            <a:pPr>
              <a:spcAft>
                <a:spcPts val="600"/>
              </a:spcAft>
            </a:pPr>
            <a:r>
              <a:rPr lang="ru-RU">
                <a:latin typeface="Calibri" pitchFamily="34" charset="0"/>
              </a:rPr>
              <a:t>Театрализованный урок</a:t>
            </a:r>
          </a:p>
          <a:p>
            <a:pPr>
              <a:spcAft>
                <a:spcPts val="600"/>
              </a:spcAft>
            </a:pPr>
            <a:r>
              <a:rPr lang="ru-RU">
                <a:latin typeface="Calibri" pitchFamily="34" charset="0"/>
              </a:rPr>
              <a:t>Урок-игра</a:t>
            </a:r>
          </a:p>
          <a:p>
            <a:pPr>
              <a:spcAft>
                <a:spcPts val="600"/>
              </a:spcAft>
            </a:pPr>
            <a:r>
              <a:rPr lang="ru-RU">
                <a:latin typeface="Calibri" pitchFamily="34" charset="0"/>
              </a:rPr>
              <a:t>Урок-дискуссия</a:t>
            </a:r>
          </a:p>
          <a:p>
            <a:pPr>
              <a:spcAft>
                <a:spcPts val="600"/>
              </a:spcAft>
            </a:pPr>
            <a:r>
              <a:rPr lang="ru-RU">
                <a:latin typeface="Calibri" pitchFamily="34" charset="0"/>
              </a:rPr>
              <a:t>Другие</a:t>
            </a:r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>
            <a:off x="2051050" y="3429000"/>
            <a:ext cx="504825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Правая круглая скобка 4"/>
          <p:cNvSpPr/>
          <p:nvPr/>
        </p:nvSpPr>
        <p:spPr>
          <a:xfrm flipH="1">
            <a:off x="2555875" y="2636838"/>
            <a:ext cx="2303463" cy="1728787"/>
          </a:xfrm>
          <a:prstGeom prst="righ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2771775" y="2276475"/>
            <a:ext cx="1944688" cy="209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Aft>
                <a:spcPts val="1200"/>
              </a:spcAft>
            </a:pPr>
            <a:r>
              <a:rPr lang="ru-RU" b="1">
                <a:latin typeface="Calibri" pitchFamily="34" charset="0"/>
              </a:rPr>
              <a:t>Традиционные</a:t>
            </a:r>
          </a:p>
          <a:p>
            <a:pPr>
              <a:spcAft>
                <a:spcPts val="1200"/>
              </a:spcAft>
            </a:pPr>
            <a:endParaRPr lang="ru-RU">
              <a:latin typeface="Calibri" pitchFamily="34" charset="0"/>
            </a:endParaRPr>
          </a:p>
          <a:p>
            <a:pPr>
              <a:spcAft>
                <a:spcPts val="1200"/>
              </a:spcAft>
            </a:pPr>
            <a:endParaRPr lang="ru-RU">
              <a:latin typeface="Calibri" pitchFamily="34" charset="0"/>
            </a:endParaRPr>
          </a:p>
          <a:p>
            <a:pPr>
              <a:spcAft>
                <a:spcPts val="1200"/>
              </a:spcAft>
            </a:pPr>
            <a:endParaRPr lang="ru-RU">
              <a:latin typeface="Calibri" pitchFamily="34" charset="0"/>
            </a:endParaRPr>
          </a:p>
          <a:p>
            <a:pPr>
              <a:spcAft>
                <a:spcPts val="1200"/>
              </a:spcAft>
            </a:pPr>
            <a:r>
              <a:rPr lang="ru-RU" b="1">
                <a:latin typeface="Calibri" pitchFamily="34" charset="0"/>
              </a:rPr>
              <a:t>Нестандартные</a:t>
            </a: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4932363" y="1052513"/>
            <a:ext cx="3600450" cy="213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Aft>
                <a:spcPts val="600"/>
              </a:spcAft>
            </a:pPr>
            <a:r>
              <a:rPr lang="ru-RU">
                <a:latin typeface="Calibri" pitchFamily="34" charset="0"/>
              </a:rPr>
              <a:t>Объяснения нового материала</a:t>
            </a:r>
          </a:p>
          <a:p>
            <a:pPr>
              <a:spcAft>
                <a:spcPts val="600"/>
              </a:spcAft>
            </a:pPr>
            <a:r>
              <a:rPr lang="ru-RU">
                <a:latin typeface="Calibri" pitchFamily="34" charset="0"/>
              </a:rPr>
              <a:t>Закрепления изученного</a:t>
            </a:r>
          </a:p>
          <a:p>
            <a:pPr>
              <a:spcAft>
                <a:spcPts val="600"/>
              </a:spcAft>
            </a:pPr>
            <a:r>
              <a:rPr lang="ru-RU">
                <a:latin typeface="Calibri" pitchFamily="34" charset="0"/>
              </a:rPr>
              <a:t>Выработки умений и навыков</a:t>
            </a:r>
          </a:p>
          <a:p>
            <a:pPr>
              <a:spcAft>
                <a:spcPts val="600"/>
              </a:spcAft>
            </a:pPr>
            <a:r>
              <a:rPr lang="ru-RU">
                <a:latin typeface="Calibri" pitchFamily="34" charset="0"/>
              </a:rPr>
              <a:t>Контроля</a:t>
            </a:r>
          </a:p>
          <a:p>
            <a:pPr>
              <a:spcAft>
                <a:spcPts val="600"/>
              </a:spcAft>
            </a:pPr>
            <a:r>
              <a:rPr lang="ru-RU">
                <a:latin typeface="Calibri" pitchFamily="34" charset="0"/>
              </a:rPr>
              <a:t>Обобщения и систематизации</a:t>
            </a:r>
          </a:p>
          <a:p>
            <a:pPr>
              <a:spcAft>
                <a:spcPts val="600"/>
              </a:spcAft>
            </a:pPr>
            <a:r>
              <a:rPr lang="ru-RU">
                <a:latin typeface="Calibri" pitchFamily="34" charset="0"/>
              </a:rPr>
              <a:t>Комбинированный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899592" y="3140968"/>
            <a:ext cx="1152128" cy="576064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Уроки</a:t>
            </a:r>
          </a:p>
        </p:txBody>
      </p:sp>
      <p:sp>
        <p:nvSpPr>
          <p:cNvPr id="10" name="Правая круглая скобка 9"/>
          <p:cNvSpPr/>
          <p:nvPr/>
        </p:nvSpPr>
        <p:spPr>
          <a:xfrm flipH="1">
            <a:off x="4859338" y="2420938"/>
            <a:ext cx="2016125" cy="720725"/>
          </a:xfrm>
          <a:prstGeom prst="righ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Правая круглая скобка 10"/>
          <p:cNvSpPr/>
          <p:nvPr/>
        </p:nvSpPr>
        <p:spPr>
          <a:xfrm flipH="1">
            <a:off x="4859338" y="1773238"/>
            <a:ext cx="3025775" cy="1008062"/>
          </a:xfrm>
          <a:prstGeom prst="righ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" name="Правая круглая скобка 11"/>
          <p:cNvSpPr/>
          <p:nvPr/>
        </p:nvSpPr>
        <p:spPr>
          <a:xfrm flipH="1">
            <a:off x="4859338" y="1412875"/>
            <a:ext cx="3168650" cy="720725"/>
          </a:xfrm>
          <a:prstGeom prst="righ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" name="Правая круглая скобка 12"/>
          <p:cNvSpPr/>
          <p:nvPr/>
        </p:nvSpPr>
        <p:spPr>
          <a:xfrm flipH="1">
            <a:off x="4859338" y="3860800"/>
            <a:ext cx="1944687" cy="720725"/>
          </a:xfrm>
          <a:prstGeom prst="righ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4" name="Правая круглая скобка 13"/>
          <p:cNvSpPr/>
          <p:nvPr/>
        </p:nvSpPr>
        <p:spPr>
          <a:xfrm flipH="1">
            <a:off x="4859338" y="4221163"/>
            <a:ext cx="2520950" cy="1008062"/>
          </a:xfrm>
          <a:prstGeom prst="righ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Правая круглая скобка 14"/>
          <p:cNvSpPr/>
          <p:nvPr/>
        </p:nvSpPr>
        <p:spPr>
          <a:xfrm flipH="1">
            <a:off x="4859338" y="4941888"/>
            <a:ext cx="2089150" cy="1008062"/>
          </a:xfrm>
          <a:prstGeom prst="righ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Правая круглая скобка 15"/>
          <p:cNvSpPr/>
          <p:nvPr/>
        </p:nvSpPr>
        <p:spPr>
          <a:xfrm flipH="1">
            <a:off x="4859338" y="5589588"/>
            <a:ext cx="1081087" cy="719137"/>
          </a:xfrm>
          <a:prstGeom prst="righ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" name="Прямоугольная выноска 16"/>
          <p:cNvSpPr/>
          <p:nvPr/>
        </p:nvSpPr>
        <p:spPr>
          <a:xfrm>
            <a:off x="179388" y="836613"/>
            <a:ext cx="1584325" cy="1439862"/>
          </a:xfrm>
          <a:prstGeom prst="wedgeRectCallout">
            <a:avLst>
              <a:gd name="adj1" fmla="val 109571"/>
              <a:gd name="adj2" fmla="val 60262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/>
              <a:t>Уроки стандартной, устоявшейся структуры</a:t>
            </a:r>
          </a:p>
        </p:txBody>
      </p:sp>
      <p:sp>
        <p:nvSpPr>
          <p:cNvPr id="18" name="Прямоугольная выноска 17"/>
          <p:cNvSpPr/>
          <p:nvPr/>
        </p:nvSpPr>
        <p:spPr>
          <a:xfrm>
            <a:off x="179388" y="4581525"/>
            <a:ext cx="1728787" cy="1150938"/>
          </a:xfrm>
          <a:prstGeom prst="wedgeRectCallout">
            <a:avLst>
              <a:gd name="adj1" fmla="val 101234"/>
              <a:gd name="adj2" fmla="val -6136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/>
              <a:t>Уроки нетрадиционной структуры</a:t>
            </a:r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 rot="-1935222">
            <a:off x="6211888" y="5265738"/>
            <a:ext cx="3092450" cy="8318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600">
                <a:latin typeface="Calibri" pitchFamily="34" charset="0"/>
              </a:rPr>
              <a:t>Обязательные элементы любого урока: </a:t>
            </a:r>
            <a:r>
              <a:rPr lang="ru-RU" sz="1600">
                <a:solidFill>
                  <a:srgbClr val="FF0000"/>
                </a:solidFill>
                <a:latin typeface="Calibri" pitchFamily="34" charset="0"/>
              </a:rPr>
              <a:t>организационное начало </a:t>
            </a:r>
            <a:r>
              <a:rPr lang="ru-RU" sz="1600">
                <a:latin typeface="Calibri" pitchFamily="34" charset="0"/>
              </a:rPr>
              <a:t>и</a:t>
            </a:r>
            <a:r>
              <a:rPr lang="ru-RU" sz="1600">
                <a:solidFill>
                  <a:srgbClr val="FF0000"/>
                </a:solidFill>
                <a:latin typeface="Calibri" pitchFamily="34" charset="0"/>
              </a:rPr>
              <a:t> подведение итогов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50825" y="6021388"/>
            <a:ext cx="4465638" cy="584200"/>
          </a:xfrm>
          <a:prstGeom prst="rect">
            <a:avLst/>
          </a:prstGeom>
          <a:ln w="19050">
            <a:solidFill>
              <a:srgbClr val="B6EF01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rgbClr val="FF0000"/>
                </a:solidFill>
              </a:rPr>
              <a:t>Разнообразие, увлекательность, развитие интереса к предмету, к учению</a:t>
            </a:r>
          </a:p>
        </p:txBody>
      </p:sp>
      <p:sp>
        <p:nvSpPr>
          <p:cNvPr id="23" name="Полилиния 22"/>
          <p:cNvSpPr/>
          <p:nvPr/>
        </p:nvSpPr>
        <p:spPr>
          <a:xfrm>
            <a:off x="4284663" y="4437063"/>
            <a:ext cx="309562" cy="1584325"/>
          </a:xfrm>
          <a:custGeom>
            <a:avLst/>
            <a:gdLst>
              <a:gd name="connsiteX0" fmla="*/ 228600 w 934212"/>
              <a:gd name="connsiteY0" fmla="*/ 0 h 1453896"/>
              <a:gd name="connsiteX1" fmla="*/ 896112 w 934212"/>
              <a:gd name="connsiteY1" fmla="*/ 694944 h 1453896"/>
              <a:gd name="connsiteX2" fmla="*/ 0 w 934212"/>
              <a:gd name="connsiteY2" fmla="*/ 1453896 h 1453896"/>
              <a:gd name="connsiteX3" fmla="*/ 0 w 934212"/>
              <a:gd name="connsiteY3" fmla="*/ 1453896 h 1453896"/>
              <a:gd name="connsiteX4" fmla="*/ 0 w 934212"/>
              <a:gd name="connsiteY4" fmla="*/ 1435608 h 1453896"/>
              <a:gd name="connsiteX0" fmla="*/ 228600 w 758755"/>
              <a:gd name="connsiteY0" fmla="*/ 0 h 1453896"/>
              <a:gd name="connsiteX1" fmla="*/ 720655 w 758755"/>
              <a:gd name="connsiteY1" fmla="*/ 725228 h 1453896"/>
              <a:gd name="connsiteX2" fmla="*/ 0 w 758755"/>
              <a:gd name="connsiteY2" fmla="*/ 1453896 h 1453896"/>
              <a:gd name="connsiteX3" fmla="*/ 0 w 758755"/>
              <a:gd name="connsiteY3" fmla="*/ 1453896 h 1453896"/>
              <a:gd name="connsiteX4" fmla="*/ 0 w 758755"/>
              <a:gd name="connsiteY4" fmla="*/ 1435608 h 14538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58755" h="1453896">
                <a:moveTo>
                  <a:pt x="228600" y="0"/>
                </a:moveTo>
                <a:cubicBezTo>
                  <a:pt x="581406" y="226314"/>
                  <a:pt x="758755" y="482912"/>
                  <a:pt x="720655" y="725228"/>
                </a:cubicBezTo>
                <a:cubicBezTo>
                  <a:pt x="682555" y="967544"/>
                  <a:pt x="120109" y="1332451"/>
                  <a:pt x="0" y="1453896"/>
                </a:cubicBezTo>
                <a:lnTo>
                  <a:pt x="0" y="1453896"/>
                </a:lnTo>
                <a:lnTo>
                  <a:pt x="0" y="1435608"/>
                </a:lnTo>
              </a:path>
            </a:pathLst>
          </a:custGeom>
          <a:ln w="19050">
            <a:solidFill>
              <a:srgbClr val="B6EF0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6" name="Номер слайда 2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458A93-8C66-4AD9-9A00-D6FC26E38CB7}" type="slidenum">
              <a:rPr lang="ru-RU"/>
              <a:pPr>
                <a:defRPr/>
              </a:pPr>
              <a:t>14</a:t>
            </a:fld>
            <a:endParaRPr lang="ru-RU"/>
          </a:p>
        </p:txBody>
      </p:sp>
      <p:sp>
        <p:nvSpPr>
          <p:cNvPr id="27" name="TextBox 26"/>
          <p:cNvSpPr txBox="1"/>
          <p:nvPr/>
        </p:nvSpPr>
        <p:spPr>
          <a:xfrm>
            <a:off x="1979613" y="1052513"/>
            <a:ext cx="2520950" cy="338137"/>
          </a:xfrm>
          <a:prstGeom prst="rect">
            <a:avLst/>
          </a:prstGeom>
          <a:ln w="19050">
            <a:solidFill>
              <a:srgbClr val="B6EF01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rgbClr val="FF0000"/>
                </a:solidFill>
              </a:rPr>
              <a:t>Оптимизация структуры</a:t>
            </a:r>
          </a:p>
        </p:txBody>
      </p:sp>
      <p:sp>
        <p:nvSpPr>
          <p:cNvPr id="28" name="Полилиния 27"/>
          <p:cNvSpPr/>
          <p:nvPr/>
        </p:nvSpPr>
        <p:spPr>
          <a:xfrm>
            <a:off x="4427538" y="1412875"/>
            <a:ext cx="166687" cy="1079500"/>
          </a:xfrm>
          <a:custGeom>
            <a:avLst/>
            <a:gdLst>
              <a:gd name="connsiteX0" fmla="*/ 228600 w 934212"/>
              <a:gd name="connsiteY0" fmla="*/ 0 h 1453896"/>
              <a:gd name="connsiteX1" fmla="*/ 896112 w 934212"/>
              <a:gd name="connsiteY1" fmla="*/ 694944 h 1453896"/>
              <a:gd name="connsiteX2" fmla="*/ 0 w 934212"/>
              <a:gd name="connsiteY2" fmla="*/ 1453896 h 1453896"/>
              <a:gd name="connsiteX3" fmla="*/ 0 w 934212"/>
              <a:gd name="connsiteY3" fmla="*/ 1453896 h 1453896"/>
              <a:gd name="connsiteX4" fmla="*/ 0 w 934212"/>
              <a:gd name="connsiteY4" fmla="*/ 1435608 h 1453896"/>
              <a:gd name="connsiteX0" fmla="*/ 228600 w 758755"/>
              <a:gd name="connsiteY0" fmla="*/ 0 h 1453896"/>
              <a:gd name="connsiteX1" fmla="*/ 720655 w 758755"/>
              <a:gd name="connsiteY1" fmla="*/ 725228 h 1453896"/>
              <a:gd name="connsiteX2" fmla="*/ 0 w 758755"/>
              <a:gd name="connsiteY2" fmla="*/ 1453896 h 1453896"/>
              <a:gd name="connsiteX3" fmla="*/ 0 w 758755"/>
              <a:gd name="connsiteY3" fmla="*/ 1453896 h 1453896"/>
              <a:gd name="connsiteX4" fmla="*/ 0 w 758755"/>
              <a:gd name="connsiteY4" fmla="*/ 1435608 h 14538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58755" h="1453896">
                <a:moveTo>
                  <a:pt x="228600" y="0"/>
                </a:moveTo>
                <a:cubicBezTo>
                  <a:pt x="581406" y="226314"/>
                  <a:pt x="758755" y="482912"/>
                  <a:pt x="720655" y="725228"/>
                </a:cubicBezTo>
                <a:cubicBezTo>
                  <a:pt x="682555" y="967544"/>
                  <a:pt x="120109" y="1332451"/>
                  <a:pt x="0" y="1453896"/>
                </a:cubicBezTo>
                <a:lnTo>
                  <a:pt x="0" y="1453896"/>
                </a:lnTo>
                <a:lnTo>
                  <a:pt x="0" y="1435608"/>
                </a:lnTo>
              </a:path>
            </a:pathLst>
          </a:custGeom>
          <a:ln w="19050">
            <a:solidFill>
              <a:srgbClr val="B6EF0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9" name="TextBox 28"/>
          <p:cNvSpPr txBox="1"/>
          <p:nvPr/>
        </p:nvSpPr>
        <p:spPr>
          <a:xfrm>
            <a:off x="2339975" y="1628775"/>
            <a:ext cx="1800225" cy="338138"/>
          </a:xfrm>
          <a:prstGeom prst="rect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chemeClr val="tx1"/>
                </a:solidFill>
              </a:rPr>
              <a:t>Однообразие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2268538" y="5013325"/>
            <a:ext cx="2016125" cy="584200"/>
          </a:xfrm>
          <a:prstGeom prst="rect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 err="1">
                <a:solidFill>
                  <a:schemeClr val="tx1"/>
                </a:solidFill>
              </a:rPr>
              <a:t>Неотработанность</a:t>
            </a:r>
            <a:r>
              <a:rPr lang="ru-RU" sz="1600" dirty="0">
                <a:solidFill>
                  <a:schemeClr val="tx1"/>
                </a:solidFill>
              </a:rPr>
              <a:t> структуры</a:t>
            </a:r>
          </a:p>
        </p:txBody>
      </p:sp>
      <p:cxnSp>
        <p:nvCxnSpPr>
          <p:cNvPr id="34" name="Прямая соединительная линия 33"/>
          <p:cNvCxnSpPr/>
          <p:nvPr/>
        </p:nvCxnSpPr>
        <p:spPr>
          <a:xfrm>
            <a:off x="3492500" y="1989138"/>
            <a:ext cx="0" cy="36036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единительная линия 34"/>
          <p:cNvCxnSpPr/>
          <p:nvPr/>
        </p:nvCxnSpPr>
        <p:spPr>
          <a:xfrm>
            <a:off x="3492500" y="4437063"/>
            <a:ext cx="0" cy="57626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Крест 36"/>
          <p:cNvSpPr/>
          <p:nvPr/>
        </p:nvSpPr>
        <p:spPr>
          <a:xfrm>
            <a:off x="1835150" y="981075"/>
            <a:ext cx="288925" cy="287338"/>
          </a:xfrm>
          <a:prstGeom prst="plus">
            <a:avLst>
              <a:gd name="adj" fmla="val 37699"/>
            </a:avLst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9" name="Крест 38"/>
          <p:cNvSpPr/>
          <p:nvPr/>
        </p:nvSpPr>
        <p:spPr>
          <a:xfrm>
            <a:off x="179388" y="5949950"/>
            <a:ext cx="288925" cy="287338"/>
          </a:xfrm>
          <a:prstGeom prst="plus">
            <a:avLst>
              <a:gd name="adj" fmla="val 37699"/>
            </a:avLst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0" name="Прямоугольник 39"/>
          <p:cNvSpPr/>
          <p:nvPr/>
        </p:nvSpPr>
        <p:spPr>
          <a:xfrm>
            <a:off x="2124075" y="5084763"/>
            <a:ext cx="287338" cy="73025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1" name="Прямоугольник 40"/>
          <p:cNvSpPr/>
          <p:nvPr/>
        </p:nvSpPr>
        <p:spPr>
          <a:xfrm>
            <a:off x="2195513" y="1700213"/>
            <a:ext cx="288925" cy="73025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395" name="TextBox 42"/>
          <p:cNvSpPr txBox="1">
            <a:spLocks noChangeArrowheads="1"/>
          </p:cNvSpPr>
          <p:nvPr/>
        </p:nvSpPr>
        <p:spPr bwMode="auto">
          <a:xfrm>
            <a:off x="179388" y="188913"/>
            <a:ext cx="439261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solidFill>
                  <a:srgbClr val="FF0000"/>
                </a:solidFill>
                <a:latin typeface="Calibri" pitchFamily="34" charset="0"/>
              </a:rPr>
              <a:t>Урок – основная форма обучения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00"/>
                            </p:stCondLst>
                            <p:childTnLst>
                              <p:par>
                                <p:cTn id="5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500"/>
                            </p:stCondLst>
                            <p:childTnLst>
                              <p:par>
                                <p:cTn id="60" presetID="53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500"/>
                            </p:stCondLst>
                            <p:childTnLst>
                              <p:par>
                                <p:cTn id="6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000"/>
                            </p:stCondLst>
                            <p:childTnLst>
                              <p:par>
                                <p:cTn id="7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500"/>
                            </p:stCondLst>
                            <p:childTnLst>
                              <p:par>
                                <p:cTn id="10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15" presetID="53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2500"/>
                            </p:stCondLst>
                            <p:childTnLst>
                              <p:par>
                                <p:cTn id="1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3000"/>
                            </p:stCondLst>
                            <p:childTnLst>
                              <p:par>
                                <p:cTn id="12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" grpId="0"/>
      <p:bldP spid="3" grpId="0"/>
      <p:bldP spid="5" grpId="0" animBg="1"/>
      <p:bldP spid="6" grpId="0"/>
      <p:bldP spid="7" grpId="0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7" grpId="0" animBg="1"/>
      <p:bldP spid="29" grpId="0" animBg="1"/>
      <p:bldP spid="30" grpId="0" animBg="1"/>
      <p:bldP spid="37" grpId="0" animBg="1"/>
      <p:bldP spid="39" grpId="0" animBg="1"/>
      <p:bldP spid="40" grpId="0" animBg="1"/>
      <p:bldP spid="4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323850" y="188913"/>
            <a:ext cx="3384550" cy="1938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>
                <a:latin typeface="Calibri" pitchFamily="34" charset="0"/>
              </a:rPr>
              <a:t>На уроке учитель один, </a:t>
            </a:r>
          </a:p>
          <a:p>
            <a:r>
              <a:rPr lang="ru-RU" sz="2000">
                <a:latin typeface="Calibri" pitchFamily="34" charset="0"/>
              </a:rPr>
              <a:t>а учеников много. </a:t>
            </a:r>
          </a:p>
          <a:p>
            <a:endParaRPr lang="ru-RU" sz="2000">
              <a:latin typeface="Calibri" pitchFamily="34" charset="0"/>
            </a:endParaRPr>
          </a:p>
          <a:p>
            <a:r>
              <a:rPr lang="ru-RU" sz="2000" b="1">
                <a:solidFill>
                  <a:srgbClr val="FF0000"/>
                </a:solidFill>
                <a:latin typeface="Calibri" pitchFamily="34" charset="0"/>
              </a:rPr>
              <a:t>Как организовать </a:t>
            </a:r>
          </a:p>
          <a:p>
            <a:r>
              <a:rPr lang="ru-RU" sz="2000" b="1">
                <a:solidFill>
                  <a:srgbClr val="FF0000"/>
                </a:solidFill>
                <a:latin typeface="Calibri" pitchFamily="34" charset="0"/>
              </a:rPr>
              <a:t>их учебно-познавательную деятельность?</a:t>
            </a: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4211638" y="3284538"/>
            <a:ext cx="4681537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Правая круглая скобка 8"/>
          <p:cNvSpPr/>
          <p:nvPr/>
        </p:nvSpPr>
        <p:spPr>
          <a:xfrm flipH="1">
            <a:off x="4427538" y="1700213"/>
            <a:ext cx="4105275" cy="3241675"/>
          </a:xfrm>
          <a:prstGeom prst="rightBracket">
            <a:avLst>
              <a:gd name="adj" fmla="val 0"/>
            </a:avLst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7092950" y="1341438"/>
            <a:ext cx="158273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Aft>
                <a:spcPts val="1200"/>
              </a:spcAft>
            </a:pPr>
            <a:r>
              <a:rPr lang="ru-RU">
                <a:latin typeface="Calibri" pitchFamily="34" charset="0"/>
              </a:rPr>
              <a:t>Фронтальные</a:t>
            </a: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251520" y="2852936"/>
            <a:ext cx="3960440" cy="792088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Формы организации учебно-познавательной деятельности (УПД)</a:t>
            </a:r>
          </a:p>
        </p:txBody>
      </p:sp>
      <p:pic>
        <p:nvPicPr>
          <p:cNvPr id="1027" name="Picture 3" descr="C:\Documents and Settings\Владелец\Мои документы\Мои рисунки\для слайдов\67989491_pic_132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3438" y="260350"/>
            <a:ext cx="2381250" cy="1905000"/>
          </a:xfrm>
          <a:prstGeom prst="rect">
            <a:avLst/>
          </a:prstGeom>
          <a:noFill/>
          <a:ln w="19050">
            <a:solidFill>
              <a:srgbClr val="0070C0"/>
            </a:solidFill>
            <a:miter lim="800000"/>
            <a:headEnd/>
            <a:tailEnd/>
          </a:ln>
        </p:spPr>
      </p:pic>
      <p:sp>
        <p:nvSpPr>
          <p:cNvPr id="16" name="Прямоугольник 15"/>
          <p:cNvSpPr>
            <a:spLocks noChangeArrowheads="1"/>
          </p:cNvSpPr>
          <p:nvPr/>
        </p:nvSpPr>
        <p:spPr bwMode="auto">
          <a:xfrm>
            <a:off x="7092950" y="2924175"/>
            <a:ext cx="19034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Aft>
                <a:spcPts val="1200"/>
              </a:spcAft>
            </a:pPr>
            <a:r>
              <a:rPr lang="ru-RU">
                <a:solidFill>
                  <a:srgbClr val="000000"/>
                </a:solidFill>
                <a:latin typeface="Calibri" pitchFamily="34" charset="0"/>
              </a:rPr>
              <a:t>Индивидуальные</a:t>
            </a:r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auto">
          <a:xfrm>
            <a:off x="7092950" y="4581525"/>
            <a:ext cx="123348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Aft>
                <a:spcPts val="1200"/>
              </a:spcAft>
            </a:pPr>
            <a:r>
              <a:rPr lang="ru-RU">
                <a:solidFill>
                  <a:srgbClr val="000000"/>
                </a:solidFill>
                <a:latin typeface="Calibri" pitchFamily="34" charset="0"/>
              </a:rPr>
              <a:t>Групповые</a:t>
            </a: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2349500"/>
            <a:ext cx="2378075" cy="1901825"/>
          </a:xfrm>
          <a:prstGeom prst="rect">
            <a:avLst/>
          </a:prstGeom>
          <a:noFill/>
          <a:ln w="12700">
            <a:solidFill>
              <a:srgbClr val="0070C0"/>
            </a:solidFill>
            <a:miter lim="800000"/>
            <a:headEnd/>
            <a:tailEnd/>
          </a:ln>
        </p:spPr>
      </p:pic>
      <p:pic>
        <p:nvPicPr>
          <p:cNvPr id="1030" name="Picture 6" descr="C:\Documents and Settings\Владелец\Мои документы\Мои рисунки\для слайдов\12421021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3438" y="4437063"/>
            <a:ext cx="2381250" cy="1905000"/>
          </a:xfrm>
          <a:prstGeom prst="rect">
            <a:avLst/>
          </a:prstGeom>
          <a:noFill/>
          <a:ln w="19050">
            <a:solidFill>
              <a:srgbClr val="0070C0"/>
            </a:solidFill>
            <a:miter lim="800000"/>
            <a:headEnd/>
            <a:tailEnd/>
          </a:ln>
        </p:spPr>
      </p:pic>
      <p:sp>
        <p:nvSpPr>
          <p:cNvPr id="21" name="TextBox 20"/>
          <p:cNvSpPr txBox="1"/>
          <p:nvPr/>
        </p:nvSpPr>
        <p:spPr>
          <a:xfrm>
            <a:off x="0" y="4303713"/>
            <a:ext cx="3851275" cy="2554287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/>
              <a:t>Учебный процесс может осуществляться и вне урока. 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rgbClr val="FF0000"/>
                </a:solidFill>
              </a:rPr>
              <a:t>Внеурочные формы</a:t>
            </a:r>
            <a:r>
              <a:rPr lang="ru-RU" sz="2000" dirty="0"/>
              <a:t> разнообразны, но в их организации также используется фронтальная, индивидуальная 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/>
              <a:t>и групповая работа учащихся. 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dirty="0"/>
          </a:p>
        </p:txBody>
      </p:sp>
      <p:sp>
        <p:nvSpPr>
          <p:cNvPr id="20" name="Номер слайда 1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A53120-4B95-46EB-8877-53B854A3CB92}" type="slidenum">
              <a:rPr lang="ru-RU"/>
              <a:pPr>
                <a:defRPr/>
              </a:pPr>
              <a:t>15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85" decel="100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385" decel="100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385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385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5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85" decel="100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385" decel="100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8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9" dur="385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0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1" dur="385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2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3635896" y="2924944"/>
            <a:ext cx="1584176" cy="936104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Организация учебного процесса</a:t>
            </a:r>
          </a:p>
        </p:txBody>
      </p:sp>
      <p:sp>
        <p:nvSpPr>
          <p:cNvPr id="3" name="Дуга 2"/>
          <p:cNvSpPr/>
          <p:nvPr/>
        </p:nvSpPr>
        <p:spPr>
          <a:xfrm rot="16462418">
            <a:off x="3563938" y="1773237"/>
            <a:ext cx="3455988" cy="1439863"/>
          </a:xfrm>
          <a:prstGeom prst="arc">
            <a:avLst>
              <a:gd name="adj1" fmla="val 14152791"/>
              <a:gd name="adj2" fmla="val 21363635"/>
            </a:avLst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" name="Дуга 3"/>
          <p:cNvSpPr/>
          <p:nvPr/>
        </p:nvSpPr>
        <p:spPr>
          <a:xfrm rot="16200000" flipH="1">
            <a:off x="4117182" y="3091656"/>
            <a:ext cx="2413000" cy="1503363"/>
          </a:xfrm>
          <a:prstGeom prst="arc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Дуга 4"/>
          <p:cNvSpPr/>
          <p:nvPr/>
        </p:nvSpPr>
        <p:spPr>
          <a:xfrm rot="16200000" flipV="1">
            <a:off x="2636044" y="2556669"/>
            <a:ext cx="2592388" cy="736600"/>
          </a:xfrm>
          <a:prstGeom prst="arc">
            <a:avLst/>
          </a:prstGeom>
          <a:ln w="762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Дуга 5"/>
          <p:cNvSpPr/>
          <p:nvPr/>
        </p:nvSpPr>
        <p:spPr>
          <a:xfrm rot="16200000" flipH="1" flipV="1">
            <a:off x="2592388" y="3176588"/>
            <a:ext cx="2016125" cy="1368425"/>
          </a:xfrm>
          <a:prstGeom prst="arc">
            <a:avLst>
              <a:gd name="adj1" fmla="val 16200000"/>
              <a:gd name="adj2" fmla="val 21539460"/>
            </a:avLst>
          </a:prstGeom>
          <a:ln w="7620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843808" y="1412776"/>
            <a:ext cx="1080120" cy="432048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Формы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5292080" y="548680"/>
            <a:ext cx="1080120" cy="432048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Методы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508104" y="2996952"/>
            <a:ext cx="1080120" cy="432048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Приёмы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5292080" y="4869160"/>
            <a:ext cx="1224136" cy="432048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Средства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2555776" y="4581128"/>
            <a:ext cx="1080120" cy="576064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Виды, системы</a:t>
            </a:r>
          </a:p>
        </p:txBody>
      </p:sp>
      <p:sp>
        <p:nvSpPr>
          <p:cNvPr id="12" name="Дуга 11"/>
          <p:cNvSpPr/>
          <p:nvPr/>
        </p:nvSpPr>
        <p:spPr>
          <a:xfrm rot="16200000">
            <a:off x="5399881" y="2961482"/>
            <a:ext cx="720725" cy="1366838"/>
          </a:xfrm>
          <a:prstGeom prst="arc">
            <a:avLst>
              <a:gd name="adj1" fmla="val 17513271"/>
              <a:gd name="adj2" fmla="val 19320274"/>
            </a:avLst>
          </a:prstGeom>
          <a:ln w="762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433" name="TextBox 12"/>
          <p:cNvSpPr txBox="1">
            <a:spLocks noChangeArrowheads="1"/>
          </p:cNvSpPr>
          <p:nvPr/>
        </p:nvSpPr>
        <p:spPr bwMode="auto">
          <a:xfrm>
            <a:off x="1763713" y="333375"/>
            <a:ext cx="936625" cy="30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u-RU" sz="1400">
                <a:latin typeface="Calibri" pitchFamily="34" charset="0"/>
              </a:rPr>
              <a:t>Уроки</a:t>
            </a:r>
          </a:p>
        </p:txBody>
      </p:sp>
      <p:sp>
        <p:nvSpPr>
          <p:cNvPr id="17434" name="TextBox 13"/>
          <p:cNvSpPr txBox="1">
            <a:spLocks noChangeArrowheads="1"/>
          </p:cNvSpPr>
          <p:nvPr/>
        </p:nvSpPr>
        <p:spPr bwMode="auto">
          <a:xfrm>
            <a:off x="1258888" y="1268413"/>
            <a:ext cx="144145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u-RU" sz="1400">
                <a:latin typeface="Calibri" pitchFamily="34" charset="0"/>
              </a:rPr>
              <a:t>Внеурочные</a:t>
            </a:r>
          </a:p>
        </p:txBody>
      </p:sp>
      <p:sp>
        <p:nvSpPr>
          <p:cNvPr id="17435" name="TextBox 14"/>
          <p:cNvSpPr txBox="1">
            <a:spLocks noChangeArrowheads="1"/>
          </p:cNvSpPr>
          <p:nvPr/>
        </p:nvSpPr>
        <p:spPr bwMode="auto">
          <a:xfrm>
            <a:off x="1331913" y="2781300"/>
            <a:ext cx="1368425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u-RU" sz="1400">
                <a:latin typeface="Calibri" pitchFamily="34" charset="0"/>
              </a:rPr>
              <a:t>Учебно-позн. деят. (УПД)</a:t>
            </a:r>
          </a:p>
        </p:txBody>
      </p:sp>
      <p:sp>
        <p:nvSpPr>
          <p:cNvPr id="17436" name="TextBox 15"/>
          <p:cNvSpPr txBox="1">
            <a:spLocks noChangeArrowheads="1"/>
          </p:cNvSpPr>
          <p:nvPr/>
        </p:nvSpPr>
        <p:spPr bwMode="auto">
          <a:xfrm>
            <a:off x="5940425" y="1557338"/>
            <a:ext cx="14398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latin typeface="Calibri" pitchFamily="34" charset="0"/>
              </a:rPr>
              <a:t>По источнику</a:t>
            </a:r>
          </a:p>
        </p:txBody>
      </p:sp>
      <p:sp>
        <p:nvSpPr>
          <p:cNvPr id="17437" name="TextBox 16"/>
          <p:cNvSpPr txBox="1">
            <a:spLocks noChangeArrowheads="1"/>
          </p:cNvSpPr>
          <p:nvPr/>
        </p:nvSpPr>
        <p:spPr bwMode="auto">
          <a:xfrm>
            <a:off x="5940425" y="2276475"/>
            <a:ext cx="7921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solidFill>
                  <a:srgbClr val="FF0000"/>
                </a:solidFill>
                <a:latin typeface="Calibri" pitchFamily="34" charset="0"/>
              </a:rPr>
              <a:t>Другие</a:t>
            </a:r>
          </a:p>
        </p:txBody>
      </p:sp>
      <p:sp>
        <p:nvSpPr>
          <p:cNvPr id="17438" name="TextBox 17"/>
          <p:cNvSpPr txBox="1">
            <a:spLocks noChangeArrowheads="1"/>
          </p:cNvSpPr>
          <p:nvPr/>
        </p:nvSpPr>
        <p:spPr bwMode="auto">
          <a:xfrm>
            <a:off x="5508625" y="1125538"/>
            <a:ext cx="1439863" cy="306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latin typeface="Calibri" pitchFamily="34" charset="0"/>
              </a:rPr>
              <a:t>Классификации</a:t>
            </a:r>
          </a:p>
        </p:txBody>
      </p:sp>
      <p:sp>
        <p:nvSpPr>
          <p:cNvPr id="17439" name="TextBox 18"/>
          <p:cNvSpPr txBox="1">
            <a:spLocks noChangeArrowheads="1"/>
          </p:cNvSpPr>
          <p:nvPr/>
        </p:nvSpPr>
        <p:spPr bwMode="auto">
          <a:xfrm>
            <a:off x="5940425" y="1916113"/>
            <a:ext cx="18002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latin typeface="Calibri" pitchFamily="34" charset="0"/>
              </a:rPr>
              <a:t>По характеру УПД</a:t>
            </a:r>
          </a:p>
        </p:txBody>
      </p:sp>
      <p:sp>
        <p:nvSpPr>
          <p:cNvPr id="17440" name="TextBox 19"/>
          <p:cNvSpPr txBox="1">
            <a:spLocks noChangeArrowheads="1"/>
          </p:cNvSpPr>
          <p:nvPr/>
        </p:nvSpPr>
        <p:spPr bwMode="auto">
          <a:xfrm>
            <a:off x="6588125" y="5157788"/>
            <a:ext cx="9366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latin typeface="Calibri" pitchFamily="34" charset="0"/>
              </a:rPr>
              <a:t>Функции</a:t>
            </a:r>
          </a:p>
        </p:txBody>
      </p:sp>
      <p:sp>
        <p:nvSpPr>
          <p:cNvPr id="17441" name="TextBox 20"/>
          <p:cNvSpPr txBox="1">
            <a:spLocks noChangeArrowheads="1"/>
          </p:cNvSpPr>
          <p:nvPr/>
        </p:nvSpPr>
        <p:spPr bwMode="auto">
          <a:xfrm>
            <a:off x="6588125" y="4724400"/>
            <a:ext cx="6477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latin typeface="Calibri" pitchFamily="34" charset="0"/>
              </a:rPr>
              <a:t>Виды</a:t>
            </a:r>
          </a:p>
        </p:txBody>
      </p:sp>
      <p:cxnSp>
        <p:nvCxnSpPr>
          <p:cNvPr id="23" name="Прямая соединительная линия 22"/>
          <p:cNvCxnSpPr/>
          <p:nvPr/>
        </p:nvCxnSpPr>
        <p:spPr>
          <a:xfrm>
            <a:off x="5508625" y="1412875"/>
            <a:ext cx="1295400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/>
          <p:nvPr/>
        </p:nvCxnSpPr>
        <p:spPr>
          <a:xfrm>
            <a:off x="5940425" y="1844675"/>
            <a:ext cx="2592388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>
            <a:off x="5940425" y="2565400"/>
            <a:ext cx="719138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/>
          <p:cNvCxnSpPr/>
          <p:nvPr/>
        </p:nvCxnSpPr>
        <p:spPr>
          <a:xfrm>
            <a:off x="5940425" y="2205038"/>
            <a:ext cx="1511300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/>
          <p:cNvCxnSpPr/>
          <p:nvPr/>
        </p:nvCxnSpPr>
        <p:spPr>
          <a:xfrm>
            <a:off x="2051050" y="620713"/>
            <a:ext cx="649288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/>
          <p:nvPr/>
        </p:nvCxnSpPr>
        <p:spPr>
          <a:xfrm>
            <a:off x="107950" y="3284538"/>
            <a:ext cx="2592388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/>
          <p:cNvCxnSpPr/>
          <p:nvPr/>
        </p:nvCxnSpPr>
        <p:spPr>
          <a:xfrm>
            <a:off x="539750" y="1557338"/>
            <a:ext cx="2303463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/>
          <p:nvPr/>
        </p:nvCxnSpPr>
        <p:spPr>
          <a:xfrm>
            <a:off x="5940425" y="1412875"/>
            <a:ext cx="0" cy="11525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/>
          <p:cNvCxnSpPr/>
          <p:nvPr/>
        </p:nvCxnSpPr>
        <p:spPr>
          <a:xfrm>
            <a:off x="2700338" y="620713"/>
            <a:ext cx="0" cy="26638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/>
          <p:cNvCxnSpPr/>
          <p:nvPr/>
        </p:nvCxnSpPr>
        <p:spPr>
          <a:xfrm>
            <a:off x="5508625" y="981075"/>
            <a:ext cx="0" cy="43180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Правая круглая скобка 33"/>
          <p:cNvSpPr/>
          <p:nvPr/>
        </p:nvSpPr>
        <p:spPr>
          <a:xfrm>
            <a:off x="755650" y="404813"/>
            <a:ext cx="1295400" cy="360362"/>
          </a:xfrm>
          <a:prstGeom prst="righ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5" name="Правая круглая скобка 34"/>
          <p:cNvSpPr/>
          <p:nvPr/>
        </p:nvSpPr>
        <p:spPr>
          <a:xfrm>
            <a:off x="468313" y="2924175"/>
            <a:ext cx="1079500" cy="720725"/>
          </a:xfrm>
          <a:prstGeom prst="righ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454" name="TextBox 35"/>
          <p:cNvSpPr txBox="1">
            <a:spLocks noChangeArrowheads="1"/>
          </p:cNvSpPr>
          <p:nvPr/>
        </p:nvSpPr>
        <p:spPr bwMode="auto">
          <a:xfrm>
            <a:off x="468313" y="3357563"/>
            <a:ext cx="10795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u-RU" sz="1400">
                <a:latin typeface="Calibri" pitchFamily="34" charset="0"/>
              </a:rPr>
              <a:t>Групповые</a:t>
            </a:r>
          </a:p>
        </p:txBody>
      </p:sp>
      <p:sp>
        <p:nvSpPr>
          <p:cNvPr id="17455" name="TextBox 36"/>
          <p:cNvSpPr txBox="1">
            <a:spLocks noChangeArrowheads="1"/>
          </p:cNvSpPr>
          <p:nvPr/>
        </p:nvSpPr>
        <p:spPr bwMode="auto">
          <a:xfrm>
            <a:off x="0" y="2997200"/>
            <a:ext cx="15494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u-RU" sz="1400">
                <a:latin typeface="Calibri" pitchFamily="34" charset="0"/>
              </a:rPr>
              <a:t>Индивидуальные</a:t>
            </a:r>
          </a:p>
        </p:txBody>
      </p:sp>
      <p:sp>
        <p:nvSpPr>
          <p:cNvPr id="17456" name="TextBox 37"/>
          <p:cNvSpPr txBox="1">
            <a:spLocks noChangeArrowheads="1"/>
          </p:cNvSpPr>
          <p:nvPr/>
        </p:nvSpPr>
        <p:spPr bwMode="auto">
          <a:xfrm>
            <a:off x="323850" y="2636838"/>
            <a:ext cx="12239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u-RU" sz="1400">
                <a:latin typeface="Calibri" pitchFamily="34" charset="0"/>
              </a:rPr>
              <a:t>Фронтальные</a:t>
            </a:r>
          </a:p>
        </p:txBody>
      </p:sp>
      <p:sp>
        <p:nvSpPr>
          <p:cNvPr id="17457" name="TextBox 38"/>
          <p:cNvSpPr txBox="1">
            <a:spLocks noChangeArrowheads="1"/>
          </p:cNvSpPr>
          <p:nvPr/>
        </p:nvSpPr>
        <p:spPr bwMode="auto">
          <a:xfrm>
            <a:off x="684213" y="476250"/>
            <a:ext cx="136683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u-RU" sz="1400">
                <a:latin typeface="Calibri" pitchFamily="34" charset="0"/>
              </a:rPr>
              <a:t>Нестандартные</a:t>
            </a:r>
          </a:p>
        </p:txBody>
      </p:sp>
      <p:sp>
        <p:nvSpPr>
          <p:cNvPr id="17458" name="TextBox 39"/>
          <p:cNvSpPr txBox="1">
            <a:spLocks noChangeArrowheads="1"/>
          </p:cNvSpPr>
          <p:nvPr/>
        </p:nvSpPr>
        <p:spPr bwMode="auto">
          <a:xfrm>
            <a:off x="684213" y="115888"/>
            <a:ext cx="136683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u-RU" sz="1400">
                <a:latin typeface="Calibri" pitchFamily="34" charset="0"/>
              </a:rPr>
              <a:t>Традиционные</a:t>
            </a:r>
          </a:p>
        </p:txBody>
      </p:sp>
      <p:sp>
        <p:nvSpPr>
          <p:cNvPr id="41" name="Правая круглая скобка 40"/>
          <p:cNvSpPr/>
          <p:nvPr/>
        </p:nvSpPr>
        <p:spPr>
          <a:xfrm>
            <a:off x="755650" y="1268413"/>
            <a:ext cx="863600" cy="865187"/>
          </a:xfrm>
          <a:prstGeom prst="righ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460" name="TextBox 41"/>
          <p:cNvSpPr txBox="1">
            <a:spLocks noChangeArrowheads="1"/>
          </p:cNvSpPr>
          <p:nvPr/>
        </p:nvSpPr>
        <p:spPr bwMode="auto">
          <a:xfrm>
            <a:off x="684213" y="1557338"/>
            <a:ext cx="93503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u-RU" sz="1400">
                <a:solidFill>
                  <a:srgbClr val="FF0000"/>
                </a:solidFill>
                <a:latin typeface="Calibri" pitchFamily="34" charset="0"/>
              </a:rPr>
              <a:t>Конкурс</a:t>
            </a:r>
          </a:p>
        </p:txBody>
      </p:sp>
      <p:sp>
        <p:nvSpPr>
          <p:cNvPr id="17461" name="TextBox 42"/>
          <p:cNvSpPr txBox="1">
            <a:spLocks noChangeArrowheads="1"/>
          </p:cNvSpPr>
          <p:nvPr/>
        </p:nvSpPr>
        <p:spPr bwMode="auto">
          <a:xfrm>
            <a:off x="323850" y="1268413"/>
            <a:ext cx="12954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u-RU" sz="1400">
                <a:solidFill>
                  <a:srgbClr val="FF0000"/>
                </a:solidFill>
                <a:latin typeface="Calibri" pitchFamily="34" charset="0"/>
              </a:rPr>
              <a:t>Олимпиада</a:t>
            </a:r>
          </a:p>
        </p:txBody>
      </p:sp>
      <p:sp>
        <p:nvSpPr>
          <p:cNvPr id="17462" name="TextBox 43"/>
          <p:cNvSpPr txBox="1">
            <a:spLocks noChangeArrowheads="1"/>
          </p:cNvSpPr>
          <p:nvPr/>
        </p:nvSpPr>
        <p:spPr bwMode="auto">
          <a:xfrm>
            <a:off x="684213" y="981075"/>
            <a:ext cx="93503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u-RU" sz="1400">
                <a:solidFill>
                  <a:srgbClr val="FF0000"/>
                </a:solidFill>
                <a:latin typeface="Calibri" pitchFamily="34" charset="0"/>
              </a:rPr>
              <a:t>Кружок</a:t>
            </a:r>
          </a:p>
        </p:txBody>
      </p:sp>
      <p:sp>
        <p:nvSpPr>
          <p:cNvPr id="45" name="Правая круглая скобка 44"/>
          <p:cNvSpPr/>
          <p:nvPr/>
        </p:nvSpPr>
        <p:spPr>
          <a:xfrm>
            <a:off x="755650" y="1844675"/>
            <a:ext cx="863600" cy="576263"/>
          </a:xfrm>
          <a:prstGeom prst="righ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464" name="TextBox 45"/>
          <p:cNvSpPr txBox="1">
            <a:spLocks noChangeArrowheads="1"/>
          </p:cNvSpPr>
          <p:nvPr/>
        </p:nvSpPr>
        <p:spPr bwMode="auto">
          <a:xfrm>
            <a:off x="684213" y="2133600"/>
            <a:ext cx="935037" cy="30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u-RU" sz="1400">
                <a:solidFill>
                  <a:srgbClr val="FF0000"/>
                </a:solidFill>
                <a:latin typeface="Calibri" pitchFamily="34" charset="0"/>
              </a:rPr>
              <a:t>Другие</a:t>
            </a:r>
          </a:p>
        </p:txBody>
      </p:sp>
      <p:sp>
        <p:nvSpPr>
          <p:cNvPr id="17465" name="TextBox 46"/>
          <p:cNvSpPr txBox="1">
            <a:spLocks noChangeArrowheads="1"/>
          </p:cNvSpPr>
          <p:nvPr/>
        </p:nvSpPr>
        <p:spPr bwMode="auto">
          <a:xfrm>
            <a:off x="611188" y="1844675"/>
            <a:ext cx="1008062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u-RU" sz="1400">
                <a:solidFill>
                  <a:srgbClr val="FF0000"/>
                </a:solidFill>
                <a:latin typeface="Calibri" pitchFamily="34" charset="0"/>
              </a:rPr>
              <a:t>Викторина</a:t>
            </a:r>
          </a:p>
        </p:txBody>
      </p:sp>
      <p:sp>
        <p:nvSpPr>
          <p:cNvPr id="17466" name="TextBox 47"/>
          <p:cNvSpPr txBox="1">
            <a:spLocks noChangeArrowheads="1"/>
          </p:cNvSpPr>
          <p:nvPr/>
        </p:nvSpPr>
        <p:spPr bwMode="auto">
          <a:xfrm>
            <a:off x="7380288" y="981075"/>
            <a:ext cx="1368425" cy="8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Aft>
                <a:spcPts val="600"/>
              </a:spcAft>
            </a:pPr>
            <a:r>
              <a:rPr lang="ru-RU" sz="1400">
                <a:latin typeface="Calibri" pitchFamily="34" charset="0"/>
              </a:rPr>
              <a:t>Словесные</a:t>
            </a:r>
          </a:p>
          <a:p>
            <a:pPr>
              <a:spcAft>
                <a:spcPts val="600"/>
              </a:spcAft>
            </a:pPr>
            <a:r>
              <a:rPr lang="ru-RU" sz="1400">
                <a:latin typeface="Calibri" pitchFamily="34" charset="0"/>
              </a:rPr>
              <a:t>Наглядные</a:t>
            </a:r>
          </a:p>
          <a:p>
            <a:pPr>
              <a:spcAft>
                <a:spcPts val="600"/>
              </a:spcAft>
            </a:pPr>
            <a:r>
              <a:rPr lang="ru-RU" sz="1400">
                <a:latin typeface="Calibri" pitchFamily="34" charset="0"/>
              </a:rPr>
              <a:t>Практические</a:t>
            </a:r>
          </a:p>
        </p:txBody>
      </p:sp>
      <p:sp>
        <p:nvSpPr>
          <p:cNvPr id="17467" name="TextBox 49"/>
          <p:cNvSpPr txBox="1">
            <a:spLocks noChangeArrowheads="1"/>
          </p:cNvSpPr>
          <p:nvPr/>
        </p:nvSpPr>
        <p:spPr bwMode="auto">
          <a:xfrm>
            <a:off x="7451725" y="2276475"/>
            <a:ext cx="1692275" cy="190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Aft>
                <a:spcPts val="600"/>
              </a:spcAft>
            </a:pPr>
            <a:r>
              <a:rPr lang="ru-RU" sz="1400">
                <a:latin typeface="Calibri" pitchFamily="34" charset="0"/>
              </a:rPr>
              <a:t>Объяснительно-иллюстративный</a:t>
            </a:r>
          </a:p>
          <a:p>
            <a:pPr>
              <a:spcAft>
                <a:spcPts val="600"/>
              </a:spcAft>
            </a:pPr>
            <a:r>
              <a:rPr lang="ru-RU" sz="1400">
                <a:latin typeface="Calibri" pitchFamily="34" charset="0"/>
              </a:rPr>
              <a:t>Репродуктивный</a:t>
            </a:r>
          </a:p>
          <a:p>
            <a:pPr>
              <a:spcAft>
                <a:spcPts val="600"/>
              </a:spcAft>
            </a:pPr>
            <a:r>
              <a:rPr lang="ru-RU" sz="1400">
                <a:latin typeface="Calibri" pitchFamily="34" charset="0"/>
              </a:rPr>
              <a:t>Проблемного изложения</a:t>
            </a:r>
          </a:p>
          <a:p>
            <a:pPr>
              <a:spcAft>
                <a:spcPts val="600"/>
              </a:spcAft>
            </a:pPr>
            <a:r>
              <a:rPr lang="ru-RU" sz="1400">
                <a:latin typeface="Calibri" pitchFamily="34" charset="0"/>
              </a:rPr>
              <a:t>Эвристический</a:t>
            </a:r>
          </a:p>
          <a:p>
            <a:pPr>
              <a:spcAft>
                <a:spcPts val="600"/>
              </a:spcAft>
            </a:pPr>
            <a:r>
              <a:rPr lang="ru-RU" sz="1400">
                <a:latin typeface="Calibri" pitchFamily="34" charset="0"/>
              </a:rPr>
              <a:t>Исследовательский</a:t>
            </a:r>
          </a:p>
        </p:txBody>
      </p:sp>
      <p:sp>
        <p:nvSpPr>
          <p:cNvPr id="51" name="Правая круглая скобка 50"/>
          <p:cNvSpPr/>
          <p:nvPr/>
        </p:nvSpPr>
        <p:spPr>
          <a:xfrm flipH="1">
            <a:off x="7380288" y="1268413"/>
            <a:ext cx="936625" cy="288925"/>
          </a:xfrm>
          <a:prstGeom prst="righ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52" name="Прямая соединительная линия 51"/>
          <p:cNvCxnSpPr/>
          <p:nvPr/>
        </p:nvCxnSpPr>
        <p:spPr>
          <a:xfrm>
            <a:off x="7380288" y="1484313"/>
            <a:ext cx="0" cy="360362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Правая круглая скобка 52"/>
          <p:cNvSpPr/>
          <p:nvPr/>
        </p:nvSpPr>
        <p:spPr>
          <a:xfrm flipH="1">
            <a:off x="7451725" y="3068638"/>
            <a:ext cx="1431925" cy="792162"/>
          </a:xfrm>
          <a:prstGeom prst="righ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4" name="Правая круглая скобка 53"/>
          <p:cNvSpPr/>
          <p:nvPr/>
        </p:nvSpPr>
        <p:spPr>
          <a:xfrm flipH="1">
            <a:off x="7451725" y="3573463"/>
            <a:ext cx="1584325" cy="647700"/>
          </a:xfrm>
          <a:prstGeom prst="righ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55" name="Прямая соединительная линия 54"/>
          <p:cNvCxnSpPr/>
          <p:nvPr/>
        </p:nvCxnSpPr>
        <p:spPr>
          <a:xfrm>
            <a:off x="7451725" y="2205038"/>
            <a:ext cx="0" cy="86360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Прямая соединительная линия 55"/>
          <p:cNvCxnSpPr/>
          <p:nvPr/>
        </p:nvCxnSpPr>
        <p:spPr>
          <a:xfrm>
            <a:off x="7451725" y="2781300"/>
            <a:ext cx="1368425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Правая круглая скобка 56"/>
          <p:cNvSpPr/>
          <p:nvPr/>
        </p:nvSpPr>
        <p:spPr>
          <a:xfrm flipH="1">
            <a:off x="7380288" y="4797425"/>
            <a:ext cx="1655762" cy="360363"/>
          </a:xfrm>
          <a:prstGeom prst="righ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475" name="TextBox 57"/>
          <p:cNvSpPr txBox="1">
            <a:spLocks noChangeArrowheads="1"/>
          </p:cNvSpPr>
          <p:nvPr/>
        </p:nvSpPr>
        <p:spPr bwMode="auto">
          <a:xfrm>
            <a:off x="7380288" y="4508500"/>
            <a:ext cx="13684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latin typeface="Calibri" pitchFamily="34" charset="0"/>
              </a:rPr>
              <a:t>Материальные</a:t>
            </a:r>
          </a:p>
        </p:txBody>
      </p:sp>
      <p:sp>
        <p:nvSpPr>
          <p:cNvPr id="17476" name="TextBox 58"/>
          <p:cNvSpPr txBox="1">
            <a:spLocks noChangeArrowheads="1"/>
          </p:cNvSpPr>
          <p:nvPr/>
        </p:nvSpPr>
        <p:spPr bwMode="auto">
          <a:xfrm>
            <a:off x="7343775" y="4868863"/>
            <a:ext cx="18002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latin typeface="Calibri" pitchFamily="34" charset="0"/>
              </a:rPr>
              <a:t>Материализованные</a:t>
            </a:r>
          </a:p>
        </p:txBody>
      </p:sp>
      <p:sp>
        <p:nvSpPr>
          <p:cNvPr id="60" name="Правая круглая скобка 59"/>
          <p:cNvSpPr/>
          <p:nvPr/>
        </p:nvSpPr>
        <p:spPr>
          <a:xfrm flipH="1">
            <a:off x="6659563" y="5013325"/>
            <a:ext cx="720725" cy="431800"/>
          </a:xfrm>
          <a:prstGeom prst="righ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61" name="Прямая соединительная линия 60"/>
          <p:cNvCxnSpPr/>
          <p:nvPr/>
        </p:nvCxnSpPr>
        <p:spPr>
          <a:xfrm>
            <a:off x="6516688" y="5157788"/>
            <a:ext cx="142875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Правая круглая скобка 61"/>
          <p:cNvSpPr/>
          <p:nvPr/>
        </p:nvSpPr>
        <p:spPr>
          <a:xfrm flipH="1">
            <a:off x="5435600" y="3860800"/>
            <a:ext cx="1439863" cy="576263"/>
          </a:xfrm>
          <a:prstGeom prst="righ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63" name="Прямая соединительная линия 62"/>
          <p:cNvCxnSpPr/>
          <p:nvPr/>
        </p:nvCxnSpPr>
        <p:spPr>
          <a:xfrm>
            <a:off x="5435600" y="3644900"/>
            <a:ext cx="0" cy="21590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Прямая соединительная линия 63"/>
          <p:cNvCxnSpPr/>
          <p:nvPr/>
        </p:nvCxnSpPr>
        <p:spPr>
          <a:xfrm>
            <a:off x="5435600" y="4149725"/>
            <a:ext cx="1800225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482" name="TextBox 64"/>
          <p:cNvSpPr txBox="1">
            <a:spLocks noChangeArrowheads="1"/>
          </p:cNvSpPr>
          <p:nvPr/>
        </p:nvSpPr>
        <p:spPr bwMode="auto">
          <a:xfrm>
            <a:off x="5435600" y="3573463"/>
            <a:ext cx="165735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latin typeface="Calibri" pitchFamily="34" charset="0"/>
              </a:rPr>
              <a:t>Активизации УПД</a:t>
            </a:r>
          </a:p>
        </p:txBody>
      </p:sp>
      <p:sp>
        <p:nvSpPr>
          <p:cNvPr id="17483" name="TextBox 65"/>
          <p:cNvSpPr txBox="1">
            <a:spLocks noChangeArrowheads="1"/>
          </p:cNvSpPr>
          <p:nvPr/>
        </p:nvSpPr>
        <p:spPr bwMode="auto">
          <a:xfrm>
            <a:off x="5435600" y="3860800"/>
            <a:ext cx="1944688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latin typeface="Calibri" pitchFamily="34" charset="0"/>
              </a:rPr>
              <a:t>Структуризации мат-ла</a:t>
            </a:r>
          </a:p>
        </p:txBody>
      </p:sp>
      <p:sp>
        <p:nvSpPr>
          <p:cNvPr id="17484" name="TextBox 66"/>
          <p:cNvSpPr txBox="1">
            <a:spLocks noChangeArrowheads="1"/>
          </p:cNvSpPr>
          <p:nvPr/>
        </p:nvSpPr>
        <p:spPr bwMode="auto">
          <a:xfrm>
            <a:off x="5435600" y="4149725"/>
            <a:ext cx="1081088" cy="30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latin typeface="Calibri" pitchFamily="34" charset="0"/>
              </a:rPr>
              <a:t>Другие </a:t>
            </a:r>
          </a:p>
        </p:txBody>
      </p:sp>
      <p:sp>
        <p:nvSpPr>
          <p:cNvPr id="68" name="Правая круглая скобка 67"/>
          <p:cNvSpPr/>
          <p:nvPr/>
        </p:nvSpPr>
        <p:spPr>
          <a:xfrm flipH="1">
            <a:off x="7740650" y="5589588"/>
            <a:ext cx="1079500" cy="360362"/>
          </a:xfrm>
          <a:prstGeom prst="righ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69" name="Прямая соединительная линия 68"/>
          <p:cNvCxnSpPr/>
          <p:nvPr/>
        </p:nvCxnSpPr>
        <p:spPr>
          <a:xfrm>
            <a:off x="7740650" y="5157788"/>
            <a:ext cx="0" cy="43180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Прямая соединительная линия 69"/>
          <p:cNvCxnSpPr/>
          <p:nvPr/>
        </p:nvCxnSpPr>
        <p:spPr>
          <a:xfrm>
            <a:off x="7019925" y="5445125"/>
            <a:ext cx="0" cy="360363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488" name="TextBox 70"/>
          <p:cNvSpPr txBox="1">
            <a:spLocks noChangeArrowheads="1"/>
          </p:cNvSpPr>
          <p:nvPr/>
        </p:nvSpPr>
        <p:spPr bwMode="auto">
          <a:xfrm>
            <a:off x="7740650" y="5300663"/>
            <a:ext cx="53975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latin typeface="Calibri" pitchFamily="34" charset="0"/>
              </a:rPr>
              <a:t>Речь</a:t>
            </a:r>
          </a:p>
        </p:txBody>
      </p:sp>
      <p:sp>
        <p:nvSpPr>
          <p:cNvPr id="17489" name="TextBox 71"/>
          <p:cNvSpPr txBox="1">
            <a:spLocks noChangeArrowheads="1"/>
          </p:cNvSpPr>
          <p:nvPr/>
        </p:nvSpPr>
        <p:spPr bwMode="auto">
          <a:xfrm>
            <a:off x="7740650" y="5661025"/>
            <a:ext cx="12239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latin typeface="Calibri" pitchFamily="34" charset="0"/>
              </a:rPr>
              <a:t>Деятельность</a:t>
            </a:r>
          </a:p>
        </p:txBody>
      </p:sp>
      <p:sp>
        <p:nvSpPr>
          <p:cNvPr id="17490" name="Прямоугольник 72"/>
          <p:cNvSpPr>
            <a:spLocks noChangeArrowheads="1"/>
          </p:cNvSpPr>
          <p:nvPr/>
        </p:nvSpPr>
        <p:spPr bwMode="auto">
          <a:xfrm>
            <a:off x="5508625" y="5516563"/>
            <a:ext cx="1460500" cy="1185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ru-RU" sz="1400">
                <a:latin typeface="Calibri" pitchFamily="34" charset="0"/>
              </a:rPr>
              <a:t>Компенсаторная</a:t>
            </a:r>
          </a:p>
          <a:p>
            <a:pPr algn="r">
              <a:spcAft>
                <a:spcPts val="600"/>
              </a:spcAft>
            </a:pPr>
            <a:r>
              <a:rPr lang="ru-RU" sz="1400">
                <a:latin typeface="Calibri" pitchFamily="34" charset="0"/>
              </a:rPr>
              <a:t>Адаптивная</a:t>
            </a:r>
          </a:p>
          <a:p>
            <a:pPr algn="r">
              <a:spcAft>
                <a:spcPts val="600"/>
              </a:spcAft>
            </a:pPr>
            <a:r>
              <a:rPr lang="ru-RU" sz="1400">
                <a:latin typeface="Calibri" pitchFamily="34" charset="0"/>
              </a:rPr>
              <a:t>Информативная</a:t>
            </a:r>
          </a:p>
          <a:p>
            <a:pPr algn="r">
              <a:spcAft>
                <a:spcPts val="600"/>
              </a:spcAft>
            </a:pPr>
            <a:r>
              <a:rPr lang="ru-RU" sz="1400">
                <a:latin typeface="Calibri" pitchFamily="34" charset="0"/>
              </a:rPr>
              <a:t>Интегративная</a:t>
            </a:r>
          </a:p>
        </p:txBody>
      </p:sp>
      <p:sp>
        <p:nvSpPr>
          <p:cNvPr id="74" name="Правая круглая скобка 73"/>
          <p:cNvSpPr/>
          <p:nvPr/>
        </p:nvSpPr>
        <p:spPr>
          <a:xfrm>
            <a:off x="5724525" y="5805488"/>
            <a:ext cx="1295400" cy="576262"/>
          </a:xfrm>
          <a:prstGeom prst="righ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5" name="Правая круглая скобка 74"/>
          <p:cNvSpPr/>
          <p:nvPr/>
        </p:nvSpPr>
        <p:spPr>
          <a:xfrm>
            <a:off x="5724525" y="6092825"/>
            <a:ext cx="1295400" cy="576263"/>
          </a:xfrm>
          <a:prstGeom prst="righ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76" name="Прямая соединительная линия 75"/>
          <p:cNvCxnSpPr/>
          <p:nvPr/>
        </p:nvCxnSpPr>
        <p:spPr>
          <a:xfrm flipV="1">
            <a:off x="5435600" y="3429000"/>
            <a:ext cx="431800" cy="21590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0" name="Полилиния 79"/>
          <p:cNvSpPr/>
          <p:nvPr/>
        </p:nvSpPr>
        <p:spPr>
          <a:xfrm>
            <a:off x="5076825" y="981075"/>
            <a:ext cx="287338" cy="3887788"/>
          </a:xfrm>
          <a:custGeom>
            <a:avLst/>
            <a:gdLst>
              <a:gd name="connsiteX0" fmla="*/ 478972 w 544286"/>
              <a:gd name="connsiteY0" fmla="*/ 0 h 3918858"/>
              <a:gd name="connsiteX1" fmla="*/ 10886 w 544286"/>
              <a:gd name="connsiteY1" fmla="*/ 1600200 h 3918858"/>
              <a:gd name="connsiteX2" fmla="*/ 544286 w 544286"/>
              <a:gd name="connsiteY2" fmla="*/ 3918858 h 3918858"/>
              <a:gd name="connsiteX0" fmla="*/ 239486 w 324003"/>
              <a:gd name="connsiteY0" fmla="*/ 0 h 4437924"/>
              <a:gd name="connsiteX1" fmla="*/ 313117 w 324003"/>
              <a:gd name="connsiteY1" fmla="*/ 3784781 h 4437924"/>
              <a:gd name="connsiteX2" fmla="*/ 304800 w 324003"/>
              <a:gd name="connsiteY2" fmla="*/ 3918858 h 4437924"/>
              <a:gd name="connsiteX0" fmla="*/ 239486 w 313117"/>
              <a:gd name="connsiteY0" fmla="*/ 0 h 3784781"/>
              <a:gd name="connsiteX1" fmla="*/ 313117 w 313117"/>
              <a:gd name="connsiteY1" fmla="*/ 3784781 h 3784781"/>
              <a:gd name="connsiteX2" fmla="*/ 313117 w 313117"/>
              <a:gd name="connsiteY2" fmla="*/ 3784781 h 3784781"/>
              <a:gd name="connsiteX0" fmla="*/ 239486 w 313117"/>
              <a:gd name="connsiteY0" fmla="*/ 0 h 4000806"/>
              <a:gd name="connsiteX1" fmla="*/ 313117 w 313117"/>
              <a:gd name="connsiteY1" fmla="*/ 3784781 h 4000806"/>
              <a:gd name="connsiteX2" fmla="*/ 313117 w 313117"/>
              <a:gd name="connsiteY2" fmla="*/ 4000806 h 4000806"/>
              <a:gd name="connsiteX0" fmla="*/ 239486 w 313117"/>
              <a:gd name="connsiteY0" fmla="*/ 0 h 3928797"/>
              <a:gd name="connsiteX1" fmla="*/ 313117 w 313117"/>
              <a:gd name="connsiteY1" fmla="*/ 3784781 h 3928797"/>
              <a:gd name="connsiteX2" fmla="*/ 313117 w 313117"/>
              <a:gd name="connsiteY2" fmla="*/ 3928797 h 392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13117" h="3928797">
                <a:moveTo>
                  <a:pt x="239486" y="0"/>
                </a:moveTo>
                <a:cubicBezTo>
                  <a:pt x="0" y="473528"/>
                  <a:pt x="300845" y="3153984"/>
                  <a:pt x="313117" y="3784781"/>
                </a:cubicBezTo>
                <a:lnTo>
                  <a:pt x="313117" y="3928797"/>
                </a:lnTo>
              </a:path>
            </a:pathLst>
          </a:custGeom>
          <a:ln w="190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1" name="Дуга 80"/>
          <p:cNvSpPr/>
          <p:nvPr/>
        </p:nvSpPr>
        <p:spPr>
          <a:xfrm rot="16870449" flipH="1">
            <a:off x="5110162" y="-68262"/>
            <a:ext cx="3460751" cy="3060700"/>
          </a:xfrm>
          <a:prstGeom prst="arc">
            <a:avLst>
              <a:gd name="adj1" fmla="val 15833088"/>
              <a:gd name="adj2" fmla="val 20553161"/>
            </a:avLst>
          </a:prstGeom>
          <a:ln w="19050">
            <a:solidFill>
              <a:srgbClr val="00B0F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2" name="Полилиния 81"/>
          <p:cNvSpPr/>
          <p:nvPr/>
        </p:nvSpPr>
        <p:spPr>
          <a:xfrm>
            <a:off x="6443663" y="3213100"/>
            <a:ext cx="933450" cy="1654175"/>
          </a:xfrm>
          <a:custGeom>
            <a:avLst/>
            <a:gdLst>
              <a:gd name="connsiteX0" fmla="*/ 174171 w 1005114"/>
              <a:gd name="connsiteY0" fmla="*/ 0 h 1654629"/>
              <a:gd name="connsiteX1" fmla="*/ 892628 w 1005114"/>
              <a:gd name="connsiteY1" fmla="*/ 359229 h 1654629"/>
              <a:gd name="connsiteX2" fmla="*/ 849085 w 1005114"/>
              <a:gd name="connsiteY2" fmla="*/ 1240972 h 1654629"/>
              <a:gd name="connsiteX3" fmla="*/ 0 w 1005114"/>
              <a:gd name="connsiteY3" fmla="*/ 1654629 h 16546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05114" h="1654629">
                <a:moveTo>
                  <a:pt x="174171" y="0"/>
                </a:moveTo>
                <a:cubicBezTo>
                  <a:pt x="477156" y="76200"/>
                  <a:pt x="780142" y="152400"/>
                  <a:pt x="892628" y="359229"/>
                </a:cubicBezTo>
                <a:cubicBezTo>
                  <a:pt x="1005114" y="566058"/>
                  <a:pt x="997856" y="1025072"/>
                  <a:pt x="849085" y="1240972"/>
                </a:cubicBezTo>
                <a:cubicBezTo>
                  <a:pt x="700314" y="1456872"/>
                  <a:pt x="350157" y="1555750"/>
                  <a:pt x="0" y="1654629"/>
                </a:cubicBezTo>
              </a:path>
            </a:pathLst>
          </a:custGeom>
          <a:ln w="19050">
            <a:solidFill>
              <a:srgbClr val="B6EF0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3" name="Дуга 82"/>
          <p:cNvSpPr/>
          <p:nvPr/>
        </p:nvSpPr>
        <p:spPr>
          <a:xfrm rot="18281589">
            <a:off x="3138488" y="954088"/>
            <a:ext cx="2722562" cy="1617662"/>
          </a:xfrm>
          <a:prstGeom prst="arc">
            <a:avLst>
              <a:gd name="adj1" fmla="val 15720185"/>
              <a:gd name="adj2" fmla="val 0"/>
            </a:avLst>
          </a:prstGeom>
          <a:ln w="190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4" name="Полилиния 83"/>
          <p:cNvSpPr/>
          <p:nvPr/>
        </p:nvSpPr>
        <p:spPr>
          <a:xfrm>
            <a:off x="3563938" y="1844675"/>
            <a:ext cx="2184400" cy="1152525"/>
          </a:xfrm>
          <a:custGeom>
            <a:avLst/>
            <a:gdLst>
              <a:gd name="connsiteX0" fmla="*/ 2460172 w 2460172"/>
              <a:gd name="connsiteY0" fmla="*/ 1143000 h 1143000"/>
              <a:gd name="connsiteX1" fmla="*/ 1883229 w 2460172"/>
              <a:gd name="connsiteY1" fmla="*/ 522514 h 1143000"/>
              <a:gd name="connsiteX2" fmla="*/ 381000 w 2460172"/>
              <a:gd name="connsiteY2" fmla="*/ 272143 h 1143000"/>
              <a:gd name="connsiteX3" fmla="*/ 10886 w 2460172"/>
              <a:gd name="connsiteY3" fmla="*/ 0 h 1143000"/>
              <a:gd name="connsiteX4" fmla="*/ 10886 w 2460172"/>
              <a:gd name="connsiteY4" fmla="*/ 0 h 1143000"/>
              <a:gd name="connsiteX5" fmla="*/ 0 w 2460172"/>
              <a:gd name="connsiteY5" fmla="*/ 0 h 1143000"/>
              <a:gd name="connsiteX0" fmla="*/ 2460172 w 2460172"/>
              <a:gd name="connsiteY0" fmla="*/ 1143000 h 1143000"/>
              <a:gd name="connsiteX1" fmla="*/ 1804126 w 2460172"/>
              <a:gd name="connsiteY1" fmla="*/ 714375 h 1143000"/>
              <a:gd name="connsiteX2" fmla="*/ 381000 w 2460172"/>
              <a:gd name="connsiteY2" fmla="*/ 272143 h 1143000"/>
              <a:gd name="connsiteX3" fmla="*/ 10886 w 2460172"/>
              <a:gd name="connsiteY3" fmla="*/ 0 h 1143000"/>
              <a:gd name="connsiteX4" fmla="*/ 10886 w 2460172"/>
              <a:gd name="connsiteY4" fmla="*/ 0 h 1143000"/>
              <a:gd name="connsiteX5" fmla="*/ 0 w 2460172"/>
              <a:gd name="connsiteY5" fmla="*/ 0 h 1143000"/>
              <a:gd name="connsiteX0" fmla="*/ 2460172 w 2569513"/>
              <a:gd name="connsiteY0" fmla="*/ 1143000 h 1143000"/>
              <a:gd name="connsiteX1" fmla="*/ 2460172 w 2569513"/>
              <a:gd name="connsiteY1" fmla="*/ 1000125 h 1143000"/>
              <a:gd name="connsiteX2" fmla="*/ 1804126 w 2569513"/>
              <a:gd name="connsiteY2" fmla="*/ 714375 h 1143000"/>
              <a:gd name="connsiteX3" fmla="*/ 381000 w 2569513"/>
              <a:gd name="connsiteY3" fmla="*/ 272143 h 1143000"/>
              <a:gd name="connsiteX4" fmla="*/ 10886 w 2569513"/>
              <a:gd name="connsiteY4" fmla="*/ 0 h 1143000"/>
              <a:gd name="connsiteX5" fmla="*/ 10886 w 2569513"/>
              <a:gd name="connsiteY5" fmla="*/ 0 h 1143000"/>
              <a:gd name="connsiteX6" fmla="*/ 0 w 2569513"/>
              <a:gd name="connsiteY6" fmla="*/ 0 h 1143000"/>
              <a:gd name="connsiteX0" fmla="*/ 2460172 w 2487506"/>
              <a:gd name="connsiteY0" fmla="*/ 1143000 h 1143001"/>
              <a:gd name="connsiteX1" fmla="*/ 2378165 w 2487506"/>
              <a:gd name="connsiteY1" fmla="*/ 1071563 h 1143001"/>
              <a:gd name="connsiteX2" fmla="*/ 1804126 w 2487506"/>
              <a:gd name="connsiteY2" fmla="*/ 714375 h 1143001"/>
              <a:gd name="connsiteX3" fmla="*/ 381000 w 2487506"/>
              <a:gd name="connsiteY3" fmla="*/ 272143 h 1143001"/>
              <a:gd name="connsiteX4" fmla="*/ 10886 w 2487506"/>
              <a:gd name="connsiteY4" fmla="*/ 0 h 1143001"/>
              <a:gd name="connsiteX5" fmla="*/ 10886 w 2487506"/>
              <a:gd name="connsiteY5" fmla="*/ 0 h 1143001"/>
              <a:gd name="connsiteX6" fmla="*/ 0 w 2487506"/>
              <a:gd name="connsiteY6" fmla="*/ 0 h 1143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487506" h="1143001">
                <a:moveTo>
                  <a:pt x="2460172" y="1143000"/>
                </a:moveTo>
                <a:cubicBezTo>
                  <a:pt x="2458440" y="1142441"/>
                  <a:pt x="2487506" y="1143001"/>
                  <a:pt x="2378165" y="1071563"/>
                </a:cubicBezTo>
                <a:cubicBezTo>
                  <a:pt x="2268824" y="1000126"/>
                  <a:pt x="2136987" y="847612"/>
                  <a:pt x="1804126" y="714375"/>
                </a:cubicBezTo>
                <a:cubicBezTo>
                  <a:pt x="1471265" y="581138"/>
                  <a:pt x="679873" y="391205"/>
                  <a:pt x="381000" y="272143"/>
                </a:cubicBezTo>
                <a:cubicBezTo>
                  <a:pt x="82127" y="153081"/>
                  <a:pt x="10886" y="0"/>
                  <a:pt x="10886" y="0"/>
                </a:cubicBezTo>
                <a:lnTo>
                  <a:pt x="10886" y="0"/>
                </a:lnTo>
                <a:lnTo>
                  <a:pt x="0" y="0"/>
                </a:lnTo>
              </a:path>
            </a:pathLst>
          </a:custGeom>
          <a:ln w="19050">
            <a:solidFill>
              <a:srgbClr val="B6EF0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5" name="Полилиния 84"/>
          <p:cNvSpPr/>
          <p:nvPr/>
        </p:nvSpPr>
        <p:spPr>
          <a:xfrm>
            <a:off x="3257550" y="1839913"/>
            <a:ext cx="2011363" cy="3308350"/>
          </a:xfrm>
          <a:custGeom>
            <a:avLst/>
            <a:gdLst>
              <a:gd name="connsiteX0" fmla="*/ 2320471 w 2320471"/>
              <a:gd name="connsiteY0" fmla="*/ 3309257 h 3309257"/>
              <a:gd name="connsiteX1" fmla="*/ 306614 w 2320471"/>
              <a:gd name="connsiteY1" fmla="*/ 2242457 h 3309257"/>
              <a:gd name="connsiteX2" fmla="*/ 480785 w 2320471"/>
              <a:gd name="connsiteY2" fmla="*/ 0 h 3309257"/>
              <a:gd name="connsiteX3" fmla="*/ 480785 w 2320471"/>
              <a:gd name="connsiteY3" fmla="*/ 0 h 3309257"/>
              <a:gd name="connsiteX0" fmla="*/ 2011412 w 2011412"/>
              <a:gd name="connsiteY0" fmla="*/ 3309257 h 3309257"/>
              <a:gd name="connsiteX1" fmla="*/ 306614 w 2011412"/>
              <a:gd name="connsiteY1" fmla="*/ 2093370 h 3309257"/>
              <a:gd name="connsiteX2" fmla="*/ 171726 w 2011412"/>
              <a:gd name="connsiteY2" fmla="*/ 0 h 3309257"/>
              <a:gd name="connsiteX3" fmla="*/ 171726 w 2011412"/>
              <a:gd name="connsiteY3" fmla="*/ 0 h 33092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11412" h="3309257">
                <a:moveTo>
                  <a:pt x="2011412" y="3309257"/>
                </a:moveTo>
                <a:cubicBezTo>
                  <a:pt x="1157790" y="3051628"/>
                  <a:pt x="613228" y="2644913"/>
                  <a:pt x="306614" y="2093370"/>
                </a:cubicBezTo>
                <a:cubicBezTo>
                  <a:pt x="0" y="1541827"/>
                  <a:pt x="194207" y="348895"/>
                  <a:pt x="171726" y="0"/>
                </a:cubicBezTo>
                <a:lnTo>
                  <a:pt x="171726" y="0"/>
                </a:lnTo>
              </a:path>
            </a:pathLst>
          </a:custGeom>
          <a:ln w="19050">
            <a:solidFill>
              <a:srgbClr val="B6EF0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8" name="Номер слайда 8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4C6824-CA91-4CF7-AC04-5A7A20A19D1C}" type="slidenum">
              <a:rPr lang="ru-RU"/>
              <a:pPr>
                <a:defRPr/>
              </a:pPr>
              <a:t>16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Полилиния 21"/>
          <p:cNvSpPr/>
          <p:nvPr/>
        </p:nvSpPr>
        <p:spPr>
          <a:xfrm flipH="1" flipV="1">
            <a:off x="3492500" y="3500438"/>
            <a:ext cx="1008063" cy="360362"/>
          </a:xfrm>
          <a:custGeom>
            <a:avLst/>
            <a:gdLst>
              <a:gd name="connsiteX0" fmla="*/ 19812 w 797052"/>
              <a:gd name="connsiteY0" fmla="*/ 777240 h 777240"/>
              <a:gd name="connsiteX1" fmla="*/ 129540 w 797052"/>
              <a:gd name="connsiteY1" fmla="*/ 374904 h 777240"/>
              <a:gd name="connsiteX2" fmla="*/ 797052 w 797052"/>
              <a:gd name="connsiteY2" fmla="*/ 0 h 777240"/>
              <a:gd name="connsiteX0" fmla="*/ 9906 w 787146"/>
              <a:gd name="connsiteY0" fmla="*/ 777240 h 777240"/>
              <a:gd name="connsiteX1" fmla="*/ 132140 w 787146"/>
              <a:gd name="connsiteY1" fmla="*/ 419311 h 777240"/>
              <a:gd name="connsiteX2" fmla="*/ 787146 w 787146"/>
              <a:gd name="connsiteY2" fmla="*/ 0 h 7772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7146" h="777240">
                <a:moveTo>
                  <a:pt x="9906" y="777240"/>
                </a:moveTo>
                <a:cubicBezTo>
                  <a:pt x="0" y="640842"/>
                  <a:pt x="2600" y="548851"/>
                  <a:pt x="132140" y="419311"/>
                </a:cubicBezTo>
                <a:cubicBezTo>
                  <a:pt x="261680" y="289771"/>
                  <a:pt x="518160" y="122682"/>
                  <a:pt x="787146" y="0"/>
                </a:cubicBezTo>
              </a:path>
            </a:pathLst>
          </a:custGeom>
          <a:ln w="2857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" name="Полилиния 20"/>
          <p:cNvSpPr/>
          <p:nvPr/>
        </p:nvSpPr>
        <p:spPr>
          <a:xfrm flipV="1">
            <a:off x="4787900" y="3429000"/>
            <a:ext cx="863600" cy="576263"/>
          </a:xfrm>
          <a:custGeom>
            <a:avLst/>
            <a:gdLst>
              <a:gd name="connsiteX0" fmla="*/ 19812 w 797052"/>
              <a:gd name="connsiteY0" fmla="*/ 777240 h 777240"/>
              <a:gd name="connsiteX1" fmla="*/ 129540 w 797052"/>
              <a:gd name="connsiteY1" fmla="*/ 374904 h 777240"/>
              <a:gd name="connsiteX2" fmla="*/ 797052 w 797052"/>
              <a:gd name="connsiteY2" fmla="*/ 0 h 777240"/>
              <a:gd name="connsiteX0" fmla="*/ 9906 w 787146"/>
              <a:gd name="connsiteY0" fmla="*/ 777240 h 777240"/>
              <a:gd name="connsiteX1" fmla="*/ 132140 w 787146"/>
              <a:gd name="connsiteY1" fmla="*/ 419311 h 777240"/>
              <a:gd name="connsiteX2" fmla="*/ 787146 w 787146"/>
              <a:gd name="connsiteY2" fmla="*/ 0 h 7772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7146" h="777240">
                <a:moveTo>
                  <a:pt x="9906" y="777240"/>
                </a:moveTo>
                <a:cubicBezTo>
                  <a:pt x="0" y="640842"/>
                  <a:pt x="2600" y="548851"/>
                  <a:pt x="132140" y="419311"/>
                </a:cubicBezTo>
                <a:cubicBezTo>
                  <a:pt x="261680" y="289771"/>
                  <a:pt x="518160" y="122682"/>
                  <a:pt x="787146" y="0"/>
                </a:cubicBezTo>
              </a:path>
            </a:pathLst>
          </a:cu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4" name="Полилиния 23"/>
          <p:cNvSpPr/>
          <p:nvPr/>
        </p:nvSpPr>
        <p:spPr>
          <a:xfrm rot="495000" flipV="1">
            <a:off x="5373688" y="3017838"/>
            <a:ext cx="701675" cy="174625"/>
          </a:xfrm>
          <a:custGeom>
            <a:avLst/>
            <a:gdLst>
              <a:gd name="connsiteX0" fmla="*/ 0 w 713232"/>
              <a:gd name="connsiteY0" fmla="*/ 22860 h 105156"/>
              <a:gd name="connsiteX1" fmla="*/ 246888 w 713232"/>
              <a:gd name="connsiteY1" fmla="*/ 13716 h 105156"/>
              <a:gd name="connsiteX2" fmla="*/ 713232 w 713232"/>
              <a:gd name="connsiteY2" fmla="*/ 105156 h 1051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13232" h="105156">
                <a:moveTo>
                  <a:pt x="0" y="22860"/>
                </a:moveTo>
                <a:cubicBezTo>
                  <a:pt x="64008" y="11430"/>
                  <a:pt x="128016" y="0"/>
                  <a:pt x="246888" y="13716"/>
                </a:cubicBezTo>
                <a:cubicBezTo>
                  <a:pt x="365760" y="27432"/>
                  <a:pt x="539496" y="66294"/>
                  <a:pt x="713232" y="105156"/>
                </a:cubicBezTo>
              </a:path>
            </a:pathLst>
          </a:cu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0" name="Полилиния 19"/>
          <p:cNvSpPr/>
          <p:nvPr/>
        </p:nvSpPr>
        <p:spPr>
          <a:xfrm>
            <a:off x="4797425" y="1998663"/>
            <a:ext cx="798513" cy="782637"/>
          </a:xfrm>
          <a:custGeom>
            <a:avLst/>
            <a:gdLst>
              <a:gd name="connsiteX0" fmla="*/ 19812 w 797052"/>
              <a:gd name="connsiteY0" fmla="*/ 777240 h 777240"/>
              <a:gd name="connsiteX1" fmla="*/ 129540 w 797052"/>
              <a:gd name="connsiteY1" fmla="*/ 374904 h 777240"/>
              <a:gd name="connsiteX2" fmla="*/ 797052 w 797052"/>
              <a:gd name="connsiteY2" fmla="*/ 0 h 777240"/>
              <a:gd name="connsiteX0" fmla="*/ 9906 w 787146"/>
              <a:gd name="connsiteY0" fmla="*/ 777240 h 777240"/>
              <a:gd name="connsiteX1" fmla="*/ 132140 w 787146"/>
              <a:gd name="connsiteY1" fmla="*/ 419311 h 777240"/>
              <a:gd name="connsiteX2" fmla="*/ 787146 w 787146"/>
              <a:gd name="connsiteY2" fmla="*/ 0 h 7772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7146" h="777240">
                <a:moveTo>
                  <a:pt x="9906" y="777240"/>
                </a:moveTo>
                <a:cubicBezTo>
                  <a:pt x="0" y="640842"/>
                  <a:pt x="2600" y="548851"/>
                  <a:pt x="132140" y="419311"/>
                </a:cubicBezTo>
                <a:cubicBezTo>
                  <a:pt x="261680" y="289771"/>
                  <a:pt x="518160" y="122682"/>
                  <a:pt x="787146" y="0"/>
                </a:cubicBezTo>
              </a:path>
            </a:pathLst>
          </a:cu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3" name="Полилиния 22"/>
          <p:cNvSpPr/>
          <p:nvPr/>
        </p:nvSpPr>
        <p:spPr>
          <a:xfrm flipH="1">
            <a:off x="2987675" y="2420938"/>
            <a:ext cx="1530350" cy="349250"/>
          </a:xfrm>
          <a:custGeom>
            <a:avLst/>
            <a:gdLst>
              <a:gd name="connsiteX0" fmla="*/ 19812 w 797052"/>
              <a:gd name="connsiteY0" fmla="*/ 777240 h 777240"/>
              <a:gd name="connsiteX1" fmla="*/ 129540 w 797052"/>
              <a:gd name="connsiteY1" fmla="*/ 374904 h 777240"/>
              <a:gd name="connsiteX2" fmla="*/ 797052 w 797052"/>
              <a:gd name="connsiteY2" fmla="*/ 0 h 777240"/>
              <a:gd name="connsiteX0" fmla="*/ 9906 w 787146"/>
              <a:gd name="connsiteY0" fmla="*/ 777240 h 777240"/>
              <a:gd name="connsiteX1" fmla="*/ 132140 w 787146"/>
              <a:gd name="connsiteY1" fmla="*/ 419311 h 777240"/>
              <a:gd name="connsiteX2" fmla="*/ 787146 w 787146"/>
              <a:gd name="connsiteY2" fmla="*/ 0 h 7772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7146" h="777240">
                <a:moveTo>
                  <a:pt x="9906" y="777240"/>
                </a:moveTo>
                <a:cubicBezTo>
                  <a:pt x="0" y="640842"/>
                  <a:pt x="2600" y="548851"/>
                  <a:pt x="132140" y="419311"/>
                </a:cubicBezTo>
                <a:cubicBezTo>
                  <a:pt x="261680" y="289771"/>
                  <a:pt x="518160" y="122682"/>
                  <a:pt x="787146" y="0"/>
                </a:cubicBezTo>
              </a:path>
            </a:pathLst>
          </a:custGeom>
          <a:ln w="28575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FAD2EF0-7D56-405C-816F-4A0F8135BDCD}" type="slidenum">
              <a:rPr lang="ru-RU"/>
              <a:pPr>
                <a:defRPr/>
              </a:pPr>
              <a:t>17</a:t>
            </a:fld>
            <a:endParaRPr lang="ru-RU"/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6659563" y="1125538"/>
            <a:ext cx="2160587" cy="1306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Aft>
                <a:spcPts val="600"/>
              </a:spcAft>
            </a:pPr>
            <a:r>
              <a:rPr lang="ru-RU" sz="1600">
                <a:latin typeface="Calibri" pitchFamily="34" charset="0"/>
              </a:rPr>
              <a:t>Программированное</a:t>
            </a:r>
          </a:p>
          <a:p>
            <a:pPr>
              <a:spcAft>
                <a:spcPts val="600"/>
              </a:spcAft>
            </a:pPr>
            <a:r>
              <a:rPr lang="ru-RU" sz="1600">
                <a:latin typeface="Calibri" pitchFamily="34" charset="0"/>
              </a:rPr>
              <a:t>Модульное</a:t>
            </a:r>
          </a:p>
          <a:p>
            <a:pPr>
              <a:spcAft>
                <a:spcPts val="600"/>
              </a:spcAft>
            </a:pPr>
            <a:r>
              <a:rPr lang="ru-RU" sz="1600">
                <a:latin typeface="Calibri" pitchFamily="34" charset="0"/>
              </a:rPr>
              <a:t>Видеообучение</a:t>
            </a:r>
          </a:p>
          <a:p>
            <a:pPr>
              <a:spcAft>
                <a:spcPts val="600"/>
              </a:spcAft>
            </a:pPr>
            <a:r>
              <a:rPr lang="ru-RU" sz="1600">
                <a:latin typeface="Calibri" pitchFamily="34" charset="0"/>
              </a:rPr>
              <a:t>Интернет-обучение </a:t>
            </a:r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7092950" y="3573463"/>
            <a:ext cx="1439863" cy="661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Aft>
                <a:spcPts val="600"/>
              </a:spcAft>
            </a:pPr>
            <a:r>
              <a:rPr lang="ru-RU" sz="1600">
                <a:latin typeface="Calibri" pitchFamily="34" charset="0"/>
              </a:rPr>
              <a:t>Развивающее</a:t>
            </a:r>
          </a:p>
          <a:p>
            <a:pPr>
              <a:spcAft>
                <a:spcPts val="600"/>
              </a:spcAft>
            </a:pPr>
            <a:r>
              <a:rPr lang="ru-RU" sz="1600">
                <a:latin typeface="Calibri" pitchFamily="34" charset="0"/>
              </a:rPr>
              <a:t>Проблемное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771775" y="3860800"/>
            <a:ext cx="1439863" cy="504825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/>
              <a:t>По ведущим формам 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084888" y="2781300"/>
            <a:ext cx="1295400" cy="576263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/>
              <a:t>По ведущей концепции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2339975" y="1844675"/>
            <a:ext cx="1439863" cy="576263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/>
              <a:t>По ведущим методам</a:t>
            </a: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323850" y="1268413"/>
            <a:ext cx="1655763" cy="1878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Aft>
                <a:spcPts val="1200"/>
              </a:spcAft>
            </a:pPr>
            <a:r>
              <a:rPr lang="ru-RU" sz="1600">
                <a:latin typeface="Calibri" pitchFamily="34" charset="0"/>
              </a:rPr>
              <a:t>Репродуктивное (догматическое)</a:t>
            </a:r>
          </a:p>
          <a:p>
            <a:pPr algn="r">
              <a:spcAft>
                <a:spcPts val="1200"/>
              </a:spcAft>
            </a:pPr>
            <a:r>
              <a:rPr lang="ru-RU" sz="1600">
                <a:latin typeface="Calibri" pitchFamily="34" charset="0"/>
              </a:rPr>
              <a:t>Эвристическое</a:t>
            </a:r>
          </a:p>
          <a:p>
            <a:pPr algn="r">
              <a:spcAft>
                <a:spcPts val="1200"/>
              </a:spcAft>
            </a:pPr>
            <a:r>
              <a:rPr lang="ru-RU" sz="1600">
                <a:latin typeface="Calibri" pitchFamily="34" charset="0"/>
              </a:rPr>
              <a:t>Объяснительно-иллюстративное (сообщающее)</a:t>
            </a: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2627313" y="4581525"/>
            <a:ext cx="2449512" cy="661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Aft>
                <a:spcPts val="600"/>
              </a:spcAft>
            </a:pPr>
            <a:r>
              <a:rPr lang="ru-RU" sz="1600">
                <a:latin typeface="Calibri" pitchFamily="34" charset="0"/>
              </a:rPr>
              <a:t>Классно-урочное</a:t>
            </a:r>
          </a:p>
          <a:p>
            <a:pPr>
              <a:spcAft>
                <a:spcPts val="600"/>
              </a:spcAft>
            </a:pPr>
            <a:r>
              <a:rPr lang="ru-RU" sz="1600">
                <a:latin typeface="Calibri" pitchFamily="34" charset="0"/>
              </a:rPr>
              <a:t>Лекционно-семинарское</a:t>
            </a:r>
          </a:p>
        </p:txBody>
      </p:sp>
      <p:sp>
        <p:nvSpPr>
          <p:cNvPr id="18447" name="Прямоугольник 13"/>
          <p:cNvSpPr>
            <a:spLocks noChangeArrowheads="1"/>
          </p:cNvSpPr>
          <p:nvPr/>
        </p:nvSpPr>
        <p:spPr bwMode="auto">
          <a:xfrm>
            <a:off x="323850" y="260350"/>
            <a:ext cx="8351838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solidFill>
                  <a:srgbClr val="00B0F0"/>
                </a:solidFill>
                <a:latin typeface="Calibri" pitchFamily="34" charset="0"/>
              </a:rPr>
              <a:t>Виды обучения</a:t>
            </a:r>
            <a:r>
              <a:rPr lang="ru-RU">
                <a:latin typeface="Calibri" pitchFamily="34" charset="0"/>
              </a:rPr>
              <a:t> определяются в результате разделения разнообразных учебных процессов по какому-либо основанию</a:t>
            </a: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4859338" y="1412875"/>
            <a:ext cx="1441450" cy="576263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/>
              <a:t>По ведущим средствам</a:t>
            </a:r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auto">
          <a:xfrm>
            <a:off x="395288" y="3716338"/>
            <a:ext cx="1890712" cy="130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Aft>
                <a:spcPts val="600"/>
              </a:spcAft>
            </a:pPr>
            <a:r>
              <a:rPr lang="ru-RU" sz="1600">
                <a:solidFill>
                  <a:srgbClr val="000000"/>
                </a:solidFill>
                <a:latin typeface="Calibri" pitchFamily="34" charset="0"/>
              </a:rPr>
              <a:t>Индивидуальное</a:t>
            </a:r>
          </a:p>
          <a:p>
            <a:pPr algn="r">
              <a:spcAft>
                <a:spcPts val="600"/>
              </a:spcAft>
            </a:pPr>
            <a:r>
              <a:rPr lang="ru-RU" sz="1600">
                <a:solidFill>
                  <a:srgbClr val="000000"/>
                </a:solidFill>
                <a:latin typeface="Calibri" pitchFamily="34" charset="0"/>
              </a:rPr>
              <a:t>Фронтальное</a:t>
            </a:r>
          </a:p>
          <a:p>
            <a:pPr algn="r">
              <a:spcAft>
                <a:spcPts val="600"/>
              </a:spcAft>
            </a:pPr>
            <a:r>
              <a:rPr lang="ru-RU" sz="1600">
                <a:solidFill>
                  <a:srgbClr val="000000"/>
                </a:solidFill>
                <a:latin typeface="Calibri" pitchFamily="34" charset="0"/>
              </a:rPr>
              <a:t>Групповое</a:t>
            </a:r>
          </a:p>
          <a:p>
            <a:pPr algn="r">
              <a:spcAft>
                <a:spcPts val="600"/>
              </a:spcAft>
            </a:pPr>
            <a:r>
              <a:rPr lang="ru-RU" sz="1600">
                <a:solidFill>
                  <a:srgbClr val="000000"/>
                </a:solidFill>
                <a:latin typeface="Calibri" pitchFamily="34" charset="0"/>
              </a:rPr>
              <a:t>Коллективное</a:t>
            </a:r>
            <a:endParaRPr lang="ru-RU">
              <a:latin typeface="Calibri" pitchFamily="34" charset="0"/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3923928" y="2780928"/>
            <a:ext cx="1440160" cy="711696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Виды обучения</a:t>
            </a: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4932363" y="4005263"/>
            <a:ext cx="1439862" cy="503237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/>
              <a:t>По условиям</a:t>
            </a:r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auto">
          <a:xfrm>
            <a:off x="6588125" y="4508500"/>
            <a:ext cx="1655763" cy="985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Aft>
                <a:spcPts val="600"/>
              </a:spcAft>
            </a:pPr>
            <a:r>
              <a:rPr lang="ru-RU" sz="1600">
                <a:latin typeface="Calibri" pitchFamily="34" charset="0"/>
              </a:rPr>
              <a:t>Школьное</a:t>
            </a:r>
          </a:p>
          <a:p>
            <a:pPr>
              <a:spcAft>
                <a:spcPts val="600"/>
              </a:spcAft>
            </a:pPr>
            <a:r>
              <a:rPr lang="ru-RU" sz="1600">
                <a:latin typeface="Calibri" pitchFamily="34" charset="0"/>
              </a:rPr>
              <a:t>Внешкольное </a:t>
            </a:r>
          </a:p>
          <a:p>
            <a:pPr>
              <a:spcAft>
                <a:spcPts val="600"/>
              </a:spcAft>
            </a:pPr>
            <a:r>
              <a:rPr lang="ru-RU" sz="1600">
                <a:latin typeface="Calibri" pitchFamily="34" charset="0"/>
              </a:rPr>
              <a:t>Домашнее</a:t>
            </a:r>
          </a:p>
        </p:txBody>
      </p:sp>
      <p:sp>
        <p:nvSpPr>
          <p:cNvPr id="25" name="Левая круглая скобка 24"/>
          <p:cNvSpPr/>
          <p:nvPr/>
        </p:nvSpPr>
        <p:spPr>
          <a:xfrm>
            <a:off x="6588125" y="1412875"/>
            <a:ext cx="1944688" cy="647700"/>
          </a:xfrm>
          <a:prstGeom prst="lef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6" name="Левая круглая скобка 25"/>
          <p:cNvSpPr/>
          <p:nvPr/>
        </p:nvSpPr>
        <p:spPr>
          <a:xfrm>
            <a:off x="6588125" y="1773238"/>
            <a:ext cx="1800225" cy="647700"/>
          </a:xfrm>
          <a:prstGeom prst="lef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7" name="Левая круглая скобка 26"/>
          <p:cNvSpPr/>
          <p:nvPr/>
        </p:nvSpPr>
        <p:spPr>
          <a:xfrm>
            <a:off x="2555875" y="4868863"/>
            <a:ext cx="2303463" cy="360362"/>
          </a:xfrm>
          <a:prstGeom prst="lef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8" name="Левая круглая скобка 27"/>
          <p:cNvSpPr/>
          <p:nvPr/>
        </p:nvSpPr>
        <p:spPr>
          <a:xfrm>
            <a:off x="7019925" y="3860800"/>
            <a:ext cx="1368425" cy="360363"/>
          </a:xfrm>
          <a:prstGeom prst="lef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9" name="Левая круглая скобка 28"/>
          <p:cNvSpPr/>
          <p:nvPr/>
        </p:nvSpPr>
        <p:spPr>
          <a:xfrm flipH="1">
            <a:off x="684213" y="4076700"/>
            <a:ext cx="1663700" cy="647700"/>
          </a:xfrm>
          <a:prstGeom prst="lef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0" name="Левая круглая скобка 29"/>
          <p:cNvSpPr/>
          <p:nvPr/>
        </p:nvSpPr>
        <p:spPr>
          <a:xfrm flipH="1">
            <a:off x="971550" y="4365625"/>
            <a:ext cx="1376363" cy="647700"/>
          </a:xfrm>
          <a:prstGeom prst="lef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1" name="Левая круглая скобка 30"/>
          <p:cNvSpPr/>
          <p:nvPr/>
        </p:nvSpPr>
        <p:spPr>
          <a:xfrm flipH="1">
            <a:off x="395288" y="1844675"/>
            <a:ext cx="1665287" cy="1296988"/>
          </a:xfrm>
          <a:prstGeom prst="lef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2" name="Левая круглая скобка 31"/>
          <p:cNvSpPr/>
          <p:nvPr/>
        </p:nvSpPr>
        <p:spPr>
          <a:xfrm>
            <a:off x="6516688" y="5157788"/>
            <a:ext cx="1295400" cy="358775"/>
          </a:xfrm>
          <a:prstGeom prst="lef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35" name="Прямая соединительная линия 34"/>
          <p:cNvCxnSpPr/>
          <p:nvPr/>
        </p:nvCxnSpPr>
        <p:spPr>
          <a:xfrm>
            <a:off x="611188" y="2205038"/>
            <a:ext cx="172878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единительная линия 36"/>
          <p:cNvCxnSpPr/>
          <p:nvPr/>
        </p:nvCxnSpPr>
        <p:spPr>
          <a:xfrm>
            <a:off x="6011863" y="4797425"/>
            <a:ext cx="1655762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единительная линия 38"/>
          <p:cNvCxnSpPr/>
          <p:nvPr/>
        </p:nvCxnSpPr>
        <p:spPr>
          <a:xfrm>
            <a:off x="2339975" y="4221163"/>
            <a:ext cx="431800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единительная линия 40"/>
          <p:cNvCxnSpPr/>
          <p:nvPr/>
        </p:nvCxnSpPr>
        <p:spPr>
          <a:xfrm>
            <a:off x="6300788" y="1773238"/>
            <a:ext cx="28733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Прямая соединительная линия 47"/>
          <p:cNvCxnSpPr/>
          <p:nvPr/>
        </p:nvCxnSpPr>
        <p:spPr>
          <a:xfrm>
            <a:off x="2555875" y="4221163"/>
            <a:ext cx="0" cy="64770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Прямая соединительная линия 48"/>
          <p:cNvCxnSpPr/>
          <p:nvPr/>
        </p:nvCxnSpPr>
        <p:spPr>
          <a:xfrm>
            <a:off x="6011863" y="4508500"/>
            <a:ext cx="0" cy="2889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Прямая соединительная линия 50"/>
          <p:cNvCxnSpPr/>
          <p:nvPr/>
        </p:nvCxnSpPr>
        <p:spPr>
          <a:xfrm>
            <a:off x="6516688" y="4797425"/>
            <a:ext cx="0" cy="360363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Прямая соединительная линия 52"/>
          <p:cNvCxnSpPr/>
          <p:nvPr/>
        </p:nvCxnSpPr>
        <p:spPr>
          <a:xfrm>
            <a:off x="7019925" y="3357563"/>
            <a:ext cx="0" cy="503237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Прямоугольник 55"/>
          <p:cNvSpPr>
            <a:spLocks noChangeArrowheads="1"/>
          </p:cNvSpPr>
          <p:nvPr/>
        </p:nvSpPr>
        <p:spPr bwMode="auto">
          <a:xfrm>
            <a:off x="323850" y="5805488"/>
            <a:ext cx="84963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Calibri" pitchFamily="34" charset="0"/>
              </a:rPr>
              <a:t>Виды обучения, существующие достаточно долго, сформировались как системы взаимосвязанных форм, методов, приёмов и средств обучения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8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1" dur="5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4" dur="500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7" dur="500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 animBg="1"/>
      <p:bldP spid="10" grpId="0" animBg="1"/>
      <p:bldP spid="11" grpId="0" animBg="1"/>
      <p:bldP spid="12" grpId="0"/>
      <p:bldP spid="13" grpId="0"/>
      <p:bldP spid="15" grpId="0" animBg="1"/>
      <p:bldP spid="18" grpId="0" animBg="1"/>
      <p:bldP spid="19" grpId="0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TextBox 69"/>
          <p:cNvSpPr txBox="1">
            <a:spLocks noChangeArrowheads="1"/>
          </p:cNvSpPr>
          <p:nvPr/>
        </p:nvSpPr>
        <p:spPr bwMode="auto">
          <a:xfrm>
            <a:off x="4932363" y="5589588"/>
            <a:ext cx="4211637" cy="1076325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600">
                <a:latin typeface="Calibri" pitchFamily="34" charset="0"/>
              </a:rPr>
              <a:t>Помимо общепризнанных  систем обучения, есть </a:t>
            </a:r>
            <a:r>
              <a:rPr lang="ru-RU" sz="1600" b="1">
                <a:solidFill>
                  <a:srgbClr val="FF0000"/>
                </a:solidFill>
                <a:latin typeface="Calibri" pitchFamily="34" charset="0"/>
              </a:rPr>
              <a:t>авторские </a:t>
            </a:r>
            <a:r>
              <a:rPr lang="ru-RU" sz="1600">
                <a:latin typeface="Calibri" pitchFamily="34" charset="0"/>
              </a:rPr>
              <a:t>системы,  созданные на основе оригинальной идеи или авторской концепции .</a:t>
            </a:r>
          </a:p>
        </p:txBody>
      </p:sp>
      <p:sp>
        <p:nvSpPr>
          <p:cNvPr id="26" name="Полилиния 25"/>
          <p:cNvSpPr/>
          <p:nvPr/>
        </p:nvSpPr>
        <p:spPr>
          <a:xfrm rot="1044810">
            <a:off x="5005388" y="1724025"/>
            <a:ext cx="222250" cy="442913"/>
          </a:xfrm>
          <a:custGeom>
            <a:avLst/>
            <a:gdLst>
              <a:gd name="connsiteX0" fmla="*/ 0 w 87086"/>
              <a:gd name="connsiteY0" fmla="*/ 402771 h 402771"/>
              <a:gd name="connsiteX1" fmla="*/ 76200 w 87086"/>
              <a:gd name="connsiteY1" fmla="*/ 195943 h 402771"/>
              <a:gd name="connsiteX2" fmla="*/ 65314 w 87086"/>
              <a:gd name="connsiteY2" fmla="*/ 0 h 402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086" h="402771">
                <a:moveTo>
                  <a:pt x="0" y="402771"/>
                </a:moveTo>
                <a:cubicBezTo>
                  <a:pt x="32657" y="332921"/>
                  <a:pt x="65314" y="263072"/>
                  <a:pt x="76200" y="195943"/>
                </a:cubicBezTo>
                <a:cubicBezTo>
                  <a:pt x="87086" y="128815"/>
                  <a:pt x="76200" y="64407"/>
                  <a:pt x="65314" y="0"/>
                </a:cubicBezTo>
              </a:path>
            </a:pathLst>
          </a:cu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8" name="Полилиния 27"/>
          <p:cNvSpPr/>
          <p:nvPr/>
        </p:nvSpPr>
        <p:spPr>
          <a:xfrm rot="11512912">
            <a:off x="3933825" y="1465263"/>
            <a:ext cx="865188" cy="182562"/>
          </a:xfrm>
          <a:custGeom>
            <a:avLst/>
            <a:gdLst>
              <a:gd name="connsiteX0" fmla="*/ 0 w 87086"/>
              <a:gd name="connsiteY0" fmla="*/ 402771 h 402771"/>
              <a:gd name="connsiteX1" fmla="*/ 76200 w 87086"/>
              <a:gd name="connsiteY1" fmla="*/ 195943 h 402771"/>
              <a:gd name="connsiteX2" fmla="*/ 65314 w 87086"/>
              <a:gd name="connsiteY2" fmla="*/ 0 h 402771"/>
              <a:gd name="connsiteX0" fmla="*/ 0 w 76200"/>
              <a:gd name="connsiteY0" fmla="*/ 402771 h 402771"/>
              <a:gd name="connsiteX1" fmla="*/ 43973 w 76200"/>
              <a:gd name="connsiteY1" fmla="*/ 264793 h 402771"/>
              <a:gd name="connsiteX2" fmla="*/ 65314 w 76200"/>
              <a:gd name="connsiteY2" fmla="*/ 0 h 402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6200" h="402771">
                <a:moveTo>
                  <a:pt x="0" y="402771"/>
                </a:moveTo>
                <a:cubicBezTo>
                  <a:pt x="32657" y="332921"/>
                  <a:pt x="33087" y="331922"/>
                  <a:pt x="43973" y="264793"/>
                </a:cubicBezTo>
                <a:cubicBezTo>
                  <a:pt x="54859" y="197665"/>
                  <a:pt x="76200" y="64407"/>
                  <a:pt x="65314" y="0"/>
                </a:cubicBezTo>
              </a:path>
            </a:pathLst>
          </a:cu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5" name="Полилиния 24"/>
          <p:cNvSpPr/>
          <p:nvPr/>
        </p:nvSpPr>
        <p:spPr>
          <a:xfrm rot="20499656" flipH="1">
            <a:off x="5956300" y="1735138"/>
            <a:ext cx="320675" cy="615950"/>
          </a:xfrm>
          <a:custGeom>
            <a:avLst/>
            <a:gdLst>
              <a:gd name="connsiteX0" fmla="*/ 0 w 87086"/>
              <a:gd name="connsiteY0" fmla="*/ 402771 h 402771"/>
              <a:gd name="connsiteX1" fmla="*/ 76200 w 87086"/>
              <a:gd name="connsiteY1" fmla="*/ 195943 h 402771"/>
              <a:gd name="connsiteX2" fmla="*/ 65314 w 87086"/>
              <a:gd name="connsiteY2" fmla="*/ 0 h 402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086" h="402771">
                <a:moveTo>
                  <a:pt x="0" y="402771"/>
                </a:moveTo>
                <a:cubicBezTo>
                  <a:pt x="32657" y="332921"/>
                  <a:pt x="65314" y="263072"/>
                  <a:pt x="76200" y="195943"/>
                </a:cubicBezTo>
                <a:cubicBezTo>
                  <a:pt x="87086" y="128815"/>
                  <a:pt x="76200" y="64407"/>
                  <a:pt x="65314" y="0"/>
                </a:cubicBezTo>
              </a:path>
            </a:pathLst>
          </a:cu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9" name="Полилиния 28"/>
          <p:cNvSpPr/>
          <p:nvPr/>
        </p:nvSpPr>
        <p:spPr>
          <a:xfrm rot="12040601">
            <a:off x="6221413" y="1473200"/>
            <a:ext cx="844550" cy="214313"/>
          </a:xfrm>
          <a:custGeom>
            <a:avLst/>
            <a:gdLst>
              <a:gd name="connsiteX0" fmla="*/ 0 w 87086"/>
              <a:gd name="connsiteY0" fmla="*/ 402771 h 402771"/>
              <a:gd name="connsiteX1" fmla="*/ 76200 w 87086"/>
              <a:gd name="connsiteY1" fmla="*/ 195943 h 402771"/>
              <a:gd name="connsiteX2" fmla="*/ 65314 w 87086"/>
              <a:gd name="connsiteY2" fmla="*/ 0 h 402771"/>
              <a:gd name="connsiteX0" fmla="*/ 0 w 76200"/>
              <a:gd name="connsiteY0" fmla="*/ 402771 h 402771"/>
              <a:gd name="connsiteX1" fmla="*/ 43973 w 76200"/>
              <a:gd name="connsiteY1" fmla="*/ 264793 h 402771"/>
              <a:gd name="connsiteX2" fmla="*/ 65314 w 76200"/>
              <a:gd name="connsiteY2" fmla="*/ 0 h 402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6200" h="402771">
                <a:moveTo>
                  <a:pt x="0" y="402771"/>
                </a:moveTo>
                <a:cubicBezTo>
                  <a:pt x="32657" y="332921"/>
                  <a:pt x="33087" y="331922"/>
                  <a:pt x="43973" y="264793"/>
                </a:cubicBezTo>
                <a:cubicBezTo>
                  <a:pt x="54859" y="197665"/>
                  <a:pt x="76200" y="64407"/>
                  <a:pt x="65314" y="0"/>
                </a:cubicBezTo>
              </a:path>
            </a:pathLst>
          </a:cu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7" name="Полилиния 26"/>
          <p:cNvSpPr/>
          <p:nvPr/>
        </p:nvSpPr>
        <p:spPr>
          <a:xfrm rot="15276550" flipH="1">
            <a:off x="6411913" y="519112"/>
            <a:ext cx="641350" cy="923925"/>
          </a:xfrm>
          <a:custGeom>
            <a:avLst/>
            <a:gdLst>
              <a:gd name="connsiteX0" fmla="*/ 0 w 87086"/>
              <a:gd name="connsiteY0" fmla="*/ 402771 h 402771"/>
              <a:gd name="connsiteX1" fmla="*/ 76200 w 87086"/>
              <a:gd name="connsiteY1" fmla="*/ 195943 h 402771"/>
              <a:gd name="connsiteX2" fmla="*/ 65314 w 87086"/>
              <a:gd name="connsiteY2" fmla="*/ 0 h 402771"/>
              <a:gd name="connsiteX0" fmla="*/ 0 w 76200"/>
              <a:gd name="connsiteY0" fmla="*/ 402771 h 402771"/>
              <a:gd name="connsiteX1" fmla="*/ 43973 w 76200"/>
              <a:gd name="connsiteY1" fmla="*/ 264793 h 402771"/>
              <a:gd name="connsiteX2" fmla="*/ 65314 w 76200"/>
              <a:gd name="connsiteY2" fmla="*/ 0 h 402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6200" h="402771">
                <a:moveTo>
                  <a:pt x="0" y="402771"/>
                </a:moveTo>
                <a:cubicBezTo>
                  <a:pt x="32657" y="332921"/>
                  <a:pt x="33087" y="331922"/>
                  <a:pt x="43973" y="264793"/>
                </a:cubicBezTo>
                <a:cubicBezTo>
                  <a:pt x="54859" y="197665"/>
                  <a:pt x="76200" y="64407"/>
                  <a:pt x="65314" y="0"/>
                </a:cubicBezTo>
              </a:path>
            </a:pathLst>
          </a:cu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4" name="Полилиния 23"/>
          <p:cNvSpPr/>
          <p:nvPr/>
        </p:nvSpPr>
        <p:spPr>
          <a:xfrm>
            <a:off x="5556250" y="725488"/>
            <a:ext cx="87313" cy="403225"/>
          </a:xfrm>
          <a:custGeom>
            <a:avLst/>
            <a:gdLst>
              <a:gd name="connsiteX0" fmla="*/ 0 w 87086"/>
              <a:gd name="connsiteY0" fmla="*/ 402771 h 402771"/>
              <a:gd name="connsiteX1" fmla="*/ 76200 w 87086"/>
              <a:gd name="connsiteY1" fmla="*/ 195943 h 402771"/>
              <a:gd name="connsiteX2" fmla="*/ 65314 w 87086"/>
              <a:gd name="connsiteY2" fmla="*/ 0 h 402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086" h="402771">
                <a:moveTo>
                  <a:pt x="0" y="402771"/>
                </a:moveTo>
                <a:cubicBezTo>
                  <a:pt x="32657" y="332921"/>
                  <a:pt x="65314" y="263072"/>
                  <a:pt x="76200" y="195943"/>
                </a:cubicBezTo>
                <a:cubicBezTo>
                  <a:pt x="87086" y="128815"/>
                  <a:pt x="76200" y="64407"/>
                  <a:pt x="65314" y="0"/>
                </a:cubicBezTo>
              </a:path>
            </a:pathLst>
          </a:cu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0" name="Полилиния 29"/>
          <p:cNvSpPr/>
          <p:nvPr/>
        </p:nvSpPr>
        <p:spPr>
          <a:xfrm rot="14696503">
            <a:off x="4008438" y="825500"/>
            <a:ext cx="865188" cy="382587"/>
          </a:xfrm>
          <a:custGeom>
            <a:avLst/>
            <a:gdLst>
              <a:gd name="connsiteX0" fmla="*/ 0 w 87086"/>
              <a:gd name="connsiteY0" fmla="*/ 402771 h 402771"/>
              <a:gd name="connsiteX1" fmla="*/ 76200 w 87086"/>
              <a:gd name="connsiteY1" fmla="*/ 195943 h 402771"/>
              <a:gd name="connsiteX2" fmla="*/ 65314 w 87086"/>
              <a:gd name="connsiteY2" fmla="*/ 0 h 402771"/>
              <a:gd name="connsiteX0" fmla="*/ 0 w 76200"/>
              <a:gd name="connsiteY0" fmla="*/ 402771 h 402771"/>
              <a:gd name="connsiteX1" fmla="*/ 43973 w 76200"/>
              <a:gd name="connsiteY1" fmla="*/ 264793 h 402771"/>
              <a:gd name="connsiteX2" fmla="*/ 65314 w 76200"/>
              <a:gd name="connsiteY2" fmla="*/ 0 h 402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6200" h="402771">
                <a:moveTo>
                  <a:pt x="0" y="402771"/>
                </a:moveTo>
                <a:cubicBezTo>
                  <a:pt x="32657" y="332921"/>
                  <a:pt x="33087" y="331922"/>
                  <a:pt x="43973" y="264793"/>
                </a:cubicBezTo>
                <a:cubicBezTo>
                  <a:pt x="54859" y="197665"/>
                  <a:pt x="76200" y="64407"/>
                  <a:pt x="65314" y="0"/>
                </a:cubicBezTo>
              </a:path>
            </a:pathLst>
          </a:cu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E29DAAC-7A65-4B0C-BAB3-8A5F142A4633}" type="slidenum">
              <a:rPr lang="ru-RU"/>
              <a:pPr>
                <a:defRPr/>
              </a:pPr>
              <a:t>18</a:t>
            </a:fld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787900" y="1125538"/>
            <a:ext cx="1584325" cy="646112"/>
          </a:xfrm>
          <a:prstGeom prst="rect">
            <a:avLst/>
          </a:prstGeom>
          <a:ln>
            <a:noFill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Классно-урочная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3419475" y="1341438"/>
            <a:ext cx="654050" cy="338137"/>
          </a:xfrm>
          <a:prstGeom prst="rect">
            <a:avLst/>
          </a:prstGeom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prstClr val="black"/>
                </a:solidFill>
                <a:ea typeface="MS Mincho" pitchFamily="49" charset="-128"/>
                <a:cs typeface="Courier New" pitchFamily="49" charset="0"/>
              </a:rPr>
              <a:t>класс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3635375" y="2133600"/>
            <a:ext cx="1512888" cy="584200"/>
          </a:xfrm>
          <a:prstGeom prst="rect">
            <a:avLst/>
          </a:prstGeom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prstClr val="black"/>
                </a:solidFill>
                <a:ea typeface="MS Mincho" pitchFamily="49" charset="-128"/>
                <a:cs typeface="Courier New" pitchFamily="49" charset="0"/>
              </a:rPr>
              <a:t>единое планирование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3276600" y="549275"/>
            <a:ext cx="947738" cy="338138"/>
          </a:xfrm>
          <a:prstGeom prst="rect">
            <a:avLst/>
          </a:prstGeom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prstClr val="black"/>
                </a:solidFill>
                <a:ea typeface="MS Mincho" pitchFamily="49" charset="-128"/>
                <a:cs typeface="Courier New" pitchFamily="49" charset="0"/>
              </a:rPr>
              <a:t>УЗ: урок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7092950" y="333375"/>
            <a:ext cx="1511300" cy="584200"/>
          </a:xfrm>
          <a:prstGeom prst="rect">
            <a:avLst/>
          </a:prstGeom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prstClr val="black"/>
                </a:solidFill>
                <a:ea typeface="MS Mincho" pitchFamily="49" charset="-128"/>
                <a:cs typeface="Courier New" pitchFamily="49" charset="0"/>
              </a:rPr>
              <a:t>один предмет на одном УЗ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7019925" y="1196975"/>
            <a:ext cx="1800225" cy="830263"/>
          </a:xfrm>
          <a:prstGeom prst="rect">
            <a:avLst/>
          </a:prstGeom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prstClr val="black"/>
                </a:solidFill>
                <a:ea typeface="MS Mincho" pitchFamily="49" charset="-128"/>
                <a:cs typeface="Courier New" pitchFamily="49" charset="0"/>
              </a:rPr>
              <a:t>чередование учебных занятий (УЗ) и перемен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5724525" y="2276475"/>
            <a:ext cx="1871663" cy="585788"/>
          </a:xfrm>
          <a:prstGeom prst="rect">
            <a:avLst/>
          </a:prstGeom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prstClr val="black"/>
                </a:solidFill>
                <a:ea typeface="MS Mincho" pitchFamily="49" charset="-128"/>
                <a:cs typeface="Courier New" pitchFamily="49" charset="0"/>
              </a:rPr>
              <a:t>педагогическое управление УПД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4643438" y="115888"/>
            <a:ext cx="2089150" cy="585787"/>
          </a:xfrm>
          <a:prstGeom prst="rect">
            <a:avLst/>
          </a:prstGeom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prstClr val="black"/>
                </a:solidFill>
                <a:ea typeface="MS Mincho" pitchFamily="49" charset="-128"/>
                <a:cs typeface="Courier New" pitchFamily="49" charset="0"/>
              </a:rPr>
              <a:t>разнообразие видов УПД на УЗ</a:t>
            </a:r>
          </a:p>
        </p:txBody>
      </p:sp>
      <p:sp>
        <p:nvSpPr>
          <p:cNvPr id="184" name="Полилиния 183"/>
          <p:cNvSpPr/>
          <p:nvPr/>
        </p:nvSpPr>
        <p:spPr>
          <a:xfrm rot="6812845">
            <a:off x="263525" y="4235451"/>
            <a:ext cx="263525" cy="114300"/>
          </a:xfrm>
          <a:custGeom>
            <a:avLst/>
            <a:gdLst>
              <a:gd name="connsiteX0" fmla="*/ 0 w 87086"/>
              <a:gd name="connsiteY0" fmla="*/ 402771 h 402771"/>
              <a:gd name="connsiteX1" fmla="*/ 76200 w 87086"/>
              <a:gd name="connsiteY1" fmla="*/ 195943 h 402771"/>
              <a:gd name="connsiteX2" fmla="*/ 65314 w 87086"/>
              <a:gd name="connsiteY2" fmla="*/ 0 h 402771"/>
              <a:gd name="connsiteX0" fmla="*/ 0 w 76200"/>
              <a:gd name="connsiteY0" fmla="*/ 402771 h 402771"/>
              <a:gd name="connsiteX1" fmla="*/ 43973 w 76200"/>
              <a:gd name="connsiteY1" fmla="*/ 264793 h 402771"/>
              <a:gd name="connsiteX2" fmla="*/ 65314 w 76200"/>
              <a:gd name="connsiteY2" fmla="*/ 0 h 402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6200" h="402771">
                <a:moveTo>
                  <a:pt x="0" y="402771"/>
                </a:moveTo>
                <a:cubicBezTo>
                  <a:pt x="32657" y="332921"/>
                  <a:pt x="33087" y="331922"/>
                  <a:pt x="43973" y="264793"/>
                </a:cubicBezTo>
                <a:cubicBezTo>
                  <a:pt x="54859" y="197665"/>
                  <a:pt x="76200" y="64407"/>
                  <a:pt x="65314" y="0"/>
                </a:cubicBezTo>
              </a:path>
            </a:pathLst>
          </a:cu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85" name="Полилиния 184"/>
          <p:cNvSpPr/>
          <p:nvPr/>
        </p:nvSpPr>
        <p:spPr>
          <a:xfrm rot="6812845">
            <a:off x="933450" y="4678363"/>
            <a:ext cx="163513" cy="166687"/>
          </a:xfrm>
          <a:custGeom>
            <a:avLst/>
            <a:gdLst>
              <a:gd name="connsiteX0" fmla="*/ 0 w 87086"/>
              <a:gd name="connsiteY0" fmla="*/ 402771 h 402771"/>
              <a:gd name="connsiteX1" fmla="*/ 76200 w 87086"/>
              <a:gd name="connsiteY1" fmla="*/ 195943 h 402771"/>
              <a:gd name="connsiteX2" fmla="*/ 65314 w 87086"/>
              <a:gd name="connsiteY2" fmla="*/ 0 h 402771"/>
              <a:gd name="connsiteX0" fmla="*/ 0 w 76200"/>
              <a:gd name="connsiteY0" fmla="*/ 402771 h 402771"/>
              <a:gd name="connsiteX1" fmla="*/ 43973 w 76200"/>
              <a:gd name="connsiteY1" fmla="*/ 264793 h 402771"/>
              <a:gd name="connsiteX2" fmla="*/ 65314 w 76200"/>
              <a:gd name="connsiteY2" fmla="*/ 0 h 402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6200" h="402771">
                <a:moveTo>
                  <a:pt x="0" y="402771"/>
                </a:moveTo>
                <a:cubicBezTo>
                  <a:pt x="32657" y="332921"/>
                  <a:pt x="33087" y="331922"/>
                  <a:pt x="43973" y="264793"/>
                </a:cubicBezTo>
                <a:cubicBezTo>
                  <a:pt x="54859" y="197665"/>
                  <a:pt x="76200" y="64407"/>
                  <a:pt x="65314" y="0"/>
                </a:cubicBezTo>
              </a:path>
            </a:pathLst>
          </a:cu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86" name="Полилиния 185"/>
          <p:cNvSpPr/>
          <p:nvPr/>
        </p:nvSpPr>
        <p:spPr>
          <a:xfrm rot="6812845">
            <a:off x="927101" y="3702050"/>
            <a:ext cx="138112" cy="46037"/>
          </a:xfrm>
          <a:custGeom>
            <a:avLst/>
            <a:gdLst>
              <a:gd name="connsiteX0" fmla="*/ 0 w 87086"/>
              <a:gd name="connsiteY0" fmla="*/ 402771 h 402771"/>
              <a:gd name="connsiteX1" fmla="*/ 76200 w 87086"/>
              <a:gd name="connsiteY1" fmla="*/ 195943 h 402771"/>
              <a:gd name="connsiteX2" fmla="*/ 65314 w 87086"/>
              <a:gd name="connsiteY2" fmla="*/ 0 h 402771"/>
              <a:gd name="connsiteX0" fmla="*/ 0 w 76200"/>
              <a:gd name="connsiteY0" fmla="*/ 402771 h 402771"/>
              <a:gd name="connsiteX1" fmla="*/ 43973 w 76200"/>
              <a:gd name="connsiteY1" fmla="*/ 264793 h 402771"/>
              <a:gd name="connsiteX2" fmla="*/ 65314 w 76200"/>
              <a:gd name="connsiteY2" fmla="*/ 0 h 402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6200" h="402771">
                <a:moveTo>
                  <a:pt x="0" y="402771"/>
                </a:moveTo>
                <a:cubicBezTo>
                  <a:pt x="32657" y="332921"/>
                  <a:pt x="33087" y="331922"/>
                  <a:pt x="43973" y="264793"/>
                </a:cubicBezTo>
                <a:cubicBezTo>
                  <a:pt x="54859" y="197665"/>
                  <a:pt x="76200" y="64407"/>
                  <a:pt x="65314" y="0"/>
                </a:cubicBezTo>
              </a:path>
            </a:pathLst>
          </a:cu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87" name="Полилиния 186"/>
          <p:cNvSpPr/>
          <p:nvPr/>
        </p:nvSpPr>
        <p:spPr>
          <a:xfrm rot="1044810">
            <a:off x="3462338" y="5961063"/>
            <a:ext cx="115887" cy="300037"/>
          </a:xfrm>
          <a:custGeom>
            <a:avLst/>
            <a:gdLst>
              <a:gd name="connsiteX0" fmla="*/ 0 w 87086"/>
              <a:gd name="connsiteY0" fmla="*/ 402771 h 402771"/>
              <a:gd name="connsiteX1" fmla="*/ 76200 w 87086"/>
              <a:gd name="connsiteY1" fmla="*/ 195943 h 402771"/>
              <a:gd name="connsiteX2" fmla="*/ 65314 w 87086"/>
              <a:gd name="connsiteY2" fmla="*/ 0 h 402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086" h="402771">
                <a:moveTo>
                  <a:pt x="0" y="402771"/>
                </a:moveTo>
                <a:cubicBezTo>
                  <a:pt x="32657" y="332921"/>
                  <a:pt x="65314" y="263072"/>
                  <a:pt x="76200" y="195943"/>
                </a:cubicBezTo>
                <a:cubicBezTo>
                  <a:pt x="87086" y="128815"/>
                  <a:pt x="76200" y="64407"/>
                  <a:pt x="65314" y="0"/>
                </a:cubicBezTo>
              </a:path>
            </a:pathLst>
          </a:cu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88" name="Полилиния 187"/>
          <p:cNvSpPr/>
          <p:nvPr/>
        </p:nvSpPr>
        <p:spPr>
          <a:xfrm rot="13325309">
            <a:off x="1444625" y="4591050"/>
            <a:ext cx="566738" cy="123825"/>
          </a:xfrm>
          <a:custGeom>
            <a:avLst/>
            <a:gdLst>
              <a:gd name="connsiteX0" fmla="*/ 0 w 87086"/>
              <a:gd name="connsiteY0" fmla="*/ 402771 h 402771"/>
              <a:gd name="connsiteX1" fmla="*/ 76200 w 87086"/>
              <a:gd name="connsiteY1" fmla="*/ 195943 h 402771"/>
              <a:gd name="connsiteX2" fmla="*/ 65314 w 87086"/>
              <a:gd name="connsiteY2" fmla="*/ 0 h 402771"/>
              <a:gd name="connsiteX0" fmla="*/ 0 w 76200"/>
              <a:gd name="connsiteY0" fmla="*/ 402771 h 402771"/>
              <a:gd name="connsiteX1" fmla="*/ 43973 w 76200"/>
              <a:gd name="connsiteY1" fmla="*/ 264793 h 402771"/>
              <a:gd name="connsiteX2" fmla="*/ 65314 w 76200"/>
              <a:gd name="connsiteY2" fmla="*/ 0 h 402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6200" h="402771">
                <a:moveTo>
                  <a:pt x="0" y="402771"/>
                </a:moveTo>
                <a:cubicBezTo>
                  <a:pt x="32657" y="332921"/>
                  <a:pt x="33087" y="331922"/>
                  <a:pt x="43973" y="264793"/>
                </a:cubicBezTo>
                <a:cubicBezTo>
                  <a:pt x="54859" y="197665"/>
                  <a:pt x="76200" y="64407"/>
                  <a:pt x="65314" y="0"/>
                </a:cubicBezTo>
              </a:path>
            </a:pathLst>
          </a:cu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89" name="Полилиния 188"/>
          <p:cNvSpPr/>
          <p:nvPr/>
        </p:nvSpPr>
        <p:spPr>
          <a:xfrm rot="14696503">
            <a:off x="989013" y="3852863"/>
            <a:ext cx="1189037" cy="160337"/>
          </a:xfrm>
          <a:custGeom>
            <a:avLst/>
            <a:gdLst>
              <a:gd name="connsiteX0" fmla="*/ 0 w 87086"/>
              <a:gd name="connsiteY0" fmla="*/ 402771 h 402771"/>
              <a:gd name="connsiteX1" fmla="*/ 76200 w 87086"/>
              <a:gd name="connsiteY1" fmla="*/ 195943 h 402771"/>
              <a:gd name="connsiteX2" fmla="*/ 65314 w 87086"/>
              <a:gd name="connsiteY2" fmla="*/ 0 h 402771"/>
              <a:gd name="connsiteX0" fmla="*/ 0 w 76200"/>
              <a:gd name="connsiteY0" fmla="*/ 402771 h 402771"/>
              <a:gd name="connsiteX1" fmla="*/ 43973 w 76200"/>
              <a:gd name="connsiteY1" fmla="*/ 264793 h 402771"/>
              <a:gd name="connsiteX2" fmla="*/ 65314 w 76200"/>
              <a:gd name="connsiteY2" fmla="*/ 0 h 402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6200" h="402771">
                <a:moveTo>
                  <a:pt x="0" y="402771"/>
                </a:moveTo>
                <a:cubicBezTo>
                  <a:pt x="32657" y="332921"/>
                  <a:pt x="33087" y="331922"/>
                  <a:pt x="43973" y="264793"/>
                </a:cubicBezTo>
                <a:cubicBezTo>
                  <a:pt x="54859" y="197665"/>
                  <a:pt x="76200" y="64407"/>
                  <a:pt x="65314" y="0"/>
                </a:cubicBezTo>
              </a:path>
            </a:pathLst>
          </a:cu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90" name="Полилиния 189"/>
          <p:cNvSpPr/>
          <p:nvPr/>
        </p:nvSpPr>
        <p:spPr>
          <a:xfrm rot="1044810">
            <a:off x="2124075" y="4892675"/>
            <a:ext cx="223838" cy="442913"/>
          </a:xfrm>
          <a:custGeom>
            <a:avLst/>
            <a:gdLst>
              <a:gd name="connsiteX0" fmla="*/ 0 w 87086"/>
              <a:gd name="connsiteY0" fmla="*/ 402771 h 402771"/>
              <a:gd name="connsiteX1" fmla="*/ 76200 w 87086"/>
              <a:gd name="connsiteY1" fmla="*/ 195943 h 402771"/>
              <a:gd name="connsiteX2" fmla="*/ 65314 w 87086"/>
              <a:gd name="connsiteY2" fmla="*/ 0 h 402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086" h="402771">
                <a:moveTo>
                  <a:pt x="0" y="402771"/>
                </a:moveTo>
                <a:cubicBezTo>
                  <a:pt x="32657" y="332921"/>
                  <a:pt x="65314" y="263072"/>
                  <a:pt x="76200" y="195943"/>
                </a:cubicBezTo>
                <a:cubicBezTo>
                  <a:pt x="87086" y="128815"/>
                  <a:pt x="76200" y="64407"/>
                  <a:pt x="65314" y="0"/>
                </a:cubicBezTo>
              </a:path>
            </a:pathLst>
          </a:cu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91" name="Полилиния 190"/>
          <p:cNvSpPr/>
          <p:nvPr/>
        </p:nvSpPr>
        <p:spPr>
          <a:xfrm rot="10032956">
            <a:off x="1165225" y="4879975"/>
            <a:ext cx="765175" cy="122238"/>
          </a:xfrm>
          <a:custGeom>
            <a:avLst/>
            <a:gdLst>
              <a:gd name="connsiteX0" fmla="*/ 0 w 87086"/>
              <a:gd name="connsiteY0" fmla="*/ 402771 h 402771"/>
              <a:gd name="connsiteX1" fmla="*/ 76200 w 87086"/>
              <a:gd name="connsiteY1" fmla="*/ 195943 h 402771"/>
              <a:gd name="connsiteX2" fmla="*/ 65314 w 87086"/>
              <a:gd name="connsiteY2" fmla="*/ 0 h 402771"/>
              <a:gd name="connsiteX0" fmla="*/ 0 w 76200"/>
              <a:gd name="connsiteY0" fmla="*/ 402771 h 402771"/>
              <a:gd name="connsiteX1" fmla="*/ 43973 w 76200"/>
              <a:gd name="connsiteY1" fmla="*/ 264793 h 402771"/>
              <a:gd name="connsiteX2" fmla="*/ 65314 w 76200"/>
              <a:gd name="connsiteY2" fmla="*/ 0 h 402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6200" h="402771">
                <a:moveTo>
                  <a:pt x="0" y="402771"/>
                </a:moveTo>
                <a:cubicBezTo>
                  <a:pt x="32657" y="332921"/>
                  <a:pt x="33087" y="331922"/>
                  <a:pt x="43973" y="264793"/>
                </a:cubicBezTo>
                <a:cubicBezTo>
                  <a:pt x="54859" y="197665"/>
                  <a:pt x="76200" y="64407"/>
                  <a:pt x="65314" y="0"/>
                </a:cubicBezTo>
              </a:path>
            </a:pathLst>
          </a:cu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92" name="Полилиния 191"/>
          <p:cNvSpPr/>
          <p:nvPr/>
        </p:nvSpPr>
        <p:spPr>
          <a:xfrm rot="20499656" flipH="1">
            <a:off x="3076575" y="4903788"/>
            <a:ext cx="319088" cy="614362"/>
          </a:xfrm>
          <a:custGeom>
            <a:avLst/>
            <a:gdLst>
              <a:gd name="connsiteX0" fmla="*/ 0 w 87086"/>
              <a:gd name="connsiteY0" fmla="*/ 402771 h 402771"/>
              <a:gd name="connsiteX1" fmla="*/ 76200 w 87086"/>
              <a:gd name="connsiteY1" fmla="*/ 195943 h 402771"/>
              <a:gd name="connsiteX2" fmla="*/ 65314 w 87086"/>
              <a:gd name="connsiteY2" fmla="*/ 0 h 402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086" h="402771">
                <a:moveTo>
                  <a:pt x="0" y="402771"/>
                </a:moveTo>
                <a:cubicBezTo>
                  <a:pt x="32657" y="332921"/>
                  <a:pt x="65314" y="263072"/>
                  <a:pt x="76200" y="195943"/>
                </a:cubicBezTo>
                <a:cubicBezTo>
                  <a:pt x="87086" y="128815"/>
                  <a:pt x="76200" y="64407"/>
                  <a:pt x="65314" y="0"/>
                </a:cubicBezTo>
              </a:path>
            </a:pathLst>
          </a:cu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93" name="Полилиния 192"/>
          <p:cNvSpPr/>
          <p:nvPr/>
        </p:nvSpPr>
        <p:spPr>
          <a:xfrm rot="12040601">
            <a:off x="3341688" y="4641850"/>
            <a:ext cx="844550" cy="214313"/>
          </a:xfrm>
          <a:custGeom>
            <a:avLst/>
            <a:gdLst>
              <a:gd name="connsiteX0" fmla="*/ 0 w 87086"/>
              <a:gd name="connsiteY0" fmla="*/ 402771 h 402771"/>
              <a:gd name="connsiteX1" fmla="*/ 76200 w 87086"/>
              <a:gd name="connsiteY1" fmla="*/ 195943 h 402771"/>
              <a:gd name="connsiteX2" fmla="*/ 65314 w 87086"/>
              <a:gd name="connsiteY2" fmla="*/ 0 h 402771"/>
              <a:gd name="connsiteX0" fmla="*/ 0 w 76200"/>
              <a:gd name="connsiteY0" fmla="*/ 402771 h 402771"/>
              <a:gd name="connsiteX1" fmla="*/ 43973 w 76200"/>
              <a:gd name="connsiteY1" fmla="*/ 264793 h 402771"/>
              <a:gd name="connsiteX2" fmla="*/ 65314 w 76200"/>
              <a:gd name="connsiteY2" fmla="*/ 0 h 402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6200" h="402771">
                <a:moveTo>
                  <a:pt x="0" y="402771"/>
                </a:moveTo>
                <a:cubicBezTo>
                  <a:pt x="32657" y="332921"/>
                  <a:pt x="33087" y="331922"/>
                  <a:pt x="43973" y="264793"/>
                </a:cubicBezTo>
                <a:cubicBezTo>
                  <a:pt x="54859" y="197665"/>
                  <a:pt x="76200" y="64407"/>
                  <a:pt x="65314" y="0"/>
                </a:cubicBezTo>
              </a:path>
            </a:pathLst>
          </a:cu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94" name="Полилиния 193"/>
          <p:cNvSpPr/>
          <p:nvPr/>
        </p:nvSpPr>
        <p:spPr>
          <a:xfrm rot="15276550" flipH="1">
            <a:off x="3530600" y="3687763"/>
            <a:ext cx="642937" cy="922338"/>
          </a:xfrm>
          <a:custGeom>
            <a:avLst/>
            <a:gdLst>
              <a:gd name="connsiteX0" fmla="*/ 0 w 87086"/>
              <a:gd name="connsiteY0" fmla="*/ 402771 h 402771"/>
              <a:gd name="connsiteX1" fmla="*/ 76200 w 87086"/>
              <a:gd name="connsiteY1" fmla="*/ 195943 h 402771"/>
              <a:gd name="connsiteX2" fmla="*/ 65314 w 87086"/>
              <a:gd name="connsiteY2" fmla="*/ 0 h 402771"/>
              <a:gd name="connsiteX0" fmla="*/ 0 w 76200"/>
              <a:gd name="connsiteY0" fmla="*/ 402771 h 402771"/>
              <a:gd name="connsiteX1" fmla="*/ 43973 w 76200"/>
              <a:gd name="connsiteY1" fmla="*/ 264793 h 402771"/>
              <a:gd name="connsiteX2" fmla="*/ 65314 w 76200"/>
              <a:gd name="connsiteY2" fmla="*/ 0 h 402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6200" h="402771">
                <a:moveTo>
                  <a:pt x="0" y="402771"/>
                </a:moveTo>
                <a:cubicBezTo>
                  <a:pt x="32657" y="332921"/>
                  <a:pt x="33087" y="331922"/>
                  <a:pt x="43973" y="264793"/>
                </a:cubicBezTo>
                <a:cubicBezTo>
                  <a:pt x="54859" y="197665"/>
                  <a:pt x="76200" y="64407"/>
                  <a:pt x="65314" y="0"/>
                </a:cubicBezTo>
              </a:path>
            </a:pathLst>
          </a:cu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95" name="Полилиния 194"/>
          <p:cNvSpPr/>
          <p:nvPr/>
        </p:nvSpPr>
        <p:spPr>
          <a:xfrm>
            <a:off x="2674938" y="3894138"/>
            <a:ext cx="87312" cy="403225"/>
          </a:xfrm>
          <a:custGeom>
            <a:avLst/>
            <a:gdLst>
              <a:gd name="connsiteX0" fmla="*/ 0 w 87086"/>
              <a:gd name="connsiteY0" fmla="*/ 402771 h 402771"/>
              <a:gd name="connsiteX1" fmla="*/ 76200 w 87086"/>
              <a:gd name="connsiteY1" fmla="*/ 195943 h 402771"/>
              <a:gd name="connsiteX2" fmla="*/ 65314 w 87086"/>
              <a:gd name="connsiteY2" fmla="*/ 0 h 402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086" h="402771">
                <a:moveTo>
                  <a:pt x="0" y="402771"/>
                </a:moveTo>
                <a:cubicBezTo>
                  <a:pt x="32657" y="332921"/>
                  <a:pt x="65314" y="263072"/>
                  <a:pt x="76200" y="195943"/>
                </a:cubicBezTo>
                <a:cubicBezTo>
                  <a:pt x="87086" y="128815"/>
                  <a:pt x="76200" y="64407"/>
                  <a:pt x="65314" y="0"/>
                </a:cubicBezTo>
              </a:path>
            </a:pathLst>
          </a:cu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96" name="Полилиния 195"/>
          <p:cNvSpPr/>
          <p:nvPr/>
        </p:nvSpPr>
        <p:spPr>
          <a:xfrm rot="14696503">
            <a:off x="1244600" y="4068763"/>
            <a:ext cx="758825" cy="292100"/>
          </a:xfrm>
          <a:custGeom>
            <a:avLst/>
            <a:gdLst>
              <a:gd name="connsiteX0" fmla="*/ 0 w 87086"/>
              <a:gd name="connsiteY0" fmla="*/ 402771 h 402771"/>
              <a:gd name="connsiteX1" fmla="*/ 76200 w 87086"/>
              <a:gd name="connsiteY1" fmla="*/ 195943 h 402771"/>
              <a:gd name="connsiteX2" fmla="*/ 65314 w 87086"/>
              <a:gd name="connsiteY2" fmla="*/ 0 h 402771"/>
              <a:gd name="connsiteX0" fmla="*/ 0 w 76200"/>
              <a:gd name="connsiteY0" fmla="*/ 402771 h 402771"/>
              <a:gd name="connsiteX1" fmla="*/ 43973 w 76200"/>
              <a:gd name="connsiteY1" fmla="*/ 264793 h 402771"/>
              <a:gd name="connsiteX2" fmla="*/ 65314 w 76200"/>
              <a:gd name="connsiteY2" fmla="*/ 0 h 402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6200" h="402771">
                <a:moveTo>
                  <a:pt x="0" y="402771"/>
                </a:moveTo>
                <a:cubicBezTo>
                  <a:pt x="32657" y="332921"/>
                  <a:pt x="33087" y="331922"/>
                  <a:pt x="43973" y="264793"/>
                </a:cubicBezTo>
                <a:cubicBezTo>
                  <a:pt x="54859" y="197665"/>
                  <a:pt x="76200" y="64407"/>
                  <a:pt x="65314" y="0"/>
                </a:cubicBezTo>
              </a:path>
            </a:pathLst>
          </a:cu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97" name="Прямоугольник 196"/>
          <p:cNvSpPr/>
          <p:nvPr/>
        </p:nvSpPr>
        <p:spPr>
          <a:xfrm>
            <a:off x="1908175" y="4292600"/>
            <a:ext cx="1584325" cy="646113"/>
          </a:xfrm>
          <a:prstGeom prst="rect">
            <a:avLst/>
          </a:prstGeom>
          <a:ln>
            <a:noFill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Лекционно-семинарская</a:t>
            </a:r>
          </a:p>
        </p:txBody>
      </p:sp>
      <p:sp>
        <p:nvSpPr>
          <p:cNvPr id="198" name="Прямоугольник 197"/>
          <p:cNvSpPr/>
          <p:nvPr/>
        </p:nvSpPr>
        <p:spPr>
          <a:xfrm>
            <a:off x="539750" y="4797425"/>
            <a:ext cx="766763" cy="338138"/>
          </a:xfrm>
          <a:prstGeom prst="rect">
            <a:avLst/>
          </a:prstGeom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prstClr val="black"/>
                </a:solidFill>
                <a:ea typeface="MS Mincho" pitchFamily="49" charset="-128"/>
                <a:cs typeface="Courier New" pitchFamily="49" charset="0"/>
              </a:rPr>
              <a:t>группа</a:t>
            </a:r>
          </a:p>
        </p:txBody>
      </p:sp>
      <p:sp>
        <p:nvSpPr>
          <p:cNvPr id="199" name="Прямоугольник 198"/>
          <p:cNvSpPr/>
          <p:nvPr/>
        </p:nvSpPr>
        <p:spPr>
          <a:xfrm>
            <a:off x="755650" y="5300663"/>
            <a:ext cx="1512888" cy="585787"/>
          </a:xfrm>
          <a:prstGeom prst="rect">
            <a:avLst/>
          </a:prstGeom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prstClr val="black"/>
                </a:solidFill>
                <a:ea typeface="MS Mincho" pitchFamily="49" charset="-128"/>
                <a:cs typeface="Courier New" pitchFamily="49" charset="0"/>
              </a:rPr>
              <a:t>единое планирование</a:t>
            </a:r>
          </a:p>
        </p:txBody>
      </p:sp>
      <p:sp>
        <p:nvSpPr>
          <p:cNvPr id="200" name="Прямоугольник 199"/>
          <p:cNvSpPr/>
          <p:nvPr/>
        </p:nvSpPr>
        <p:spPr>
          <a:xfrm>
            <a:off x="179388" y="3789363"/>
            <a:ext cx="1223962" cy="338137"/>
          </a:xfrm>
          <a:prstGeom prst="rect">
            <a:avLst/>
          </a:prstGeom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prstClr val="black"/>
                </a:solidFill>
                <a:ea typeface="MS Mincho" pitchFamily="49" charset="-128"/>
                <a:cs typeface="Courier New" pitchFamily="49" charset="0"/>
              </a:rPr>
              <a:t>УЗ: лекция</a:t>
            </a:r>
          </a:p>
        </p:txBody>
      </p:sp>
      <p:sp>
        <p:nvSpPr>
          <p:cNvPr id="201" name="Прямоугольник 200"/>
          <p:cNvSpPr/>
          <p:nvPr/>
        </p:nvSpPr>
        <p:spPr>
          <a:xfrm>
            <a:off x="4211638" y="3500438"/>
            <a:ext cx="1512887" cy="585787"/>
          </a:xfrm>
          <a:prstGeom prst="rect">
            <a:avLst/>
          </a:prstGeom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prstClr val="black"/>
                </a:solidFill>
                <a:ea typeface="MS Mincho" pitchFamily="49" charset="-128"/>
                <a:cs typeface="Courier New" pitchFamily="49" charset="0"/>
              </a:rPr>
              <a:t>один предмет на одном УЗ</a:t>
            </a:r>
          </a:p>
        </p:txBody>
      </p:sp>
      <p:sp>
        <p:nvSpPr>
          <p:cNvPr id="202" name="Прямоугольник 201"/>
          <p:cNvSpPr/>
          <p:nvPr/>
        </p:nvSpPr>
        <p:spPr>
          <a:xfrm>
            <a:off x="4140200" y="4365625"/>
            <a:ext cx="1800225" cy="830263"/>
          </a:xfrm>
          <a:prstGeom prst="rect">
            <a:avLst/>
          </a:prstGeom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prstClr val="black"/>
                </a:solidFill>
                <a:ea typeface="MS Mincho" pitchFamily="49" charset="-128"/>
                <a:cs typeface="Courier New" pitchFamily="49" charset="0"/>
              </a:rPr>
              <a:t>чередование учебных занятий (УЗ) и перемен</a:t>
            </a:r>
          </a:p>
        </p:txBody>
      </p:sp>
      <p:sp>
        <p:nvSpPr>
          <p:cNvPr id="203" name="Прямоугольник 202"/>
          <p:cNvSpPr/>
          <p:nvPr/>
        </p:nvSpPr>
        <p:spPr>
          <a:xfrm>
            <a:off x="2843213" y="5445125"/>
            <a:ext cx="1873250" cy="584200"/>
          </a:xfrm>
          <a:prstGeom prst="rect">
            <a:avLst/>
          </a:prstGeom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prstClr val="black"/>
                </a:solidFill>
                <a:ea typeface="MS Mincho" pitchFamily="49" charset="-128"/>
                <a:cs typeface="Courier New" pitchFamily="49" charset="0"/>
              </a:rPr>
              <a:t>педагогическое управление УПД</a:t>
            </a:r>
          </a:p>
        </p:txBody>
      </p:sp>
      <p:sp>
        <p:nvSpPr>
          <p:cNvPr id="204" name="Прямоугольник 203"/>
          <p:cNvSpPr/>
          <p:nvPr/>
        </p:nvSpPr>
        <p:spPr>
          <a:xfrm>
            <a:off x="1763713" y="3284538"/>
            <a:ext cx="2087562" cy="585787"/>
          </a:xfrm>
          <a:prstGeom prst="rect">
            <a:avLst/>
          </a:prstGeom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prstClr val="black"/>
                </a:solidFill>
                <a:ea typeface="MS Mincho" pitchFamily="49" charset="-128"/>
                <a:cs typeface="Courier New" pitchFamily="49" charset="0"/>
              </a:rPr>
              <a:t>виды УПД зависят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prstClr val="black"/>
                </a:solidFill>
                <a:ea typeface="MS Mincho" pitchFamily="49" charset="-128"/>
                <a:cs typeface="Courier New" pitchFamily="49" charset="0"/>
              </a:rPr>
              <a:t>от типа УЗ</a:t>
            </a:r>
          </a:p>
        </p:txBody>
      </p:sp>
      <p:sp>
        <p:nvSpPr>
          <p:cNvPr id="205" name="Прямоугольник 204"/>
          <p:cNvSpPr/>
          <p:nvPr/>
        </p:nvSpPr>
        <p:spPr>
          <a:xfrm>
            <a:off x="684213" y="3357563"/>
            <a:ext cx="681037" cy="338137"/>
          </a:xfrm>
          <a:prstGeom prst="rect">
            <a:avLst/>
          </a:prstGeom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prstClr val="black"/>
                </a:solidFill>
                <a:ea typeface="MS Mincho" pitchFamily="49" charset="-128"/>
                <a:cs typeface="Courier New" pitchFamily="49" charset="0"/>
              </a:rPr>
              <a:t>поток</a:t>
            </a:r>
          </a:p>
        </p:txBody>
      </p:sp>
      <p:sp>
        <p:nvSpPr>
          <p:cNvPr id="206" name="Прямоугольник 205"/>
          <p:cNvSpPr/>
          <p:nvPr/>
        </p:nvSpPr>
        <p:spPr>
          <a:xfrm>
            <a:off x="107950" y="4365625"/>
            <a:ext cx="1439863" cy="338138"/>
          </a:xfrm>
          <a:prstGeom prst="rect">
            <a:avLst/>
          </a:prstGeom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prstClr val="black"/>
                </a:solidFill>
                <a:ea typeface="MS Mincho" pitchFamily="49" charset="-128"/>
                <a:cs typeface="Courier New" pitchFamily="49" charset="0"/>
              </a:rPr>
              <a:t>УЗ: семинар</a:t>
            </a:r>
          </a:p>
        </p:txBody>
      </p:sp>
      <p:sp>
        <p:nvSpPr>
          <p:cNvPr id="207" name="Прямоугольник 206"/>
          <p:cNvSpPr/>
          <p:nvPr/>
        </p:nvSpPr>
        <p:spPr>
          <a:xfrm>
            <a:off x="1835150" y="6165850"/>
            <a:ext cx="2160588" cy="338138"/>
          </a:xfrm>
          <a:prstGeom prst="rect">
            <a:avLst/>
          </a:prstGeom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prstClr val="black"/>
                </a:solidFill>
                <a:ea typeface="MS Mincho" pitchFamily="49" charset="-128"/>
                <a:cs typeface="Courier New" pitchFamily="49" charset="0"/>
              </a:rPr>
              <a:t>самоуправление УПД</a:t>
            </a:r>
          </a:p>
        </p:txBody>
      </p:sp>
      <p:sp>
        <p:nvSpPr>
          <p:cNvPr id="208" name="Полилиния 207"/>
          <p:cNvSpPr/>
          <p:nvPr/>
        </p:nvSpPr>
        <p:spPr>
          <a:xfrm flipH="1">
            <a:off x="2627313" y="4941888"/>
            <a:ext cx="144462" cy="1223962"/>
          </a:xfrm>
          <a:custGeom>
            <a:avLst/>
            <a:gdLst>
              <a:gd name="connsiteX0" fmla="*/ 0 w 87086"/>
              <a:gd name="connsiteY0" fmla="*/ 402771 h 402771"/>
              <a:gd name="connsiteX1" fmla="*/ 76200 w 87086"/>
              <a:gd name="connsiteY1" fmla="*/ 195943 h 402771"/>
              <a:gd name="connsiteX2" fmla="*/ 65314 w 87086"/>
              <a:gd name="connsiteY2" fmla="*/ 0 h 402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086" h="402771">
                <a:moveTo>
                  <a:pt x="0" y="402771"/>
                </a:moveTo>
                <a:cubicBezTo>
                  <a:pt x="32657" y="332921"/>
                  <a:pt x="65314" y="263072"/>
                  <a:pt x="76200" y="195943"/>
                </a:cubicBezTo>
                <a:cubicBezTo>
                  <a:pt x="87086" y="128815"/>
                  <a:pt x="76200" y="64407"/>
                  <a:pt x="65314" y="0"/>
                </a:cubicBezTo>
              </a:path>
            </a:pathLst>
          </a:cu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09" name="Полилиния 208"/>
          <p:cNvSpPr/>
          <p:nvPr/>
        </p:nvSpPr>
        <p:spPr>
          <a:xfrm rot="6812845">
            <a:off x="263525" y="4235451"/>
            <a:ext cx="263525" cy="114300"/>
          </a:xfrm>
          <a:custGeom>
            <a:avLst/>
            <a:gdLst>
              <a:gd name="connsiteX0" fmla="*/ 0 w 87086"/>
              <a:gd name="connsiteY0" fmla="*/ 402771 h 402771"/>
              <a:gd name="connsiteX1" fmla="*/ 76200 w 87086"/>
              <a:gd name="connsiteY1" fmla="*/ 195943 h 402771"/>
              <a:gd name="connsiteX2" fmla="*/ 65314 w 87086"/>
              <a:gd name="connsiteY2" fmla="*/ 0 h 402771"/>
              <a:gd name="connsiteX0" fmla="*/ 0 w 76200"/>
              <a:gd name="connsiteY0" fmla="*/ 402771 h 402771"/>
              <a:gd name="connsiteX1" fmla="*/ 43973 w 76200"/>
              <a:gd name="connsiteY1" fmla="*/ 264793 h 402771"/>
              <a:gd name="connsiteX2" fmla="*/ 65314 w 76200"/>
              <a:gd name="connsiteY2" fmla="*/ 0 h 402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6200" h="402771">
                <a:moveTo>
                  <a:pt x="0" y="402771"/>
                </a:moveTo>
                <a:cubicBezTo>
                  <a:pt x="32657" y="332921"/>
                  <a:pt x="33087" y="331922"/>
                  <a:pt x="43973" y="264793"/>
                </a:cubicBezTo>
                <a:cubicBezTo>
                  <a:pt x="54859" y="197665"/>
                  <a:pt x="76200" y="64407"/>
                  <a:pt x="65314" y="0"/>
                </a:cubicBezTo>
              </a:path>
            </a:pathLst>
          </a:custGeom>
          <a:ln w="1905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0" name="Полилиния 209"/>
          <p:cNvSpPr/>
          <p:nvPr/>
        </p:nvSpPr>
        <p:spPr>
          <a:xfrm rot="6812845">
            <a:off x="933450" y="4678363"/>
            <a:ext cx="163513" cy="166687"/>
          </a:xfrm>
          <a:custGeom>
            <a:avLst/>
            <a:gdLst>
              <a:gd name="connsiteX0" fmla="*/ 0 w 87086"/>
              <a:gd name="connsiteY0" fmla="*/ 402771 h 402771"/>
              <a:gd name="connsiteX1" fmla="*/ 76200 w 87086"/>
              <a:gd name="connsiteY1" fmla="*/ 195943 h 402771"/>
              <a:gd name="connsiteX2" fmla="*/ 65314 w 87086"/>
              <a:gd name="connsiteY2" fmla="*/ 0 h 402771"/>
              <a:gd name="connsiteX0" fmla="*/ 0 w 76200"/>
              <a:gd name="connsiteY0" fmla="*/ 402771 h 402771"/>
              <a:gd name="connsiteX1" fmla="*/ 43973 w 76200"/>
              <a:gd name="connsiteY1" fmla="*/ 264793 h 402771"/>
              <a:gd name="connsiteX2" fmla="*/ 65314 w 76200"/>
              <a:gd name="connsiteY2" fmla="*/ 0 h 402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6200" h="402771">
                <a:moveTo>
                  <a:pt x="0" y="402771"/>
                </a:moveTo>
                <a:cubicBezTo>
                  <a:pt x="32657" y="332921"/>
                  <a:pt x="33087" y="331922"/>
                  <a:pt x="43973" y="264793"/>
                </a:cubicBezTo>
                <a:cubicBezTo>
                  <a:pt x="54859" y="197665"/>
                  <a:pt x="76200" y="64407"/>
                  <a:pt x="65314" y="0"/>
                </a:cubicBezTo>
              </a:path>
            </a:pathLst>
          </a:custGeom>
          <a:ln w="1905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1" name="Полилиния 210"/>
          <p:cNvSpPr/>
          <p:nvPr/>
        </p:nvSpPr>
        <p:spPr>
          <a:xfrm rot="6812845">
            <a:off x="927101" y="3702050"/>
            <a:ext cx="138112" cy="46037"/>
          </a:xfrm>
          <a:custGeom>
            <a:avLst/>
            <a:gdLst>
              <a:gd name="connsiteX0" fmla="*/ 0 w 87086"/>
              <a:gd name="connsiteY0" fmla="*/ 402771 h 402771"/>
              <a:gd name="connsiteX1" fmla="*/ 76200 w 87086"/>
              <a:gd name="connsiteY1" fmla="*/ 195943 h 402771"/>
              <a:gd name="connsiteX2" fmla="*/ 65314 w 87086"/>
              <a:gd name="connsiteY2" fmla="*/ 0 h 402771"/>
              <a:gd name="connsiteX0" fmla="*/ 0 w 76200"/>
              <a:gd name="connsiteY0" fmla="*/ 402771 h 402771"/>
              <a:gd name="connsiteX1" fmla="*/ 43973 w 76200"/>
              <a:gd name="connsiteY1" fmla="*/ 264793 h 402771"/>
              <a:gd name="connsiteX2" fmla="*/ 65314 w 76200"/>
              <a:gd name="connsiteY2" fmla="*/ 0 h 402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6200" h="402771">
                <a:moveTo>
                  <a:pt x="0" y="402771"/>
                </a:moveTo>
                <a:cubicBezTo>
                  <a:pt x="32657" y="332921"/>
                  <a:pt x="33087" y="331922"/>
                  <a:pt x="43973" y="264793"/>
                </a:cubicBezTo>
                <a:cubicBezTo>
                  <a:pt x="54859" y="197665"/>
                  <a:pt x="76200" y="64407"/>
                  <a:pt x="65314" y="0"/>
                </a:cubicBezTo>
              </a:path>
            </a:pathLst>
          </a:custGeom>
          <a:ln w="1905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2" name="Полилиния 211"/>
          <p:cNvSpPr/>
          <p:nvPr/>
        </p:nvSpPr>
        <p:spPr>
          <a:xfrm rot="1044810">
            <a:off x="3462338" y="5961063"/>
            <a:ext cx="115887" cy="300037"/>
          </a:xfrm>
          <a:custGeom>
            <a:avLst/>
            <a:gdLst>
              <a:gd name="connsiteX0" fmla="*/ 0 w 87086"/>
              <a:gd name="connsiteY0" fmla="*/ 402771 h 402771"/>
              <a:gd name="connsiteX1" fmla="*/ 76200 w 87086"/>
              <a:gd name="connsiteY1" fmla="*/ 195943 h 402771"/>
              <a:gd name="connsiteX2" fmla="*/ 65314 w 87086"/>
              <a:gd name="connsiteY2" fmla="*/ 0 h 402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086" h="402771">
                <a:moveTo>
                  <a:pt x="0" y="402771"/>
                </a:moveTo>
                <a:cubicBezTo>
                  <a:pt x="32657" y="332921"/>
                  <a:pt x="65314" y="263072"/>
                  <a:pt x="76200" y="195943"/>
                </a:cubicBezTo>
                <a:cubicBezTo>
                  <a:pt x="87086" y="128815"/>
                  <a:pt x="76200" y="64407"/>
                  <a:pt x="65314" y="0"/>
                </a:cubicBezTo>
              </a:path>
            </a:pathLst>
          </a:custGeom>
          <a:ln w="1905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3" name="Полилиния 212"/>
          <p:cNvSpPr/>
          <p:nvPr/>
        </p:nvSpPr>
        <p:spPr>
          <a:xfrm rot="13325309">
            <a:off x="1444625" y="4591050"/>
            <a:ext cx="566738" cy="123825"/>
          </a:xfrm>
          <a:custGeom>
            <a:avLst/>
            <a:gdLst>
              <a:gd name="connsiteX0" fmla="*/ 0 w 87086"/>
              <a:gd name="connsiteY0" fmla="*/ 402771 h 402771"/>
              <a:gd name="connsiteX1" fmla="*/ 76200 w 87086"/>
              <a:gd name="connsiteY1" fmla="*/ 195943 h 402771"/>
              <a:gd name="connsiteX2" fmla="*/ 65314 w 87086"/>
              <a:gd name="connsiteY2" fmla="*/ 0 h 402771"/>
              <a:gd name="connsiteX0" fmla="*/ 0 w 76200"/>
              <a:gd name="connsiteY0" fmla="*/ 402771 h 402771"/>
              <a:gd name="connsiteX1" fmla="*/ 43973 w 76200"/>
              <a:gd name="connsiteY1" fmla="*/ 264793 h 402771"/>
              <a:gd name="connsiteX2" fmla="*/ 65314 w 76200"/>
              <a:gd name="connsiteY2" fmla="*/ 0 h 402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6200" h="402771">
                <a:moveTo>
                  <a:pt x="0" y="402771"/>
                </a:moveTo>
                <a:cubicBezTo>
                  <a:pt x="32657" y="332921"/>
                  <a:pt x="33087" y="331922"/>
                  <a:pt x="43973" y="264793"/>
                </a:cubicBezTo>
                <a:cubicBezTo>
                  <a:pt x="54859" y="197665"/>
                  <a:pt x="76200" y="64407"/>
                  <a:pt x="65314" y="0"/>
                </a:cubicBezTo>
              </a:path>
            </a:pathLst>
          </a:cu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4" name="Полилиния 213"/>
          <p:cNvSpPr/>
          <p:nvPr/>
        </p:nvSpPr>
        <p:spPr>
          <a:xfrm rot="14696503">
            <a:off x="989013" y="3852863"/>
            <a:ext cx="1189037" cy="160337"/>
          </a:xfrm>
          <a:custGeom>
            <a:avLst/>
            <a:gdLst>
              <a:gd name="connsiteX0" fmla="*/ 0 w 87086"/>
              <a:gd name="connsiteY0" fmla="*/ 402771 h 402771"/>
              <a:gd name="connsiteX1" fmla="*/ 76200 w 87086"/>
              <a:gd name="connsiteY1" fmla="*/ 195943 h 402771"/>
              <a:gd name="connsiteX2" fmla="*/ 65314 w 87086"/>
              <a:gd name="connsiteY2" fmla="*/ 0 h 402771"/>
              <a:gd name="connsiteX0" fmla="*/ 0 w 76200"/>
              <a:gd name="connsiteY0" fmla="*/ 402771 h 402771"/>
              <a:gd name="connsiteX1" fmla="*/ 43973 w 76200"/>
              <a:gd name="connsiteY1" fmla="*/ 264793 h 402771"/>
              <a:gd name="connsiteX2" fmla="*/ 65314 w 76200"/>
              <a:gd name="connsiteY2" fmla="*/ 0 h 402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6200" h="402771">
                <a:moveTo>
                  <a:pt x="0" y="402771"/>
                </a:moveTo>
                <a:cubicBezTo>
                  <a:pt x="32657" y="332921"/>
                  <a:pt x="33087" y="331922"/>
                  <a:pt x="43973" y="264793"/>
                </a:cubicBezTo>
                <a:cubicBezTo>
                  <a:pt x="54859" y="197665"/>
                  <a:pt x="76200" y="64407"/>
                  <a:pt x="65314" y="0"/>
                </a:cubicBezTo>
              </a:path>
            </a:pathLst>
          </a:cu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5" name="Полилиния 214"/>
          <p:cNvSpPr/>
          <p:nvPr/>
        </p:nvSpPr>
        <p:spPr>
          <a:xfrm rot="1044810">
            <a:off x="2124075" y="4892675"/>
            <a:ext cx="223838" cy="442913"/>
          </a:xfrm>
          <a:custGeom>
            <a:avLst/>
            <a:gdLst>
              <a:gd name="connsiteX0" fmla="*/ 0 w 87086"/>
              <a:gd name="connsiteY0" fmla="*/ 402771 h 402771"/>
              <a:gd name="connsiteX1" fmla="*/ 76200 w 87086"/>
              <a:gd name="connsiteY1" fmla="*/ 195943 h 402771"/>
              <a:gd name="connsiteX2" fmla="*/ 65314 w 87086"/>
              <a:gd name="connsiteY2" fmla="*/ 0 h 402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086" h="402771">
                <a:moveTo>
                  <a:pt x="0" y="402771"/>
                </a:moveTo>
                <a:cubicBezTo>
                  <a:pt x="32657" y="332921"/>
                  <a:pt x="65314" y="263072"/>
                  <a:pt x="76200" y="195943"/>
                </a:cubicBezTo>
                <a:cubicBezTo>
                  <a:pt x="87086" y="128815"/>
                  <a:pt x="76200" y="64407"/>
                  <a:pt x="65314" y="0"/>
                </a:cubicBezTo>
              </a:path>
            </a:pathLst>
          </a:cu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6" name="Полилиния 215"/>
          <p:cNvSpPr/>
          <p:nvPr/>
        </p:nvSpPr>
        <p:spPr>
          <a:xfrm rot="10032956">
            <a:off x="1165225" y="4879975"/>
            <a:ext cx="765175" cy="122238"/>
          </a:xfrm>
          <a:custGeom>
            <a:avLst/>
            <a:gdLst>
              <a:gd name="connsiteX0" fmla="*/ 0 w 87086"/>
              <a:gd name="connsiteY0" fmla="*/ 402771 h 402771"/>
              <a:gd name="connsiteX1" fmla="*/ 76200 w 87086"/>
              <a:gd name="connsiteY1" fmla="*/ 195943 h 402771"/>
              <a:gd name="connsiteX2" fmla="*/ 65314 w 87086"/>
              <a:gd name="connsiteY2" fmla="*/ 0 h 402771"/>
              <a:gd name="connsiteX0" fmla="*/ 0 w 76200"/>
              <a:gd name="connsiteY0" fmla="*/ 402771 h 402771"/>
              <a:gd name="connsiteX1" fmla="*/ 43973 w 76200"/>
              <a:gd name="connsiteY1" fmla="*/ 264793 h 402771"/>
              <a:gd name="connsiteX2" fmla="*/ 65314 w 76200"/>
              <a:gd name="connsiteY2" fmla="*/ 0 h 402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6200" h="402771">
                <a:moveTo>
                  <a:pt x="0" y="402771"/>
                </a:moveTo>
                <a:cubicBezTo>
                  <a:pt x="32657" y="332921"/>
                  <a:pt x="33087" y="331922"/>
                  <a:pt x="43973" y="264793"/>
                </a:cubicBezTo>
                <a:cubicBezTo>
                  <a:pt x="54859" y="197665"/>
                  <a:pt x="76200" y="64407"/>
                  <a:pt x="65314" y="0"/>
                </a:cubicBezTo>
              </a:path>
            </a:pathLst>
          </a:cu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7" name="Полилиния 216"/>
          <p:cNvSpPr/>
          <p:nvPr/>
        </p:nvSpPr>
        <p:spPr>
          <a:xfrm rot="20499656" flipH="1">
            <a:off x="3076575" y="4903788"/>
            <a:ext cx="319088" cy="614362"/>
          </a:xfrm>
          <a:custGeom>
            <a:avLst/>
            <a:gdLst>
              <a:gd name="connsiteX0" fmla="*/ 0 w 87086"/>
              <a:gd name="connsiteY0" fmla="*/ 402771 h 402771"/>
              <a:gd name="connsiteX1" fmla="*/ 76200 w 87086"/>
              <a:gd name="connsiteY1" fmla="*/ 195943 h 402771"/>
              <a:gd name="connsiteX2" fmla="*/ 65314 w 87086"/>
              <a:gd name="connsiteY2" fmla="*/ 0 h 402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086" h="402771">
                <a:moveTo>
                  <a:pt x="0" y="402771"/>
                </a:moveTo>
                <a:cubicBezTo>
                  <a:pt x="32657" y="332921"/>
                  <a:pt x="65314" y="263072"/>
                  <a:pt x="76200" y="195943"/>
                </a:cubicBezTo>
                <a:cubicBezTo>
                  <a:pt x="87086" y="128815"/>
                  <a:pt x="76200" y="64407"/>
                  <a:pt x="65314" y="0"/>
                </a:cubicBezTo>
              </a:path>
            </a:pathLst>
          </a:cu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8" name="Полилиния 217"/>
          <p:cNvSpPr/>
          <p:nvPr/>
        </p:nvSpPr>
        <p:spPr>
          <a:xfrm rot="12040601">
            <a:off x="3341688" y="4641850"/>
            <a:ext cx="844550" cy="214313"/>
          </a:xfrm>
          <a:custGeom>
            <a:avLst/>
            <a:gdLst>
              <a:gd name="connsiteX0" fmla="*/ 0 w 87086"/>
              <a:gd name="connsiteY0" fmla="*/ 402771 h 402771"/>
              <a:gd name="connsiteX1" fmla="*/ 76200 w 87086"/>
              <a:gd name="connsiteY1" fmla="*/ 195943 h 402771"/>
              <a:gd name="connsiteX2" fmla="*/ 65314 w 87086"/>
              <a:gd name="connsiteY2" fmla="*/ 0 h 402771"/>
              <a:gd name="connsiteX0" fmla="*/ 0 w 76200"/>
              <a:gd name="connsiteY0" fmla="*/ 402771 h 402771"/>
              <a:gd name="connsiteX1" fmla="*/ 43973 w 76200"/>
              <a:gd name="connsiteY1" fmla="*/ 264793 h 402771"/>
              <a:gd name="connsiteX2" fmla="*/ 65314 w 76200"/>
              <a:gd name="connsiteY2" fmla="*/ 0 h 402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6200" h="402771">
                <a:moveTo>
                  <a:pt x="0" y="402771"/>
                </a:moveTo>
                <a:cubicBezTo>
                  <a:pt x="32657" y="332921"/>
                  <a:pt x="33087" y="331922"/>
                  <a:pt x="43973" y="264793"/>
                </a:cubicBezTo>
                <a:cubicBezTo>
                  <a:pt x="54859" y="197665"/>
                  <a:pt x="76200" y="64407"/>
                  <a:pt x="65314" y="0"/>
                </a:cubicBezTo>
              </a:path>
            </a:pathLst>
          </a:cu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9" name="Полилиния 218"/>
          <p:cNvSpPr/>
          <p:nvPr/>
        </p:nvSpPr>
        <p:spPr>
          <a:xfrm rot="15276550" flipH="1">
            <a:off x="3530600" y="3687763"/>
            <a:ext cx="642937" cy="922338"/>
          </a:xfrm>
          <a:custGeom>
            <a:avLst/>
            <a:gdLst>
              <a:gd name="connsiteX0" fmla="*/ 0 w 87086"/>
              <a:gd name="connsiteY0" fmla="*/ 402771 h 402771"/>
              <a:gd name="connsiteX1" fmla="*/ 76200 w 87086"/>
              <a:gd name="connsiteY1" fmla="*/ 195943 h 402771"/>
              <a:gd name="connsiteX2" fmla="*/ 65314 w 87086"/>
              <a:gd name="connsiteY2" fmla="*/ 0 h 402771"/>
              <a:gd name="connsiteX0" fmla="*/ 0 w 76200"/>
              <a:gd name="connsiteY0" fmla="*/ 402771 h 402771"/>
              <a:gd name="connsiteX1" fmla="*/ 43973 w 76200"/>
              <a:gd name="connsiteY1" fmla="*/ 264793 h 402771"/>
              <a:gd name="connsiteX2" fmla="*/ 65314 w 76200"/>
              <a:gd name="connsiteY2" fmla="*/ 0 h 402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6200" h="402771">
                <a:moveTo>
                  <a:pt x="0" y="402771"/>
                </a:moveTo>
                <a:cubicBezTo>
                  <a:pt x="32657" y="332921"/>
                  <a:pt x="33087" y="331922"/>
                  <a:pt x="43973" y="264793"/>
                </a:cubicBezTo>
                <a:cubicBezTo>
                  <a:pt x="54859" y="197665"/>
                  <a:pt x="76200" y="64407"/>
                  <a:pt x="65314" y="0"/>
                </a:cubicBezTo>
              </a:path>
            </a:pathLst>
          </a:cu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0" name="Полилиния 219"/>
          <p:cNvSpPr/>
          <p:nvPr/>
        </p:nvSpPr>
        <p:spPr>
          <a:xfrm>
            <a:off x="2674938" y="3894138"/>
            <a:ext cx="87312" cy="403225"/>
          </a:xfrm>
          <a:custGeom>
            <a:avLst/>
            <a:gdLst>
              <a:gd name="connsiteX0" fmla="*/ 0 w 87086"/>
              <a:gd name="connsiteY0" fmla="*/ 402771 h 402771"/>
              <a:gd name="connsiteX1" fmla="*/ 76200 w 87086"/>
              <a:gd name="connsiteY1" fmla="*/ 195943 h 402771"/>
              <a:gd name="connsiteX2" fmla="*/ 65314 w 87086"/>
              <a:gd name="connsiteY2" fmla="*/ 0 h 402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086" h="402771">
                <a:moveTo>
                  <a:pt x="0" y="402771"/>
                </a:moveTo>
                <a:cubicBezTo>
                  <a:pt x="32657" y="332921"/>
                  <a:pt x="65314" y="263072"/>
                  <a:pt x="76200" y="195943"/>
                </a:cubicBezTo>
                <a:cubicBezTo>
                  <a:pt x="87086" y="128815"/>
                  <a:pt x="76200" y="64407"/>
                  <a:pt x="65314" y="0"/>
                </a:cubicBezTo>
              </a:path>
            </a:pathLst>
          </a:cu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1" name="Полилиния 220"/>
          <p:cNvSpPr/>
          <p:nvPr/>
        </p:nvSpPr>
        <p:spPr>
          <a:xfrm rot="14696503">
            <a:off x="1244600" y="4068763"/>
            <a:ext cx="758825" cy="292100"/>
          </a:xfrm>
          <a:custGeom>
            <a:avLst/>
            <a:gdLst>
              <a:gd name="connsiteX0" fmla="*/ 0 w 87086"/>
              <a:gd name="connsiteY0" fmla="*/ 402771 h 402771"/>
              <a:gd name="connsiteX1" fmla="*/ 76200 w 87086"/>
              <a:gd name="connsiteY1" fmla="*/ 195943 h 402771"/>
              <a:gd name="connsiteX2" fmla="*/ 65314 w 87086"/>
              <a:gd name="connsiteY2" fmla="*/ 0 h 402771"/>
              <a:gd name="connsiteX0" fmla="*/ 0 w 76200"/>
              <a:gd name="connsiteY0" fmla="*/ 402771 h 402771"/>
              <a:gd name="connsiteX1" fmla="*/ 43973 w 76200"/>
              <a:gd name="connsiteY1" fmla="*/ 264793 h 402771"/>
              <a:gd name="connsiteX2" fmla="*/ 65314 w 76200"/>
              <a:gd name="connsiteY2" fmla="*/ 0 h 402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6200" h="402771">
                <a:moveTo>
                  <a:pt x="0" y="402771"/>
                </a:moveTo>
                <a:cubicBezTo>
                  <a:pt x="32657" y="332921"/>
                  <a:pt x="33087" y="331922"/>
                  <a:pt x="43973" y="264793"/>
                </a:cubicBezTo>
                <a:cubicBezTo>
                  <a:pt x="54859" y="197665"/>
                  <a:pt x="76200" y="64407"/>
                  <a:pt x="65314" y="0"/>
                </a:cubicBezTo>
              </a:path>
            </a:pathLst>
          </a:cu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2" name="Прямоугольник 221"/>
          <p:cNvSpPr/>
          <p:nvPr/>
        </p:nvSpPr>
        <p:spPr>
          <a:xfrm>
            <a:off x="1908175" y="4292600"/>
            <a:ext cx="1584325" cy="646113"/>
          </a:xfrm>
          <a:prstGeom prst="rect">
            <a:avLst/>
          </a:prstGeom>
          <a:ln>
            <a:noFill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Лекционно-семинарская</a:t>
            </a:r>
          </a:p>
        </p:txBody>
      </p:sp>
      <p:sp>
        <p:nvSpPr>
          <p:cNvPr id="223" name="Прямоугольник 222"/>
          <p:cNvSpPr/>
          <p:nvPr/>
        </p:nvSpPr>
        <p:spPr>
          <a:xfrm>
            <a:off x="539750" y="4797425"/>
            <a:ext cx="766763" cy="338138"/>
          </a:xfrm>
          <a:prstGeom prst="rect">
            <a:avLst/>
          </a:prstGeom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prstClr val="black"/>
                </a:solidFill>
                <a:ea typeface="MS Mincho" pitchFamily="49" charset="-128"/>
                <a:cs typeface="Courier New" pitchFamily="49" charset="0"/>
              </a:rPr>
              <a:t>группа</a:t>
            </a:r>
          </a:p>
        </p:txBody>
      </p:sp>
      <p:sp>
        <p:nvSpPr>
          <p:cNvPr id="224" name="Прямоугольник 223"/>
          <p:cNvSpPr/>
          <p:nvPr/>
        </p:nvSpPr>
        <p:spPr>
          <a:xfrm>
            <a:off x="755650" y="5300663"/>
            <a:ext cx="1512888" cy="585787"/>
          </a:xfrm>
          <a:prstGeom prst="rect">
            <a:avLst/>
          </a:prstGeom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prstClr val="black"/>
                </a:solidFill>
                <a:ea typeface="MS Mincho" pitchFamily="49" charset="-128"/>
                <a:cs typeface="Courier New" pitchFamily="49" charset="0"/>
              </a:rPr>
              <a:t>единое планирование</a:t>
            </a:r>
          </a:p>
        </p:txBody>
      </p:sp>
      <p:sp>
        <p:nvSpPr>
          <p:cNvPr id="225" name="Прямоугольник 224"/>
          <p:cNvSpPr/>
          <p:nvPr/>
        </p:nvSpPr>
        <p:spPr>
          <a:xfrm>
            <a:off x="179388" y="3789363"/>
            <a:ext cx="1223962" cy="338137"/>
          </a:xfrm>
          <a:prstGeom prst="rect">
            <a:avLst/>
          </a:prstGeom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prstClr val="black"/>
                </a:solidFill>
                <a:ea typeface="MS Mincho" pitchFamily="49" charset="-128"/>
                <a:cs typeface="Courier New" pitchFamily="49" charset="0"/>
              </a:rPr>
              <a:t>УЗ: лекция</a:t>
            </a:r>
          </a:p>
        </p:txBody>
      </p:sp>
      <p:sp>
        <p:nvSpPr>
          <p:cNvPr id="226" name="Прямоугольник 225"/>
          <p:cNvSpPr/>
          <p:nvPr/>
        </p:nvSpPr>
        <p:spPr>
          <a:xfrm>
            <a:off x="4211638" y="3500438"/>
            <a:ext cx="1512887" cy="585787"/>
          </a:xfrm>
          <a:prstGeom prst="rect">
            <a:avLst/>
          </a:prstGeom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prstClr val="black"/>
                </a:solidFill>
                <a:ea typeface="MS Mincho" pitchFamily="49" charset="-128"/>
                <a:cs typeface="Courier New" pitchFamily="49" charset="0"/>
              </a:rPr>
              <a:t>один предмет на одном УЗ</a:t>
            </a:r>
          </a:p>
        </p:txBody>
      </p:sp>
      <p:sp>
        <p:nvSpPr>
          <p:cNvPr id="227" name="Прямоугольник 226"/>
          <p:cNvSpPr/>
          <p:nvPr/>
        </p:nvSpPr>
        <p:spPr>
          <a:xfrm>
            <a:off x="4140200" y="4365625"/>
            <a:ext cx="1800225" cy="830263"/>
          </a:xfrm>
          <a:prstGeom prst="rect">
            <a:avLst/>
          </a:prstGeom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prstClr val="black"/>
                </a:solidFill>
                <a:ea typeface="MS Mincho" pitchFamily="49" charset="-128"/>
                <a:cs typeface="Courier New" pitchFamily="49" charset="0"/>
              </a:rPr>
              <a:t>чередование учебных занятий (УЗ) и перемен</a:t>
            </a:r>
          </a:p>
        </p:txBody>
      </p:sp>
      <p:sp>
        <p:nvSpPr>
          <p:cNvPr id="228" name="Прямоугольник 227"/>
          <p:cNvSpPr/>
          <p:nvPr/>
        </p:nvSpPr>
        <p:spPr>
          <a:xfrm>
            <a:off x="2843213" y="5445125"/>
            <a:ext cx="1873250" cy="584200"/>
          </a:xfrm>
          <a:prstGeom prst="rect">
            <a:avLst/>
          </a:prstGeom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prstClr val="black"/>
                </a:solidFill>
                <a:ea typeface="MS Mincho" pitchFamily="49" charset="-128"/>
                <a:cs typeface="Courier New" pitchFamily="49" charset="0"/>
              </a:rPr>
              <a:t>педагогическое управление УПД</a:t>
            </a:r>
          </a:p>
        </p:txBody>
      </p:sp>
      <p:sp>
        <p:nvSpPr>
          <p:cNvPr id="229" name="Прямоугольник 228"/>
          <p:cNvSpPr/>
          <p:nvPr/>
        </p:nvSpPr>
        <p:spPr>
          <a:xfrm>
            <a:off x="1763713" y="3284538"/>
            <a:ext cx="2087562" cy="585787"/>
          </a:xfrm>
          <a:prstGeom prst="rect">
            <a:avLst/>
          </a:prstGeom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prstClr val="black"/>
                </a:solidFill>
                <a:ea typeface="MS Mincho" pitchFamily="49" charset="-128"/>
                <a:cs typeface="Courier New" pitchFamily="49" charset="0"/>
              </a:rPr>
              <a:t>виды УПД зависят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prstClr val="black"/>
                </a:solidFill>
                <a:ea typeface="MS Mincho" pitchFamily="49" charset="-128"/>
                <a:cs typeface="Courier New" pitchFamily="49" charset="0"/>
              </a:rPr>
              <a:t>от типа УЗ</a:t>
            </a:r>
          </a:p>
        </p:txBody>
      </p:sp>
      <p:sp>
        <p:nvSpPr>
          <p:cNvPr id="230" name="Прямоугольник 229"/>
          <p:cNvSpPr/>
          <p:nvPr/>
        </p:nvSpPr>
        <p:spPr>
          <a:xfrm>
            <a:off x="684213" y="3357563"/>
            <a:ext cx="681037" cy="338137"/>
          </a:xfrm>
          <a:prstGeom prst="rect">
            <a:avLst/>
          </a:prstGeom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prstClr val="black"/>
                </a:solidFill>
                <a:ea typeface="MS Mincho" pitchFamily="49" charset="-128"/>
                <a:cs typeface="Courier New" pitchFamily="49" charset="0"/>
              </a:rPr>
              <a:t>поток</a:t>
            </a:r>
          </a:p>
        </p:txBody>
      </p:sp>
      <p:sp>
        <p:nvSpPr>
          <p:cNvPr id="231" name="Прямоугольник 230"/>
          <p:cNvSpPr/>
          <p:nvPr/>
        </p:nvSpPr>
        <p:spPr>
          <a:xfrm>
            <a:off x="107950" y="4365625"/>
            <a:ext cx="1439863" cy="338138"/>
          </a:xfrm>
          <a:prstGeom prst="rect">
            <a:avLst/>
          </a:prstGeom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prstClr val="black"/>
                </a:solidFill>
                <a:ea typeface="MS Mincho" pitchFamily="49" charset="-128"/>
                <a:cs typeface="Courier New" pitchFamily="49" charset="0"/>
              </a:rPr>
              <a:t>УЗ: семинар</a:t>
            </a:r>
          </a:p>
        </p:txBody>
      </p:sp>
      <p:sp>
        <p:nvSpPr>
          <p:cNvPr id="232" name="Прямоугольник 231"/>
          <p:cNvSpPr/>
          <p:nvPr/>
        </p:nvSpPr>
        <p:spPr>
          <a:xfrm>
            <a:off x="1835150" y="6165850"/>
            <a:ext cx="2160588" cy="338138"/>
          </a:xfrm>
          <a:prstGeom prst="rect">
            <a:avLst/>
          </a:prstGeom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prstClr val="black"/>
                </a:solidFill>
                <a:ea typeface="MS Mincho" pitchFamily="49" charset="-128"/>
                <a:cs typeface="Courier New" pitchFamily="49" charset="0"/>
              </a:rPr>
              <a:t>самоуправление УПД</a:t>
            </a:r>
          </a:p>
        </p:txBody>
      </p:sp>
      <p:sp>
        <p:nvSpPr>
          <p:cNvPr id="233" name="Полилиния 232"/>
          <p:cNvSpPr/>
          <p:nvPr/>
        </p:nvSpPr>
        <p:spPr>
          <a:xfrm flipH="1">
            <a:off x="2627313" y="4941888"/>
            <a:ext cx="144462" cy="1223962"/>
          </a:xfrm>
          <a:custGeom>
            <a:avLst/>
            <a:gdLst>
              <a:gd name="connsiteX0" fmla="*/ 0 w 87086"/>
              <a:gd name="connsiteY0" fmla="*/ 402771 h 402771"/>
              <a:gd name="connsiteX1" fmla="*/ 76200 w 87086"/>
              <a:gd name="connsiteY1" fmla="*/ 195943 h 402771"/>
              <a:gd name="connsiteX2" fmla="*/ 65314 w 87086"/>
              <a:gd name="connsiteY2" fmla="*/ 0 h 402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086" h="402771">
                <a:moveTo>
                  <a:pt x="0" y="402771"/>
                </a:moveTo>
                <a:cubicBezTo>
                  <a:pt x="32657" y="332921"/>
                  <a:pt x="65314" y="263072"/>
                  <a:pt x="76200" y="195943"/>
                </a:cubicBezTo>
                <a:cubicBezTo>
                  <a:pt x="87086" y="128815"/>
                  <a:pt x="76200" y="64407"/>
                  <a:pt x="65314" y="0"/>
                </a:cubicBezTo>
              </a:path>
            </a:pathLst>
          </a:cu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9525" name="TextBox 68"/>
          <p:cNvSpPr txBox="1">
            <a:spLocks noChangeArrowheads="1"/>
          </p:cNvSpPr>
          <p:nvPr/>
        </p:nvSpPr>
        <p:spPr bwMode="auto">
          <a:xfrm>
            <a:off x="250825" y="260350"/>
            <a:ext cx="2520950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solidFill>
                  <a:srgbClr val="00B0F0"/>
                </a:solidFill>
                <a:latin typeface="Calibri" pitchFamily="34" charset="0"/>
              </a:rPr>
              <a:t>Система обучения</a:t>
            </a:r>
            <a:r>
              <a:rPr lang="ru-RU">
                <a:latin typeface="Calibri" pitchFamily="34" charset="0"/>
              </a:rPr>
              <a:t> – это целостное единство взаимосвязанных </a:t>
            </a:r>
          </a:p>
          <a:p>
            <a:r>
              <a:rPr lang="ru-RU">
                <a:latin typeface="Calibri" pitchFamily="34" charset="0"/>
              </a:rPr>
              <a:t>и взаимодействующих форм, средств, методов и приёмов организации учебного процесса</a:t>
            </a:r>
          </a:p>
        </p:txBody>
      </p:sp>
      <p:sp>
        <p:nvSpPr>
          <p:cNvPr id="71" name="TextBox 70"/>
          <p:cNvSpPr txBox="1">
            <a:spLocks noChangeArrowheads="1"/>
          </p:cNvSpPr>
          <p:nvPr/>
        </p:nvSpPr>
        <p:spPr bwMode="auto">
          <a:xfrm>
            <a:off x="6011863" y="3068638"/>
            <a:ext cx="3024187" cy="2278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Aft>
                <a:spcPts val="600"/>
              </a:spcAft>
            </a:pPr>
            <a:r>
              <a:rPr lang="ru-RU" sz="1600" b="1">
                <a:solidFill>
                  <a:srgbClr val="FF0000"/>
                </a:solidFill>
                <a:latin typeface="Calibri" pitchFamily="34" charset="0"/>
              </a:rPr>
              <a:t>Другие системы обучения:</a:t>
            </a:r>
          </a:p>
          <a:p>
            <a:pPr algn="r">
              <a:spcAft>
                <a:spcPts val="600"/>
              </a:spcAft>
            </a:pPr>
            <a:r>
              <a:rPr lang="ru-RU" sz="1600">
                <a:latin typeface="Calibri" pitchFamily="34" charset="0"/>
              </a:rPr>
              <a:t>- </a:t>
            </a:r>
            <a:r>
              <a:rPr lang="ru-RU" sz="1600">
                <a:latin typeface="Calibri" pitchFamily="34" charset="0"/>
                <a:hlinkClick r:id="rId2" tooltip="Описание"/>
              </a:rPr>
              <a:t>белл-ланкастерская</a:t>
            </a:r>
            <a:r>
              <a:rPr lang="ru-RU" sz="1600">
                <a:latin typeface="Calibri" pitchFamily="34" charset="0"/>
              </a:rPr>
              <a:t>;</a:t>
            </a:r>
          </a:p>
          <a:p>
            <a:pPr algn="r">
              <a:spcAft>
                <a:spcPts val="600"/>
              </a:spcAft>
            </a:pPr>
            <a:r>
              <a:rPr lang="ru-RU" sz="1600">
                <a:latin typeface="Calibri" pitchFamily="34" charset="0"/>
              </a:rPr>
              <a:t>- </a:t>
            </a:r>
            <a:r>
              <a:rPr lang="ru-RU" sz="1600">
                <a:latin typeface="Calibri" pitchFamily="34" charset="0"/>
                <a:hlinkClick r:id="rId3" tooltip="Описание"/>
              </a:rPr>
              <a:t>батавская</a:t>
            </a:r>
            <a:r>
              <a:rPr lang="ru-RU" sz="1600">
                <a:latin typeface="Calibri" pitchFamily="34" charset="0"/>
              </a:rPr>
              <a:t>;</a:t>
            </a:r>
          </a:p>
          <a:p>
            <a:pPr algn="r">
              <a:spcAft>
                <a:spcPts val="600"/>
              </a:spcAft>
            </a:pPr>
            <a:r>
              <a:rPr lang="ru-RU" sz="1600">
                <a:latin typeface="Calibri" pitchFamily="34" charset="0"/>
              </a:rPr>
              <a:t>- </a:t>
            </a:r>
            <a:r>
              <a:rPr lang="ru-RU" sz="1600">
                <a:latin typeface="Calibri" pitchFamily="34" charset="0"/>
                <a:hlinkClick r:id="rId4" tooltip="Описание"/>
              </a:rPr>
              <a:t>мангеймская</a:t>
            </a:r>
            <a:r>
              <a:rPr lang="ru-RU" sz="1600">
                <a:latin typeface="Calibri" pitchFamily="34" charset="0"/>
              </a:rPr>
              <a:t>;</a:t>
            </a:r>
          </a:p>
          <a:p>
            <a:pPr algn="r">
              <a:spcAft>
                <a:spcPts val="600"/>
              </a:spcAft>
            </a:pPr>
            <a:r>
              <a:rPr lang="ru-RU" sz="1600">
                <a:latin typeface="Calibri" pitchFamily="34" charset="0"/>
              </a:rPr>
              <a:t>- </a:t>
            </a:r>
            <a:r>
              <a:rPr lang="ru-RU" sz="1600">
                <a:latin typeface="Calibri" pitchFamily="34" charset="0"/>
                <a:hlinkClick r:id="rId5" tooltip="Описание"/>
              </a:rPr>
              <a:t>проектная</a:t>
            </a:r>
            <a:r>
              <a:rPr lang="ru-RU" sz="1600">
                <a:latin typeface="Calibri" pitchFamily="34" charset="0"/>
              </a:rPr>
              <a:t>;</a:t>
            </a:r>
          </a:p>
          <a:p>
            <a:pPr algn="r">
              <a:spcAft>
                <a:spcPts val="600"/>
              </a:spcAft>
            </a:pPr>
            <a:r>
              <a:rPr lang="ru-RU" sz="1600">
                <a:latin typeface="Calibri" pitchFamily="34" charset="0"/>
              </a:rPr>
              <a:t>- </a:t>
            </a:r>
            <a:r>
              <a:rPr lang="ru-RU" sz="1600">
                <a:latin typeface="Calibri" pitchFamily="34" charset="0"/>
                <a:hlinkClick r:id="rId6" tooltip="Описание "/>
              </a:rPr>
              <a:t>обучение по далтон-плану</a:t>
            </a:r>
            <a:r>
              <a:rPr lang="ru-RU" sz="1600">
                <a:latin typeface="Calibri" pitchFamily="34" charset="0"/>
              </a:rPr>
              <a:t>;</a:t>
            </a:r>
          </a:p>
          <a:p>
            <a:pPr algn="r">
              <a:spcAft>
                <a:spcPts val="600"/>
              </a:spcAft>
            </a:pPr>
            <a:r>
              <a:rPr lang="ru-RU" sz="1600">
                <a:latin typeface="Calibri" pitchFamily="34" charset="0"/>
              </a:rPr>
              <a:t>- </a:t>
            </a:r>
            <a:r>
              <a:rPr lang="ru-RU" sz="1600">
                <a:latin typeface="Calibri" pitchFamily="34" charset="0"/>
                <a:hlinkClick r:id="rId7" tooltip="Описание"/>
              </a:rPr>
              <a:t>обучение по плану Трампа</a:t>
            </a:r>
            <a:r>
              <a:rPr lang="ru-RU" sz="1600">
                <a:latin typeface="Calibri" pitchFamily="34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1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1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10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10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10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10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10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10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10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1000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10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10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1000" fill="hold"/>
                                        <p:tgtEl>
                                          <p:spTgt spid="2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2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1000"/>
                                        <p:tgtEl>
                                          <p:spTgt spid="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1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1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4" dur="10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0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9" dur="1000"/>
                                        <p:tgtEl>
                                          <p:spTgt spid="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1000" fill="hold"/>
                                        <p:tgtEl>
                                          <p:spTgt spid="2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1000" fill="hold"/>
                                        <p:tgtEl>
                                          <p:spTgt spid="2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4" dur="10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1000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1000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9" dur="10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100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100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4" dur="1000"/>
                                        <p:tgtEl>
                                          <p:spTgt spid="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7" fill="hold">
                      <p:stCondLst>
                        <p:cond delay="indefinite"/>
                      </p:stCondLst>
                      <p:childTnLst>
                        <p:par>
                          <p:cTn id="298" fill="hold">
                            <p:stCondLst>
                              <p:cond delay="0"/>
                            </p:stCondLst>
                            <p:childTnLst>
                              <p:par>
                                <p:cTn id="29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1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3" fill="hold">
                      <p:stCondLst>
                        <p:cond delay="indefinite"/>
                      </p:stCondLst>
                      <p:childTnLst>
                        <p:par>
                          <p:cTn id="304" fill="hold">
                            <p:stCondLst>
                              <p:cond delay="0"/>
                            </p:stCondLst>
                            <p:childTnLst>
                              <p:par>
                                <p:cTn id="30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" grpId="0" animBg="1"/>
      <p:bldP spid="6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97" grpId="0" animBg="1"/>
      <p:bldP spid="197" grpId="1" animBg="1"/>
      <p:bldP spid="198" grpId="0" animBg="1"/>
      <p:bldP spid="198" grpId="1" animBg="1"/>
      <p:bldP spid="199" grpId="0" animBg="1"/>
      <p:bldP spid="199" grpId="1" animBg="1"/>
      <p:bldP spid="200" grpId="0" animBg="1"/>
      <p:bldP spid="200" grpId="1" animBg="1"/>
      <p:bldP spid="201" grpId="0" animBg="1"/>
      <p:bldP spid="201" grpId="1" animBg="1"/>
      <p:bldP spid="202" grpId="0" animBg="1"/>
      <p:bldP spid="202" grpId="1" animBg="1"/>
      <p:bldP spid="203" grpId="0" animBg="1"/>
      <p:bldP spid="203" grpId="1" animBg="1"/>
      <p:bldP spid="204" grpId="0" animBg="1"/>
      <p:bldP spid="204" grpId="1" animBg="1"/>
      <p:bldP spid="205" grpId="0" animBg="1"/>
      <p:bldP spid="205" grpId="1" animBg="1"/>
      <p:bldP spid="206" grpId="0" animBg="1"/>
      <p:bldP spid="206" grpId="1" animBg="1"/>
      <p:bldP spid="207" grpId="0" animBg="1"/>
      <p:bldP spid="207" grpId="1" animBg="1"/>
      <p:bldP spid="222" grpId="0" animBg="1"/>
      <p:bldP spid="223" grpId="0" animBg="1"/>
      <p:bldP spid="224" grpId="0" animBg="1"/>
      <p:bldP spid="225" grpId="0" animBg="1"/>
      <p:bldP spid="226" grpId="0" animBg="1"/>
      <p:bldP spid="227" grpId="0" animBg="1"/>
      <p:bldP spid="228" grpId="0" animBg="1"/>
      <p:bldP spid="229" grpId="0" animBg="1"/>
      <p:bldP spid="230" grpId="0" animBg="1"/>
      <p:bldP spid="231" grpId="0" animBg="1"/>
      <p:bldP spid="232" grpId="0" animBg="1"/>
      <p:bldP spid="7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3635896" y="2996952"/>
            <a:ext cx="1584176" cy="936104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Организация учебного процесса</a:t>
            </a:r>
          </a:p>
        </p:txBody>
      </p:sp>
      <p:sp>
        <p:nvSpPr>
          <p:cNvPr id="3" name="Дуга 2"/>
          <p:cNvSpPr/>
          <p:nvPr/>
        </p:nvSpPr>
        <p:spPr>
          <a:xfrm rot="16462418">
            <a:off x="3563938" y="1844675"/>
            <a:ext cx="3455987" cy="1439863"/>
          </a:xfrm>
          <a:prstGeom prst="arc">
            <a:avLst>
              <a:gd name="adj1" fmla="val 14152791"/>
              <a:gd name="adj2" fmla="val 21363635"/>
            </a:avLst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" name="Дуга 3"/>
          <p:cNvSpPr/>
          <p:nvPr/>
        </p:nvSpPr>
        <p:spPr>
          <a:xfrm rot="16200000" flipH="1">
            <a:off x="4117182" y="3163093"/>
            <a:ext cx="2413000" cy="1503363"/>
          </a:xfrm>
          <a:prstGeom prst="arc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Дуга 4"/>
          <p:cNvSpPr/>
          <p:nvPr/>
        </p:nvSpPr>
        <p:spPr>
          <a:xfrm rot="16200000" flipV="1">
            <a:off x="2636044" y="2628107"/>
            <a:ext cx="2592387" cy="736600"/>
          </a:xfrm>
          <a:prstGeom prst="arc">
            <a:avLst/>
          </a:prstGeom>
          <a:ln w="762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Дуга 5"/>
          <p:cNvSpPr/>
          <p:nvPr/>
        </p:nvSpPr>
        <p:spPr>
          <a:xfrm rot="16200000" flipH="1" flipV="1">
            <a:off x="2591594" y="3248819"/>
            <a:ext cx="2017713" cy="1368425"/>
          </a:xfrm>
          <a:prstGeom prst="arc">
            <a:avLst>
              <a:gd name="adj1" fmla="val 16200000"/>
              <a:gd name="adj2" fmla="val 21539460"/>
            </a:avLst>
          </a:prstGeom>
          <a:ln w="7620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843808" y="1484784"/>
            <a:ext cx="1080120" cy="432048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Формы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5292080" y="620688"/>
            <a:ext cx="1080120" cy="432048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Методы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508104" y="3068960"/>
            <a:ext cx="1080120" cy="432048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Приёмы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5292080" y="4941168"/>
            <a:ext cx="1224136" cy="432048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Средства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2555776" y="4653136"/>
            <a:ext cx="1080120" cy="576064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Виды, системы</a:t>
            </a:r>
          </a:p>
        </p:txBody>
      </p:sp>
      <p:sp>
        <p:nvSpPr>
          <p:cNvPr id="12" name="Дуга 11"/>
          <p:cNvSpPr/>
          <p:nvPr/>
        </p:nvSpPr>
        <p:spPr>
          <a:xfrm rot="16200000">
            <a:off x="5400675" y="3033713"/>
            <a:ext cx="719137" cy="1366838"/>
          </a:xfrm>
          <a:prstGeom prst="arc">
            <a:avLst>
              <a:gd name="adj1" fmla="val 17513271"/>
              <a:gd name="adj2" fmla="val 19320274"/>
            </a:avLst>
          </a:prstGeom>
          <a:ln w="762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0505" name="TextBox 12"/>
          <p:cNvSpPr txBox="1">
            <a:spLocks noChangeArrowheads="1"/>
          </p:cNvSpPr>
          <p:nvPr/>
        </p:nvSpPr>
        <p:spPr bwMode="auto">
          <a:xfrm>
            <a:off x="1763713" y="404813"/>
            <a:ext cx="9366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u-RU" sz="1400">
                <a:latin typeface="Calibri" pitchFamily="34" charset="0"/>
              </a:rPr>
              <a:t>Уроки</a:t>
            </a:r>
          </a:p>
        </p:txBody>
      </p:sp>
      <p:sp>
        <p:nvSpPr>
          <p:cNvPr id="20506" name="TextBox 13"/>
          <p:cNvSpPr txBox="1">
            <a:spLocks noChangeArrowheads="1"/>
          </p:cNvSpPr>
          <p:nvPr/>
        </p:nvSpPr>
        <p:spPr bwMode="auto">
          <a:xfrm>
            <a:off x="1258888" y="1341438"/>
            <a:ext cx="1441450" cy="306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u-RU" sz="1400">
                <a:latin typeface="Calibri" pitchFamily="34" charset="0"/>
              </a:rPr>
              <a:t>Внеурочные</a:t>
            </a:r>
          </a:p>
        </p:txBody>
      </p:sp>
      <p:sp>
        <p:nvSpPr>
          <p:cNvPr id="20507" name="TextBox 14"/>
          <p:cNvSpPr txBox="1">
            <a:spLocks noChangeArrowheads="1"/>
          </p:cNvSpPr>
          <p:nvPr/>
        </p:nvSpPr>
        <p:spPr bwMode="auto">
          <a:xfrm>
            <a:off x="1331913" y="2852738"/>
            <a:ext cx="13684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u-RU" sz="1400">
                <a:latin typeface="Calibri" pitchFamily="34" charset="0"/>
              </a:rPr>
              <a:t>Учебно-позн. деят. (УПД)</a:t>
            </a:r>
          </a:p>
        </p:txBody>
      </p:sp>
      <p:sp>
        <p:nvSpPr>
          <p:cNvPr id="20508" name="TextBox 15"/>
          <p:cNvSpPr txBox="1">
            <a:spLocks noChangeArrowheads="1"/>
          </p:cNvSpPr>
          <p:nvPr/>
        </p:nvSpPr>
        <p:spPr bwMode="auto">
          <a:xfrm>
            <a:off x="5940425" y="1628775"/>
            <a:ext cx="14398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latin typeface="Calibri" pitchFamily="34" charset="0"/>
              </a:rPr>
              <a:t>По источнику</a:t>
            </a:r>
          </a:p>
        </p:txBody>
      </p:sp>
      <p:sp>
        <p:nvSpPr>
          <p:cNvPr id="20509" name="TextBox 16"/>
          <p:cNvSpPr txBox="1">
            <a:spLocks noChangeArrowheads="1"/>
          </p:cNvSpPr>
          <p:nvPr/>
        </p:nvSpPr>
        <p:spPr bwMode="auto">
          <a:xfrm>
            <a:off x="5940425" y="2349500"/>
            <a:ext cx="792163" cy="30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solidFill>
                  <a:srgbClr val="FF0000"/>
                </a:solidFill>
                <a:latin typeface="Calibri" pitchFamily="34" charset="0"/>
              </a:rPr>
              <a:t>Другие</a:t>
            </a:r>
          </a:p>
        </p:txBody>
      </p:sp>
      <p:sp>
        <p:nvSpPr>
          <p:cNvPr id="20510" name="TextBox 17"/>
          <p:cNvSpPr txBox="1">
            <a:spLocks noChangeArrowheads="1"/>
          </p:cNvSpPr>
          <p:nvPr/>
        </p:nvSpPr>
        <p:spPr bwMode="auto">
          <a:xfrm>
            <a:off x="5508625" y="1196975"/>
            <a:ext cx="14398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latin typeface="Calibri" pitchFamily="34" charset="0"/>
              </a:rPr>
              <a:t>Классификации</a:t>
            </a:r>
          </a:p>
        </p:txBody>
      </p:sp>
      <p:sp>
        <p:nvSpPr>
          <p:cNvPr id="20511" name="TextBox 18"/>
          <p:cNvSpPr txBox="1">
            <a:spLocks noChangeArrowheads="1"/>
          </p:cNvSpPr>
          <p:nvPr/>
        </p:nvSpPr>
        <p:spPr bwMode="auto">
          <a:xfrm>
            <a:off x="5940425" y="1989138"/>
            <a:ext cx="18002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latin typeface="Calibri" pitchFamily="34" charset="0"/>
              </a:rPr>
              <a:t>По характеру УПД</a:t>
            </a:r>
          </a:p>
        </p:txBody>
      </p:sp>
      <p:sp>
        <p:nvSpPr>
          <p:cNvPr id="20512" name="TextBox 19"/>
          <p:cNvSpPr txBox="1">
            <a:spLocks noChangeArrowheads="1"/>
          </p:cNvSpPr>
          <p:nvPr/>
        </p:nvSpPr>
        <p:spPr bwMode="auto">
          <a:xfrm>
            <a:off x="6588125" y="5229225"/>
            <a:ext cx="9366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latin typeface="Calibri" pitchFamily="34" charset="0"/>
              </a:rPr>
              <a:t>Функции</a:t>
            </a:r>
          </a:p>
        </p:txBody>
      </p:sp>
      <p:sp>
        <p:nvSpPr>
          <p:cNvPr id="20513" name="TextBox 20"/>
          <p:cNvSpPr txBox="1">
            <a:spLocks noChangeArrowheads="1"/>
          </p:cNvSpPr>
          <p:nvPr/>
        </p:nvSpPr>
        <p:spPr bwMode="auto">
          <a:xfrm>
            <a:off x="6588125" y="4797425"/>
            <a:ext cx="6477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latin typeface="Calibri" pitchFamily="34" charset="0"/>
              </a:rPr>
              <a:t>Виды</a:t>
            </a:r>
          </a:p>
        </p:txBody>
      </p:sp>
      <p:sp>
        <p:nvSpPr>
          <p:cNvPr id="20514" name="TextBox 21"/>
          <p:cNvSpPr txBox="1">
            <a:spLocks noChangeArrowheads="1"/>
          </p:cNvSpPr>
          <p:nvPr/>
        </p:nvSpPr>
        <p:spPr bwMode="auto">
          <a:xfrm>
            <a:off x="0" y="4221163"/>
            <a:ext cx="2124075" cy="177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Aft>
                <a:spcPts val="600"/>
              </a:spcAft>
            </a:pPr>
            <a:r>
              <a:rPr lang="ru-RU" sz="1400">
                <a:latin typeface="Calibri" pitchFamily="34" charset="0"/>
              </a:rPr>
              <a:t>Классно-урочное</a:t>
            </a:r>
          </a:p>
          <a:p>
            <a:pPr algn="r">
              <a:spcAft>
                <a:spcPts val="600"/>
              </a:spcAft>
            </a:pPr>
            <a:r>
              <a:rPr lang="ru-RU" sz="1400">
                <a:latin typeface="Calibri" pitchFamily="34" charset="0"/>
              </a:rPr>
              <a:t>Лекционно-семинарское</a:t>
            </a:r>
          </a:p>
          <a:p>
            <a:pPr algn="r">
              <a:spcAft>
                <a:spcPts val="600"/>
              </a:spcAft>
            </a:pPr>
            <a:r>
              <a:rPr lang="ru-RU" sz="1400">
                <a:solidFill>
                  <a:srgbClr val="FF0000"/>
                </a:solidFill>
                <a:latin typeface="Calibri" pitchFamily="34" charset="0"/>
              </a:rPr>
              <a:t>Дистанционное</a:t>
            </a:r>
          </a:p>
          <a:p>
            <a:pPr algn="r">
              <a:spcAft>
                <a:spcPts val="600"/>
              </a:spcAft>
            </a:pPr>
            <a:r>
              <a:rPr lang="ru-RU" sz="1400">
                <a:solidFill>
                  <a:srgbClr val="FF0000"/>
                </a:solidFill>
                <a:latin typeface="Calibri" pitchFamily="34" charset="0"/>
              </a:rPr>
              <a:t>Заочное</a:t>
            </a:r>
          </a:p>
          <a:p>
            <a:pPr algn="r">
              <a:spcAft>
                <a:spcPts val="600"/>
              </a:spcAft>
            </a:pPr>
            <a:r>
              <a:rPr lang="ru-RU" sz="1400">
                <a:solidFill>
                  <a:srgbClr val="FF0000"/>
                </a:solidFill>
                <a:latin typeface="Calibri" pitchFamily="34" charset="0"/>
              </a:rPr>
              <a:t>Домашнее</a:t>
            </a:r>
          </a:p>
          <a:p>
            <a:pPr algn="r">
              <a:spcAft>
                <a:spcPts val="600"/>
              </a:spcAft>
            </a:pPr>
            <a:r>
              <a:rPr lang="ru-RU" sz="1400">
                <a:solidFill>
                  <a:srgbClr val="FF0000"/>
                </a:solidFill>
                <a:latin typeface="Calibri" pitchFamily="34" charset="0"/>
              </a:rPr>
              <a:t>Другие</a:t>
            </a:r>
          </a:p>
        </p:txBody>
      </p:sp>
      <p:cxnSp>
        <p:nvCxnSpPr>
          <p:cNvPr id="23" name="Прямая соединительная линия 22"/>
          <p:cNvCxnSpPr/>
          <p:nvPr/>
        </p:nvCxnSpPr>
        <p:spPr>
          <a:xfrm>
            <a:off x="5508625" y="1484313"/>
            <a:ext cx="1295400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/>
          <p:nvPr/>
        </p:nvCxnSpPr>
        <p:spPr>
          <a:xfrm>
            <a:off x="5940425" y="1916113"/>
            <a:ext cx="2592388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>
            <a:off x="5940425" y="2636838"/>
            <a:ext cx="719138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/>
          <p:cNvCxnSpPr/>
          <p:nvPr/>
        </p:nvCxnSpPr>
        <p:spPr>
          <a:xfrm>
            <a:off x="5940425" y="2276475"/>
            <a:ext cx="1511300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/>
          <p:cNvCxnSpPr/>
          <p:nvPr/>
        </p:nvCxnSpPr>
        <p:spPr>
          <a:xfrm>
            <a:off x="2051050" y="692150"/>
            <a:ext cx="649288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/>
          <p:nvPr/>
        </p:nvCxnSpPr>
        <p:spPr>
          <a:xfrm>
            <a:off x="107950" y="3357563"/>
            <a:ext cx="2592388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/>
          <p:cNvCxnSpPr/>
          <p:nvPr/>
        </p:nvCxnSpPr>
        <p:spPr>
          <a:xfrm>
            <a:off x="539750" y="1628775"/>
            <a:ext cx="2303463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/>
          <p:nvPr/>
        </p:nvCxnSpPr>
        <p:spPr>
          <a:xfrm>
            <a:off x="5940425" y="1484313"/>
            <a:ext cx="0" cy="11525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/>
          <p:cNvCxnSpPr/>
          <p:nvPr/>
        </p:nvCxnSpPr>
        <p:spPr>
          <a:xfrm>
            <a:off x="2700338" y="692150"/>
            <a:ext cx="0" cy="2665413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/>
          <p:cNvCxnSpPr/>
          <p:nvPr/>
        </p:nvCxnSpPr>
        <p:spPr>
          <a:xfrm>
            <a:off x="5508625" y="1052513"/>
            <a:ext cx="0" cy="43180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единительная линия 32"/>
          <p:cNvCxnSpPr/>
          <p:nvPr/>
        </p:nvCxnSpPr>
        <p:spPr>
          <a:xfrm>
            <a:off x="2124075" y="4941888"/>
            <a:ext cx="431800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Правая круглая скобка 33"/>
          <p:cNvSpPr/>
          <p:nvPr/>
        </p:nvSpPr>
        <p:spPr>
          <a:xfrm>
            <a:off x="755650" y="476250"/>
            <a:ext cx="1295400" cy="360363"/>
          </a:xfrm>
          <a:prstGeom prst="righ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5" name="Правая круглая скобка 34"/>
          <p:cNvSpPr/>
          <p:nvPr/>
        </p:nvSpPr>
        <p:spPr>
          <a:xfrm>
            <a:off x="468313" y="2997200"/>
            <a:ext cx="1079500" cy="719138"/>
          </a:xfrm>
          <a:prstGeom prst="righ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0528" name="TextBox 35"/>
          <p:cNvSpPr txBox="1">
            <a:spLocks noChangeArrowheads="1"/>
          </p:cNvSpPr>
          <p:nvPr/>
        </p:nvSpPr>
        <p:spPr bwMode="auto">
          <a:xfrm>
            <a:off x="468313" y="3429000"/>
            <a:ext cx="10795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u-RU" sz="1400">
                <a:latin typeface="Calibri" pitchFamily="34" charset="0"/>
              </a:rPr>
              <a:t>Групповые</a:t>
            </a:r>
          </a:p>
        </p:txBody>
      </p:sp>
      <p:sp>
        <p:nvSpPr>
          <p:cNvPr id="20529" name="TextBox 36"/>
          <p:cNvSpPr txBox="1">
            <a:spLocks noChangeArrowheads="1"/>
          </p:cNvSpPr>
          <p:nvPr/>
        </p:nvSpPr>
        <p:spPr bwMode="auto">
          <a:xfrm>
            <a:off x="0" y="3068638"/>
            <a:ext cx="15494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u-RU" sz="1400">
                <a:latin typeface="Calibri" pitchFamily="34" charset="0"/>
              </a:rPr>
              <a:t>Индивидуальные</a:t>
            </a:r>
          </a:p>
        </p:txBody>
      </p:sp>
      <p:sp>
        <p:nvSpPr>
          <p:cNvPr id="20530" name="TextBox 37"/>
          <p:cNvSpPr txBox="1">
            <a:spLocks noChangeArrowheads="1"/>
          </p:cNvSpPr>
          <p:nvPr/>
        </p:nvSpPr>
        <p:spPr bwMode="auto">
          <a:xfrm>
            <a:off x="323850" y="2708275"/>
            <a:ext cx="12239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u-RU" sz="1400">
                <a:latin typeface="Calibri" pitchFamily="34" charset="0"/>
              </a:rPr>
              <a:t>Фронтальные</a:t>
            </a:r>
          </a:p>
        </p:txBody>
      </p:sp>
      <p:sp>
        <p:nvSpPr>
          <p:cNvPr id="20531" name="TextBox 38"/>
          <p:cNvSpPr txBox="1">
            <a:spLocks noChangeArrowheads="1"/>
          </p:cNvSpPr>
          <p:nvPr/>
        </p:nvSpPr>
        <p:spPr bwMode="auto">
          <a:xfrm>
            <a:off x="684213" y="549275"/>
            <a:ext cx="136683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u-RU" sz="1400">
                <a:latin typeface="Calibri" pitchFamily="34" charset="0"/>
              </a:rPr>
              <a:t>Нестандартные</a:t>
            </a:r>
          </a:p>
        </p:txBody>
      </p:sp>
      <p:sp>
        <p:nvSpPr>
          <p:cNvPr id="20532" name="TextBox 39"/>
          <p:cNvSpPr txBox="1">
            <a:spLocks noChangeArrowheads="1"/>
          </p:cNvSpPr>
          <p:nvPr/>
        </p:nvSpPr>
        <p:spPr bwMode="auto">
          <a:xfrm>
            <a:off x="684213" y="188913"/>
            <a:ext cx="136683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u-RU" sz="1400">
                <a:latin typeface="Calibri" pitchFamily="34" charset="0"/>
              </a:rPr>
              <a:t>Традиционные</a:t>
            </a:r>
          </a:p>
        </p:txBody>
      </p:sp>
      <p:sp>
        <p:nvSpPr>
          <p:cNvPr id="41" name="Правая круглая скобка 40"/>
          <p:cNvSpPr/>
          <p:nvPr/>
        </p:nvSpPr>
        <p:spPr>
          <a:xfrm>
            <a:off x="755650" y="1341438"/>
            <a:ext cx="863600" cy="863600"/>
          </a:xfrm>
          <a:prstGeom prst="righ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0534" name="TextBox 41"/>
          <p:cNvSpPr txBox="1">
            <a:spLocks noChangeArrowheads="1"/>
          </p:cNvSpPr>
          <p:nvPr/>
        </p:nvSpPr>
        <p:spPr bwMode="auto">
          <a:xfrm>
            <a:off x="684213" y="1628775"/>
            <a:ext cx="93503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u-RU" sz="1400">
                <a:solidFill>
                  <a:srgbClr val="FF0000"/>
                </a:solidFill>
                <a:latin typeface="Calibri" pitchFamily="34" charset="0"/>
              </a:rPr>
              <a:t>Конкурс</a:t>
            </a:r>
          </a:p>
        </p:txBody>
      </p:sp>
      <p:sp>
        <p:nvSpPr>
          <p:cNvPr id="20535" name="TextBox 42"/>
          <p:cNvSpPr txBox="1">
            <a:spLocks noChangeArrowheads="1"/>
          </p:cNvSpPr>
          <p:nvPr/>
        </p:nvSpPr>
        <p:spPr bwMode="auto">
          <a:xfrm>
            <a:off x="323850" y="1341438"/>
            <a:ext cx="1295400" cy="306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u-RU" sz="1400">
                <a:solidFill>
                  <a:srgbClr val="FF0000"/>
                </a:solidFill>
                <a:latin typeface="Calibri" pitchFamily="34" charset="0"/>
              </a:rPr>
              <a:t>Олимпиада</a:t>
            </a:r>
          </a:p>
        </p:txBody>
      </p:sp>
      <p:sp>
        <p:nvSpPr>
          <p:cNvPr id="20536" name="TextBox 43"/>
          <p:cNvSpPr txBox="1">
            <a:spLocks noChangeArrowheads="1"/>
          </p:cNvSpPr>
          <p:nvPr/>
        </p:nvSpPr>
        <p:spPr bwMode="auto">
          <a:xfrm>
            <a:off x="684213" y="1052513"/>
            <a:ext cx="93503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u-RU" sz="1400">
                <a:solidFill>
                  <a:srgbClr val="FF0000"/>
                </a:solidFill>
                <a:latin typeface="Calibri" pitchFamily="34" charset="0"/>
              </a:rPr>
              <a:t>Кружок</a:t>
            </a:r>
          </a:p>
        </p:txBody>
      </p:sp>
      <p:sp>
        <p:nvSpPr>
          <p:cNvPr id="45" name="Правая круглая скобка 44"/>
          <p:cNvSpPr/>
          <p:nvPr/>
        </p:nvSpPr>
        <p:spPr>
          <a:xfrm>
            <a:off x="755650" y="1916113"/>
            <a:ext cx="863600" cy="576262"/>
          </a:xfrm>
          <a:prstGeom prst="righ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0538" name="TextBox 45"/>
          <p:cNvSpPr txBox="1">
            <a:spLocks noChangeArrowheads="1"/>
          </p:cNvSpPr>
          <p:nvPr/>
        </p:nvSpPr>
        <p:spPr bwMode="auto">
          <a:xfrm>
            <a:off x="684213" y="2205038"/>
            <a:ext cx="93503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u-RU" sz="1400">
                <a:solidFill>
                  <a:srgbClr val="FF0000"/>
                </a:solidFill>
                <a:latin typeface="Calibri" pitchFamily="34" charset="0"/>
              </a:rPr>
              <a:t>Другие</a:t>
            </a:r>
          </a:p>
        </p:txBody>
      </p:sp>
      <p:sp>
        <p:nvSpPr>
          <p:cNvPr id="20539" name="TextBox 46"/>
          <p:cNvSpPr txBox="1">
            <a:spLocks noChangeArrowheads="1"/>
          </p:cNvSpPr>
          <p:nvPr/>
        </p:nvSpPr>
        <p:spPr bwMode="auto">
          <a:xfrm>
            <a:off x="611188" y="1916113"/>
            <a:ext cx="1008062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u-RU" sz="1400">
                <a:solidFill>
                  <a:srgbClr val="FF0000"/>
                </a:solidFill>
                <a:latin typeface="Calibri" pitchFamily="34" charset="0"/>
              </a:rPr>
              <a:t>Викторина</a:t>
            </a:r>
          </a:p>
        </p:txBody>
      </p:sp>
      <p:sp>
        <p:nvSpPr>
          <p:cNvPr id="20540" name="TextBox 47"/>
          <p:cNvSpPr txBox="1">
            <a:spLocks noChangeArrowheads="1"/>
          </p:cNvSpPr>
          <p:nvPr/>
        </p:nvSpPr>
        <p:spPr bwMode="auto">
          <a:xfrm>
            <a:off x="7380288" y="1052513"/>
            <a:ext cx="1368425" cy="8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Aft>
                <a:spcPts val="600"/>
              </a:spcAft>
            </a:pPr>
            <a:r>
              <a:rPr lang="ru-RU" sz="1400">
                <a:latin typeface="Calibri" pitchFamily="34" charset="0"/>
              </a:rPr>
              <a:t>Словесные</a:t>
            </a:r>
          </a:p>
          <a:p>
            <a:pPr>
              <a:spcAft>
                <a:spcPts val="600"/>
              </a:spcAft>
            </a:pPr>
            <a:r>
              <a:rPr lang="ru-RU" sz="1400">
                <a:latin typeface="Calibri" pitchFamily="34" charset="0"/>
              </a:rPr>
              <a:t>Наглядные</a:t>
            </a:r>
          </a:p>
          <a:p>
            <a:pPr>
              <a:spcAft>
                <a:spcPts val="600"/>
              </a:spcAft>
            </a:pPr>
            <a:r>
              <a:rPr lang="ru-RU" sz="1400">
                <a:latin typeface="Calibri" pitchFamily="34" charset="0"/>
              </a:rPr>
              <a:t>Практические</a:t>
            </a:r>
          </a:p>
        </p:txBody>
      </p:sp>
      <p:sp>
        <p:nvSpPr>
          <p:cNvPr id="20541" name="TextBox 48"/>
          <p:cNvSpPr txBox="1">
            <a:spLocks noChangeArrowheads="1"/>
          </p:cNvSpPr>
          <p:nvPr/>
        </p:nvSpPr>
        <p:spPr bwMode="auto">
          <a:xfrm>
            <a:off x="2700338" y="5300663"/>
            <a:ext cx="1943100" cy="1477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Aft>
                <a:spcPts val="600"/>
              </a:spcAft>
            </a:pPr>
            <a:r>
              <a:rPr lang="ru-RU" sz="1400">
                <a:latin typeface="Calibri" pitchFamily="34" charset="0"/>
              </a:rPr>
              <a:t>Развивающее</a:t>
            </a:r>
          </a:p>
          <a:p>
            <a:pPr>
              <a:spcAft>
                <a:spcPts val="600"/>
              </a:spcAft>
            </a:pPr>
            <a:r>
              <a:rPr lang="ru-RU" sz="1400">
                <a:latin typeface="Calibri" pitchFamily="34" charset="0"/>
              </a:rPr>
              <a:t>Проблемное</a:t>
            </a:r>
          </a:p>
          <a:p>
            <a:pPr>
              <a:spcAft>
                <a:spcPts val="600"/>
              </a:spcAft>
            </a:pPr>
            <a:r>
              <a:rPr lang="ru-RU" sz="1400">
                <a:solidFill>
                  <a:srgbClr val="FF0000"/>
                </a:solidFill>
                <a:latin typeface="Calibri" pitchFamily="34" charset="0"/>
              </a:rPr>
              <a:t>Индивидуальное</a:t>
            </a:r>
          </a:p>
          <a:p>
            <a:pPr>
              <a:spcAft>
                <a:spcPts val="600"/>
              </a:spcAft>
            </a:pPr>
            <a:r>
              <a:rPr lang="ru-RU" sz="1400">
                <a:solidFill>
                  <a:srgbClr val="FF0000"/>
                </a:solidFill>
                <a:latin typeface="Calibri" pitchFamily="34" charset="0"/>
              </a:rPr>
              <a:t>Дифференцированное</a:t>
            </a:r>
          </a:p>
          <a:p>
            <a:pPr>
              <a:spcAft>
                <a:spcPts val="600"/>
              </a:spcAft>
            </a:pPr>
            <a:r>
              <a:rPr lang="ru-RU" sz="1400">
                <a:solidFill>
                  <a:srgbClr val="FF0000"/>
                </a:solidFill>
                <a:latin typeface="Calibri" pitchFamily="34" charset="0"/>
              </a:rPr>
              <a:t>Программированное</a:t>
            </a:r>
          </a:p>
        </p:txBody>
      </p:sp>
      <p:sp>
        <p:nvSpPr>
          <p:cNvPr id="20542" name="TextBox 49"/>
          <p:cNvSpPr txBox="1">
            <a:spLocks noChangeArrowheads="1"/>
          </p:cNvSpPr>
          <p:nvPr/>
        </p:nvSpPr>
        <p:spPr bwMode="auto">
          <a:xfrm>
            <a:off x="7451725" y="2349500"/>
            <a:ext cx="1692275" cy="190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Aft>
                <a:spcPts val="600"/>
              </a:spcAft>
            </a:pPr>
            <a:r>
              <a:rPr lang="ru-RU" sz="1400">
                <a:latin typeface="Calibri" pitchFamily="34" charset="0"/>
              </a:rPr>
              <a:t>Объяснительно-иллюстративный</a:t>
            </a:r>
          </a:p>
          <a:p>
            <a:pPr>
              <a:spcAft>
                <a:spcPts val="600"/>
              </a:spcAft>
            </a:pPr>
            <a:r>
              <a:rPr lang="ru-RU" sz="1400">
                <a:latin typeface="Calibri" pitchFamily="34" charset="0"/>
              </a:rPr>
              <a:t>Репродуктивный</a:t>
            </a:r>
          </a:p>
          <a:p>
            <a:pPr>
              <a:spcAft>
                <a:spcPts val="600"/>
              </a:spcAft>
            </a:pPr>
            <a:r>
              <a:rPr lang="ru-RU" sz="1400">
                <a:latin typeface="Calibri" pitchFamily="34" charset="0"/>
              </a:rPr>
              <a:t>Проблемного изложения</a:t>
            </a:r>
          </a:p>
          <a:p>
            <a:pPr>
              <a:spcAft>
                <a:spcPts val="600"/>
              </a:spcAft>
            </a:pPr>
            <a:r>
              <a:rPr lang="ru-RU" sz="1400">
                <a:latin typeface="Calibri" pitchFamily="34" charset="0"/>
              </a:rPr>
              <a:t>Эвристический</a:t>
            </a:r>
          </a:p>
          <a:p>
            <a:pPr>
              <a:spcAft>
                <a:spcPts val="600"/>
              </a:spcAft>
            </a:pPr>
            <a:r>
              <a:rPr lang="ru-RU" sz="1400">
                <a:latin typeface="Calibri" pitchFamily="34" charset="0"/>
              </a:rPr>
              <a:t>Исследовательский</a:t>
            </a:r>
          </a:p>
        </p:txBody>
      </p:sp>
      <p:sp>
        <p:nvSpPr>
          <p:cNvPr id="51" name="Правая круглая скобка 50"/>
          <p:cNvSpPr/>
          <p:nvPr/>
        </p:nvSpPr>
        <p:spPr>
          <a:xfrm flipH="1">
            <a:off x="7380288" y="1341438"/>
            <a:ext cx="936625" cy="287337"/>
          </a:xfrm>
          <a:prstGeom prst="righ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52" name="Прямая соединительная линия 51"/>
          <p:cNvCxnSpPr/>
          <p:nvPr/>
        </p:nvCxnSpPr>
        <p:spPr>
          <a:xfrm>
            <a:off x="7380288" y="1557338"/>
            <a:ext cx="0" cy="35877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Правая круглая скобка 52"/>
          <p:cNvSpPr/>
          <p:nvPr/>
        </p:nvSpPr>
        <p:spPr>
          <a:xfrm flipH="1">
            <a:off x="7451725" y="3141663"/>
            <a:ext cx="1431925" cy="792162"/>
          </a:xfrm>
          <a:prstGeom prst="righ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4" name="Правая круглая скобка 53"/>
          <p:cNvSpPr/>
          <p:nvPr/>
        </p:nvSpPr>
        <p:spPr>
          <a:xfrm flipH="1">
            <a:off x="7451725" y="3644900"/>
            <a:ext cx="1584325" cy="647700"/>
          </a:xfrm>
          <a:prstGeom prst="righ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55" name="Прямая соединительная линия 54"/>
          <p:cNvCxnSpPr/>
          <p:nvPr/>
        </p:nvCxnSpPr>
        <p:spPr>
          <a:xfrm>
            <a:off x="7451725" y="2276475"/>
            <a:ext cx="0" cy="865188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Прямая соединительная линия 55"/>
          <p:cNvCxnSpPr/>
          <p:nvPr/>
        </p:nvCxnSpPr>
        <p:spPr>
          <a:xfrm>
            <a:off x="7451725" y="2852738"/>
            <a:ext cx="1368425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Правая круглая скобка 56"/>
          <p:cNvSpPr/>
          <p:nvPr/>
        </p:nvSpPr>
        <p:spPr>
          <a:xfrm flipH="1">
            <a:off x="7380288" y="4868863"/>
            <a:ext cx="1655762" cy="360362"/>
          </a:xfrm>
          <a:prstGeom prst="righ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0550" name="TextBox 57"/>
          <p:cNvSpPr txBox="1">
            <a:spLocks noChangeArrowheads="1"/>
          </p:cNvSpPr>
          <p:nvPr/>
        </p:nvSpPr>
        <p:spPr bwMode="auto">
          <a:xfrm>
            <a:off x="7380288" y="4581525"/>
            <a:ext cx="13684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latin typeface="Calibri" pitchFamily="34" charset="0"/>
              </a:rPr>
              <a:t>Материальные</a:t>
            </a:r>
          </a:p>
        </p:txBody>
      </p:sp>
      <p:sp>
        <p:nvSpPr>
          <p:cNvPr id="20551" name="TextBox 58"/>
          <p:cNvSpPr txBox="1">
            <a:spLocks noChangeArrowheads="1"/>
          </p:cNvSpPr>
          <p:nvPr/>
        </p:nvSpPr>
        <p:spPr bwMode="auto">
          <a:xfrm>
            <a:off x="7343775" y="4941888"/>
            <a:ext cx="1800225" cy="306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latin typeface="Calibri" pitchFamily="34" charset="0"/>
              </a:rPr>
              <a:t>Материализованные</a:t>
            </a:r>
          </a:p>
        </p:txBody>
      </p:sp>
      <p:sp>
        <p:nvSpPr>
          <p:cNvPr id="60" name="Правая круглая скобка 59"/>
          <p:cNvSpPr/>
          <p:nvPr/>
        </p:nvSpPr>
        <p:spPr>
          <a:xfrm flipH="1">
            <a:off x="6659563" y="5084763"/>
            <a:ext cx="720725" cy="431800"/>
          </a:xfrm>
          <a:prstGeom prst="righ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61" name="Прямая соединительная линия 60"/>
          <p:cNvCxnSpPr/>
          <p:nvPr/>
        </p:nvCxnSpPr>
        <p:spPr>
          <a:xfrm>
            <a:off x="6516688" y="5229225"/>
            <a:ext cx="142875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Правая круглая скобка 61"/>
          <p:cNvSpPr/>
          <p:nvPr/>
        </p:nvSpPr>
        <p:spPr>
          <a:xfrm flipH="1">
            <a:off x="5435600" y="3933825"/>
            <a:ext cx="1439863" cy="574675"/>
          </a:xfrm>
          <a:prstGeom prst="righ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63" name="Прямая соединительная линия 62"/>
          <p:cNvCxnSpPr/>
          <p:nvPr/>
        </p:nvCxnSpPr>
        <p:spPr>
          <a:xfrm>
            <a:off x="5435600" y="3716338"/>
            <a:ext cx="0" cy="217487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Прямая соединительная линия 63"/>
          <p:cNvCxnSpPr/>
          <p:nvPr/>
        </p:nvCxnSpPr>
        <p:spPr>
          <a:xfrm>
            <a:off x="5435600" y="4221163"/>
            <a:ext cx="1800225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57" name="TextBox 64"/>
          <p:cNvSpPr txBox="1">
            <a:spLocks noChangeArrowheads="1"/>
          </p:cNvSpPr>
          <p:nvPr/>
        </p:nvSpPr>
        <p:spPr bwMode="auto">
          <a:xfrm>
            <a:off x="5435600" y="3644900"/>
            <a:ext cx="165735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latin typeface="Calibri" pitchFamily="34" charset="0"/>
              </a:rPr>
              <a:t>Активизации УПД</a:t>
            </a:r>
          </a:p>
        </p:txBody>
      </p:sp>
      <p:sp>
        <p:nvSpPr>
          <p:cNvPr id="20558" name="TextBox 65"/>
          <p:cNvSpPr txBox="1">
            <a:spLocks noChangeArrowheads="1"/>
          </p:cNvSpPr>
          <p:nvPr/>
        </p:nvSpPr>
        <p:spPr bwMode="auto">
          <a:xfrm>
            <a:off x="5435600" y="3933825"/>
            <a:ext cx="1944688" cy="30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latin typeface="Calibri" pitchFamily="34" charset="0"/>
              </a:rPr>
              <a:t>Структуризации мат-ла</a:t>
            </a:r>
          </a:p>
        </p:txBody>
      </p:sp>
      <p:sp>
        <p:nvSpPr>
          <p:cNvPr id="20559" name="TextBox 66"/>
          <p:cNvSpPr txBox="1">
            <a:spLocks noChangeArrowheads="1"/>
          </p:cNvSpPr>
          <p:nvPr/>
        </p:nvSpPr>
        <p:spPr bwMode="auto">
          <a:xfrm>
            <a:off x="5435600" y="4221163"/>
            <a:ext cx="1081088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latin typeface="Calibri" pitchFamily="34" charset="0"/>
              </a:rPr>
              <a:t>Другие </a:t>
            </a:r>
          </a:p>
        </p:txBody>
      </p:sp>
      <p:sp>
        <p:nvSpPr>
          <p:cNvPr id="68" name="Правая круглая скобка 67"/>
          <p:cNvSpPr/>
          <p:nvPr/>
        </p:nvSpPr>
        <p:spPr>
          <a:xfrm flipH="1">
            <a:off x="7740650" y="5661025"/>
            <a:ext cx="1079500" cy="360363"/>
          </a:xfrm>
          <a:prstGeom prst="righ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69" name="Прямая соединительная линия 68"/>
          <p:cNvCxnSpPr/>
          <p:nvPr/>
        </p:nvCxnSpPr>
        <p:spPr>
          <a:xfrm>
            <a:off x="7740650" y="5229225"/>
            <a:ext cx="0" cy="43180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Прямая соединительная линия 69"/>
          <p:cNvCxnSpPr/>
          <p:nvPr/>
        </p:nvCxnSpPr>
        <p:spPr>
          <a:xfrm>
            <a:off x="7019925" y="5516563"/>
            <a:ext cx="0" cy="360362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63" name="TextBox 70"/>
          <p:cNvSpPr txBox="1">
            <a:spLocks noChangeArrowheads="1"/>
          </p:cNvSpPr>
          <p:nvPr/>
        </p:nvSpPr>
        <p:spPr bwMode="auto">
          <a:xfrm>
            <a:off x="7740650" y="5373688"/>
            <a:ext cx="53975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latin typeface="Calibri" pitchFamily="34" charset="0"/>
              </a:rPr>
              <a:t>Речь</a:t>
            </a:r>
          </a:p>
        </p:txBody>
      </p:sp>
      <p:sp>
        <p:nvSpPr>
          <p:cNvPr id="20564" name="TextBox 71"/>
          <p:cNvSpPr txBox="1">
            <a:spLocks noChangeArrowheads="1"/>
          </p:cNvSpPr>
          <p:nvPr/>
        </p:nvSpPr>
        <p:spPr bwMode="auto">
          <a:xfrm>
            <a:off x="7740650" y="5732463"/>
            <a:ext cx="12239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latin typeface="Calibri" pitchFamily="34" charset="0"/>
              </a:rPr>
              <a:t>Деятельность</a:t>
            </a:r>
          </a:p>
        </p:txBody>
      </p:sp>
      <p:sp>
        <p:nvSpPr>
          <p:cNvPr id="20565" name="Прямоугольник 72"/>
          <p:cNvSpPr>
            <a:spLocks noChangeArrowheads="1"/>
          </p:cNvSpPr>
          <p:nvPr/>
        </p:nvSpPr>
        <p:spPr bwMode="auto">
          <a:xfrm>
            <a:off x="5508625" y="5589588"/>
            <a:ext cx="1460500" cy="118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ru-RU" sz="1400">
                <a:latin typeface="Calibri" pitchFamily="34" charset="0"/>
              </a:rPr>
              <a:t>Компенсаторная</a:t>
            </a:r>
          </a:p>
          <a:p>
            <a:pPr algn="r">
              <a:spcAft>
                <a:spcPts val="600"/>
              </a:spcAft>
            </a:pPr>
            <a:r>
              <a:rPr lang="ru-RU" sz="1400">
                <a:latin typeface="Calibri" pitchFamily="34" charset="0"/>
              </a:rPr>
              <a:t>Адаптивная</a:t>
            </a:r>
          </a:p>
          <a:p>
            <a:pPr algn="r">
              <a:spcAft>
                <a:spcPts val="600"/>
              </a:spcAft>
            </a:pPr>
            <a:r>
              <a:rPr lang="ru-RU" sz="1400">
                <a:latin typeface="Calibri" pitchFamily="34" charset="0"/>
              </a:rPr>
              <a:t>Информативная</a:t>
            </a:r>
          </a:p>
          <a:p>
            <a:pPr algn="r">
              <a:spcAft>
                <a:spcPts val="600"/>
              </a:spcAft>
            </a:pPr>
            <a:r>
              <a:rPr lang="ru-RU" sz="1400">
                <a:latin typeface="Calibri" pitchFamily="34" charset="0"/>
              </a:rPr>
              <a:t>Интегративная</a:t>
            </a:r>
          </a:p>
        </p:txBody>
      </p:sp>
      <p:sp>
        <p:nvSpPr>
          <p:cNvPr id="74" name="Правая круглая скобка 73"/>
          <p:cNvSpPr/>
          <p:nvPr/>
        </p:nvSpPr>
        <p:spPr>
          <a:xfrm>
            <a:off x="5724525" y="5876925"/>
            <a:ext cx="1295400" cy="576263"/>
          </a:xfrm>
          <a:prstGeom prst="righ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5" name="Правая круглая скобка 74"/>
          <p:cNvSpPr/>
          <p:nvPr/>
        </p:nvSpPr>
        <p:spPr>
          <a:xfrm>
            <a:off x="5724525" y="6165850"/>
            <a:ext cx="1295400" cy="576263"/>
          </a:xfrm>
          <a:prstGeom prst="righ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76" name="Прямая соединительная линия 75"/>
          <p:cNvCxnSpPr/>
          <p:nvPr/>
        </p:nvCxnSpPr>
        <p:spPr>
          <a:xfrm flipV="1">
            <a:off x="5435600" y="3500438"/>
            <a:ext cx="431800" cy="21590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Правая круглая скобка 76"/>
          <p:cNvSpPr/>
          <p:nvPr/>
        </p:nvSpPr>
        <p:spPr>
          <a:xfrm>
            <a:off x="827088" y="4508500"/>
            <a:ext cx="1296987" cy="1152525"/>
          </a:xfrm>
          <a:prstGeom prst="righ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8" name="Правая круглая скобка 77"/>
          <p:cNvSpPr/>
          <p:nvPr/>
        </p:nvSpPr>
        <p:spPr>
          <a:xfrm>
            <a:off x="323850" y="4797425"/>
            <a:ext cx="1800225" cy="576263"/>
          </a:xfrm>
          <a:prstGeom prst="righ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9" name="Правая круглая скобка 78"/>
          <p:cNvSpPr/>
          <p:nvPr/>
        </p:nvSpPr>
        <p:spPr>
          <a:xfrm>
            <a:off x="827088" y="5084763"/>
            <a:ext cx="1296987" cy="865187"/>
          </a:xfrm>
          <a:prstGeom prst="righ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0" name="Правая круглая скобка 79"/>
          <p:cNvSpPr/>
          <p:nvPr/>
        </p:nvSpPr>
        <p:spPr>
          <a:xfrm flipH="1">
            <a:off x="2700338" y="5589588"/>
            <a:ext cx="1727200" cy="863600"/>
          </a:xfrm>
          <a:prstGeom prst="righ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1" name="Правая круглая скобка 80"/>
          <p:cNvSpPr/>
          <p:nvPr/>
        </p:nvSpPr>
        <p:spPr>
          <a:xfrm flipH="1">
            <a:off x="2700338" y="5876925"/>
            <a:ext cx="1727200" cy="865188"/>
          </a:xfrm>
          <a:prstGeom prst="righ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82" name="Прямая соединительная линия 81"/>
          <p:cNvCxnSpPr/>
          <p:nvPr/>
        </p:nvCxnSpPr>
        <p:spPr>
          <a:xfrm>
            <a:off x="2411413" y="6165850"/>
            <a:ext cx="172878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Прямая соединительная линия 82"/>
          <p:cNvCxnSpPr/>
          <p:nvPr/>
        </p:nvCxnSpPr>
        <p:spPr>
          <a:xfrm>
            <a:off x="2411413" y="4941888"/>
            <a:ext cx="0" cy="1223962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Дуга 83"/>
          <p:cNvSpPr/>
          <p:nvPr/>
        </p:nvSpPr>
        <p:spPr>
          <a:xfrm rot="16870449" flipH="1">
            <a:off x="5110956" y="3969"/>
            <a:ext cx="3459163" cy="3060700"/>
          </a:xfrm>
          <a:prstGeom prst="arc">
            <a:avLst>
              <a:gd name="adj1" fmla="val 15833088"/>
              <a:gd name="adj2" fmla="val 20553161"/>
            </a:avLst>
          </a:prstGeom>
          <a:ln w="19050">
            <a:solidFill>
              <a:srgbClr val="00B0F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5" name="Полилиния 84"/>
          <p:cNvSpPr/>
          <p:nvPr/>
        </p:nvSpPr>
        <p:spPr>
          <a:xfrm>
            <a:off x="5076825" y="1052513"/>
            <a:ext cx="287338" cy="3889375"/>
          </a:xfrm>
          <a:custGeom>
            <a:avLst/>
            <a:gdLst>
              <a:gd name="connsiteX0" fmla="*/ 478972 w 544286"/>
              <a:gd name="connsiteY0" fmla="*/ 0 h 3918858"/>
              <a:gd name="connsiteX1" fmla="*/ 10886 w 544286"/>
              <a:gd name="connsiteY1" fmla="*/ 1600200 h 3918858"/>
              <a:gd name="connsiteX2" fmla="*/ 544286 w 544286"/>
              <a:gd name="connsiteY2" fmla="*/ 3918858 h 3918858"/>
              <a:gd name="connsiteX0" fmla="*/ 239486 w 324003"/>
              <a:gd name="connsiteY0" fmla="*/ 0 h 4437924"/>
              <a:gd name="connsiteX1" fmla="*/ 313117 w 324003"/>
              <a:gd name="connsiteY1" fmla="*/ 3784781 h 4437924"/>
              <a:gd name="connsiteX2" fmla="*/ 304800 w 324003"/>
              <a:gd name="connsiteY2" fmla="*/ 3918858 h 4437924"/>
              <a:gd name="connsiteX0" fmla="*/ 239486 w 313117"/>
              <a:gd name="connsiteY0" fmla="*/ 0 h 3784781"/>
              <a:gd name="connsiteX1" fmla="*/ 313117 w 313117"/>
              <a:gd name="connsiteY1" fmla="*/ 3784781 h 3784781"/>
              <a:gd name="connsiteX2" fmla="*/ 313117 w 313117"/>
              <a:gd name="connsiteY2" fmla="*/ 3784781 h 3784781"/>
              <a:gd name="connsiteX0" fmla="*/ 239486 w 313117"/>
              <a:gd name="connsiteY0" fmla="*/ 0 h 4000806"/>
              <a:gd name="connsiteX1" fmla="*/ 313117 w 313117"/>
              <a:gd name="connsiteY1" fmla="*/ 3784781 h 4000806"/>
              <a:gd name="connsiteX2" fmla="*/ 313117 w 313117"/>
              <a:gd name="connsiteY2" fmla="*/ 4000806 h 4000806"/>
              <a:gd name="connsiteX0" fmla="*/ 239486 w 313117"/>
              <a:gd name="connsiteY0" fmla="*/ 0 h 3928797"/>
              <a:gd name="connsiteX1" fmla="*/ 313117 w 313117"/>
              <a:gd name="connsiteY1" fmla="*/ 3784781 h 3928797"/>
              <a:gd name="connsiteX2" fmla="*/ 313117 w 313117"/>
              <a:gd name="connsiteY2" fmla="*/ 3928797 h 392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13117" h="3928797">
                <a:moveTo>
                  <a:pt x="239486" y="0"/>
                </a:moveTo>
                <a:cubicBezTo>
                  <a:pt x="0" y="473528"/>
                  <a:pt x="300845" y="3153984"/>
                  <a:pt x="313117" y="3784781"/>
                </a:cubicBezTo>
                <a:lnTo>
                  <a:pt x="313117" y="3928797"/>
                </a:lnTo>
              </a:path>
            </a:pathLst>
          </a:custGeom>
          <a:ln w="190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6" name="Полилиния 85"/>
          <p:cNvSpPr/>
          <p:nvPr/>
        </p:nvSpPr>
        <p:spPr>
          <a:xfrm>
            <a:off x="6443663" y="3284538"/>
            <a:ext cx="933450" cy="1655762"/>
          </a:xfrm>
          <a:custGeom>
            <a:avLst/>
            <a:gdLst>
              <a:gd name="connsiteX0" fmla="*/ 174171 w 1005114"/>
              <a:gd name="connsiteY0" fmla="*/ 0 h 1654629"/>
              <a:gd name="connsiteX1" fmla="*/ 892628 w 1005114"/>
              <a:gd name="connsiteY1" fmla="*/ 359229 h 1654629"/>
              <a:gd name="connsiteX2" fmla="*/ 849085 w 1005114"/>
              <a:gd name="connsiteY2" fmla="*/ 1240972 h 1654629"/>
              <a:gd name="connsiteX3" fmla="*/ 0 w 1005114"/>
              <a:gd name="connsiteY3" fmla="*/ 1654629 h 16546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05114" h="1654629">
                <a:moveTo>
                  <a:pt x="174171" y="0"/>
                </a:moveTo>
                <a:cubicBezTo>
                  <a:pt x="477156" y="76200"/>
                  <a:pt x="780142" y="152400"/>
                  <a:pt x="892628" y="359229"/>
                </a:cubicBezTo>
                <a:cubicBezTo>
                  <a:pt x="1005114" y="566058"/>
                  <a:pt x="997856" y="1025072"/>
                  <a:pt x="849085" y="1240972"/>
                </a:cubicBezTo>
                <a:cubicBezTo>
                  <a:pt x="700314" y="1456872"/>
                  <a:pt x="350157" y="1555750"/>
                  <a:pt x="0" y="1654629"/>
                </a:cubicBezTo>
              </a:path>
            </a:pathLst>
          </a:custGeom>
          <a:ln w="19050">
            <a:solidFill>
              <a:srgbClr val="B6EF0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7" name="Дуга 86"/>
          <p:cNvSpPr/>
          <p:nvPr/>
        </p:nvSpPr>
        <p:spPr>
          <a:xfrm rot="18281589">
            <a:off x="3138487" y="1031876"/>
            <a:ext cx="2722563" cy="1617662"/>
          </a:xfrm>
          <a:prstGeom prst="arc">
            <a:avLst>
              <a:gd name="adj1" fmla="val 15720185"/>
              <a:gd name="adj2" fmla="val 0"/>
            </a:avLst>
          </a:prstGeom>
          <a:ln w="190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8" name="Полилиния 87"/>
          <p:cNvSpPr/>
          <p:nvPr/>
        </p:nvSpPr>
        <p:spPr>
          <a:xfrm>
            <a:off x="3635375" y="1916113"/>
            <a:ext cx="2184400" cy="1152525"/>
          </a:xfrm>
          <a:custGeom>
            <a:avLst/>
            <a:gdLst>
              <a:gd name="connsiteX0" fmla="*/ 2460172 w 2460172"/>
              <a:gd name="connsiteY0" fmla="*/ 1143000 h 1143000"/>
              <a:gd name="connsiteX1" fmla="*/ 1883229 w 2460172"/>
              <a:gd name="connsiteY1" fmla="*/ 522514 h 1143000"/>
              <a:gd name="connsiteX2" fmla="*/ 381000 w 2460172"/>
              <a:gd name="connsiteY2" fmla="*/ 272143 h 1143000"/>
              <a:gd name="connsiteX3" fmla="*/ 10886 w 2460172"/>
              <a:gd name="connsiteY3" fmla="*/ 0 h 1143000"/>
              <a:gd name="connsiteX4" fmla="*/ 10886 w 2460172"/>
              <a:gd name="connsiteY4" fmla="*/ 0 h 1143000"/>
              <a:gd name="connsiteX5" fmla="*/ 0 w 2460172"/>
              <a:gd name="connsiteY5" fmla="*/ 0 h 1143000"/>
              <a:gd name="connsiteX0" fmla="*/ 2460172 w 2460172"/>
              <a:gd name="connsiteY0" fmla="*/ 1143000 h 1143000"/>
              <a:gd name="connsiteX1" fmla="*/ 1804126 w 2460172"/>
              <a:gd name="connsiteY1" fmla="*/ 714375 h 1143000"/>
              <a:gd name="connsiteX2" fmla="*/ 381000 w 2460172"/>
              <a:gd name="connsiteY2" fmla="*/ 272143 h 1143000"/>
              <a:gd name="connsiteX3" fmla="*/ 10886 w 2460172"/>
              <a:gd name="connsiteY3" fmla="*/ 0 h 1143000"/>
              <a:gd name="connsiteX4" fmla="*/ 10886 w 2460172"/>
              <a:gd name="connsiteY4" fmla="*/ 0 h 1143000"/>
              <a:gd name="connsiteX5" fmla="*/ 0 w 2460172"/>
              <a:gd name="connsiteY5" fmla="*/ 0 h 1143000"/>
              <a:gd name="connsiteX0" fmla="*/ 2460172 w 2569513"/>
              <a:gd name="connsiteY0" fmla="*/ 1143000 h 1143000"/>
              <a:gd name="connsiteX1" fmla="*/ 2460172 w 2569513"/>
              <a:gd name="connsiteY1" fmla="*/ 1000125 h 1143000"/>
              <a:gd name="connsiteX2" fmla="*/ 1804126 w 2569513"/>
              <a:gd name="connsiteY2" fmla="*/ 714375 h 1143000"/>
              <a:gd name="connsiteX3" fmla="*/ 381000 w 2569513"/>
              <a:gd name="connsiteY3" fmla="*/ 272143 h 1143000"/>
              <a:gd name="connsiteX4" fmla="*/ 10886 w 2569513"/>
              <a:gd name="connsiteY4" fmla="*/ 0 h 1143000"/>
              <a:gd name="connsiteX5" fmla="*/ 10886 w 2569513"/>
              <a:gd name="connsiteY5" fmla="*/ 0 h 1143000"/>
              <a:gd name="connsiteX6" fmla="*/ 0 w 2569513"/>
              <a:gd name="connsiteY6" fmla="*/ 0 h 1143000"/>
              <a:gd name="connsiteX0" fmla="*/ 2460172 w 2487506"/>
              <a:gd name="connsiteY0" fmla="*/ 1143000 h 1143001"/>
              <a:gd name="connsiteX1" fmla="*/ 2378165 w 2487506"/>
              <a:gd name="connsiteY1" fmla="*/ 1071563 h 1143001"/>
              <a:gd name="connsiteX2" fmla="*/ 1804126 w 2487506"/>
              <a:gd name="connsiteY2" fmla="*/ 714375 h 1143001"/>
              <a:gd name="connsiteX3" fmla="*/ 381000 w 2487506"/>
              <a:gd name="connsiteY3" fmla="*/ 272143 h 1143001"/>
              <a:gd name="connsiteX4" fmla="*/ 10886 w 2487506"/>
              <a:gd name="connsiteY4" fmla="*/ 0 h 1143001"/>
              <a:gd name="connsiteX5" fmla="*/ 10886 w 2487506"/>
              <a:gd name="connsiteY5" fmla="*/ 0 h 1143001"/>
              <a:gd name="connsiteX6" fmla="*/ 0 w 2487506"/>
              <a:gd name="connsiteY6" fmla="*/ 0 h 1143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487506" h="1143001">
                <a:moveTo>
                  <a:pt x="2460172" y="1143000"/>
                </a:moveTo>
                <a:cubicBezTo>
                  <a:pt x="2458440" y="1142441"/>
                  <a:pt x="2487506" y="1143001"/>
                  <a:pt x="2378165" y="1071563"/>
                </a:cubicBezTo>
                <a:cubicBezTo>
                  <a:pt x="2268824" y="1000126"/>
                  <a:pt x="2136987" y="847612"/>
                  <a:pt x="1804126" y="714375"/>
                </a:cubicBezTo>
                <a:cubicBezTo>
                  <a:pt x="1471265" y="581138"/>
                  <a:pt x="679873" y="391205"/>
                  <a:pt x="381000" y="272143"/>
                </a:cubicBezTo>
                <a:cubicBezTo>
                  <a:pt x="82127" y="153081"/>
                  <a:pt x="10886" y="0"/>
                  <a:pt x="10886" y="0"/>
                </a:cubicBezTo>
                <a:lnTo>
                  <a:pt x="10886" y="0"/>
                </a:lnTo>
                <a:lnTo>
                  <a:pt x="0" y="0"/>
                </a:lnTo>
              </a:path>
            </a:pathLst>
          </a:custGeom>
          <a:ln w="19050">
            <a:solidFill>
              <a:srgbClr val="B6EF0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9" name="Полилиния 88"/>
          <p:cNvSpPr/>
          <p:nvPr/>
        </p:nvSpPr>
        <p:spPr>
          <a:xfrm>
            <a:off x="3276600" y="1916113"/>
            <a:ext cx="2011363" cy="3309937"/>
          </a:xfrm>
          <a:custGeom>
            <a:avLst/>
            <a:gdLst>
              <a:gd name="connsiteX0" fmla="*/ 2320471 w 2320471"/>
              <a:gd name="connsiteY0" fmla="*/ 3309257 h 3309257"/>
              <a:gd name="connsiteX1" fmla="*/ 306614 w 2320471"/>
              <a:gd name="connsiteY1" fmla="*/ 2242457 h 3309257"/>
              <a:gd name="connsiteX2" fmla="*/ 480785 w 2320471"/>
              <a:gd name="connsiteY2" fmla="*/ 0 h 3309257"/>
              <a:gd name="connsiteX3" fmla="*/ 480785 w 2320471"/>
              <a:gd name="connsiteY3" fmla="*/ 0 h 3309257"/>
              <a:gd name="connsiteX0" fmla="*/ 2011412 w 2011412"/>
              <a:gd name="connsiteY0" fmla="*/ 3309257 h 3309257"/>
              <a:gd name="connsiteX1" fmla="*/ 306614 w 2011412"/>
              <a:gd name="connsiteY1" fmla="*/ 2093370 h 3309257"/>
              <a:gd name="connsiteX2" fmla="*/ 171726 w 2011412"/>
              <a:gd name="connsiteY2" fmla="*/ 0 h 3309257"/>
              <a:gd name="connsiteX3" fmla="*/ 171726 w 2011412"/>
              <a:gd name="connsiteY3" fmla="*/ 0 h 33092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11412" h="3309257">
                <a:moveTo>
                  <a:pt x="2011412" y="3309257"/>
                </a:moveTo>
                <a:cubicBezTo>
                  <a:pt x="1157790" y="3051628"/>
                  <a:pt x="613228" y="2644913"/>
                  <a:pt x="306614" y="2093370"/>
                </a:cubicBezTo>
                <a:cubicBezTo>
                  <a:pt x="0" y="1541827"/>
                  <a:pt x="194207" y="348895"/>
                  <a:pt x="171726" y="0"/>
                </a:cubicBezTo>
                <a:lnTo>
                  <a:pt x="171726" y="0"/>
                </a:lnTo>
              </a:path>
            </a:pathLst>
          </a:custGeom>
          <a:ln w="19050">
            <a:solidFill>
              <a:srgbClr val="B6EF0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1" name="Полилиния 90"/>
          <p:cNvSpPr/>
          <p:nvPr/>
        </p:nvSpPr>
        <p:spPr>
          <a:xfrm>
            <a:off x="3059113" y="750888"/>
            <a:ext cx="2198687" cy="3908425"/>
          </a:xfrm>
          <a:custGeom>
            <a:avLst/>
            <a:gdLst>
              <a:gd name="connsiteX0" fmla="*/ 2547257 w 2547257"/>
              <a:gd name="connsiteY0" fmla="*/ 0 h 3907972"/>
              <a:gd name="connsiteX1" fmla="*/ 1730828 w 2547257"/>
              <a:gd name="connsiteY1" fmla="*/ 642257 h 3907972"/>
              <a:gd name="connsiteX2" fmla="*/ 370114 w 2547257"/>
              <a:gd name="connsiteY2" fmla="*/ 3178629 h 3907972"/>
              <a:gd name="connsiteX3" fmla="*/ 0 w 2547257"/>
              <a:gd name="connsiteY3" fmla="*/ 3907972 h 3907972"/>
              <a:gd name="connsiteX0" fmla="*/ 2547257 w 2547257"/>
              <a:gd name="connsiteY0" fmla="*/ 0 h 3907972"/>
              <a:gd name="connsiteX1" fmla="*/ 1585571 w 2547257"/>
              <a:gd name="connsiteY1" fmla="*/ 589654 h 3907972"/>
              <a:gd name="connsiteX2" fmla="*/ 370114 w 2547257"/>
              <a:gd name="connsiteY2" fmla="*/ 3178629 h 3907972"/>
              <a:gd name="connsiteX3" fmla="*/ 0 w 2547257"/>
              <a:gd name="connsiteY3" fmla="*/ 3907972 h 3907972"/>
              <a:gd name="connsiteX0" fmla="*/ 2547257 w 2547257"/>
              <a:gd name="connsiteY0" fmla="*/ 0 h 3907972"/>
              <a:gd name="connsiteX1" fmla="*/ 1585571 w 2547257"/>
              <a:gd name="connsiteY1" fmla="*/ 589654 h 3907972"/>
              <a:gd name="connsiteX2" fmla="*/ 834511 w 2547257"/>
              <a:gd name="connsiteY2" fmla="*/ 1741782 h 3907972"/>
              <a:gd name="connsiteX3" fmla="*/ 0 w 2547257"/>
              <a:gd name="connsiteY3" fmla="*/ 3907972 h 3907972"/>
              <a:gd name="connsiteX0" fmla="*/ 2547257 w 2547257"/>
              <a:gd name="connsiteY0" fmla="*/ 0 h 3907972"/>
              <a:gd name="connsiteX1" fmla="*/ 1585571 w 2547257"/>
              <a:gd name="connsiteY1" fmla="*/ 589654 h 3907972"/>
              <a:gd name="connsiteX2" fmla="*/ 751060 w 2547257"/>
              <a:gd name="connsiteY2" fmla="*/ 1741782 h 3907972"/>
              <a:gd name="connsiteX3" fmla="*/ 0 w 2547257"/>
              <a:gd name="connsiteY3" fmla="*/ 3907972 h 3907972"/>
              <a:gd name="connsiteX0" fmla="*/ 2547257 w 2547257"/>
              <a:gd name="connsiteY0" fmla="*/ 0 h 3907972"/>
              <a:gd name="connsiteX1" fmla="*/ 1585571 w 2547257"/>
              <a:gd name="connsiteY1" fmla="*/ 589654 h 3907972"/>
              <a:gd name="connsiteX2" fmla="*/ 834511 w 2547257"/>
              <a:gd name="connsiteY2" fmla="*/ 1741782 h 3907972"/>
              <a:gd name="connsiteX3" fmla="*/ 0 w 2547257"/>
              <a:gd name="connsiteY3" fmla="*/ 3907972 h 3907972"/>
              <a:gd name="connsiteX0" fmla="*/ 2547257 w 2547257"/>
              <a:gd name="connsiteY0" fmla="*/ 0 h 3907972"/>
              <a:gd name="connsiteX1" fmla="*/ 1669022 w 2547257"/>
              <a:gd name="connsiteY1" fmla="*/ 589654 h 3907972"/>
              <a:gd name="connsiteX2" fmla="*/ 834511 w 2547257"/>
              <a:gd name="connsiteY2" fmla="*/ 1741782 h 3907972"/>
              <a:gd name="connsiteX3" fmla="*/ 0 w 2547257"/>
              <a:gd name="connsiteY3" fmla="*/ 3907972 h 3907972"/>
              <a:gd name="connsiteX0" fmla="*/ 2547257 w 2547257"/>
              <a:gd name="connsiteY0" fmla="*/ 0 h 3907972"/>
              <a:gd name="connsiteX1" fmla="*/ 1669022 w 2547257"/>
              <a:gd name="connsiteY1" fmla="*/ 589654 h 3907972"/>
              <a:gd name="connsiteX2" fmla="*/ 751060 w 2547257"/>
              <a:gd name="connsiteY2" fmla="*/ 1741782 h 3907972"/>
              <a:gd name="connsiteX3" fmla="*/ 0 w 2547257"/>
              <a:gd name="connsiteY3" fmla="*/ 3907972 h 39079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547257" h="3907972">
                <a:moveTo>
                  <a:pt x="2547257" y="0"/>
                </a:moveTo>
                <a:cubicBezTo>
                  <a:pt x="2320471" y="56243"/>
                  <a:pt x="1968388" y="299357"/>
                  <a:pt x="1669022" y="589654"/>
                </a:cubicBezTo>
                <a:cubicBezTo>
                  <a:pt x="1369656" y="879951"/>
                  <a:pt x="1029230" y="1188729"/>
                  <a:pt x="751060" y="1741782"/>
                </a:cubicBezTo>
                <a:cubicBezTo>
                  <a:pt x="472890" y="2294835"/>
                  <a:pt x="40821" y="3815443"/>
                  <a:pt x="0" y="3907972"/>
                </a:cubicBezTo>
              </a:path>
            </a:pathLst>
          </a:custGeom>
          <a:ln w="1905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2" name="Полилиния 91"/>
          <p:cNvSpPr/>
          <p:nvPr/>
        </p:nvSpPr>
        <p:spPr>
          <a:xfrm>
            <a:off x="3624263" y="3482975"/>
            <a:ext cx="1895475" cy="1566863"/>
          </a:xfrm>
          <a:custGeom>
            <a:avLst/>
            <a:gdLst>
              <a:gd name="connsiteX0" fmla="*/ 0 w 1894114"/>
              <a:gd name="connsiteY0" fmla="*/ 1545771 h 1585685"/>
              <a:gd name="connsiteX1" fmla="*/ 925286 w 1894114"/>
              <a:gd name="connsiteY1" fmla="*/ 1328057 h 1585685"/>
              <a:gd name="connsiteX2" fmla="*/ 1894114 w 1894114"/>
              <a:gd name="connsiteY2" fmla="*/ 0 h 1585685"/>
              <a:gd name="connsiteX0" fmla="*/ 0 w 1894114"/>
              <a:gd name="connsiteY0" fmla="*/ 1545771 h 1565728"/>
              <a:gd name="connsiteX1" fmla="*/ 1163081 w 1894114"/>
              <a:gd name="connsiteY1" fmla="*/ 1025691 h 1565728"/>
              <a:gd name="connsiteX2" fmla="*/ 1894114 w 1894114"/>
              <a:gd name="connsiteY2" fmla="*/ 0 h 15657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894114" h="1565728">
                <a:moveTo>
                  <a:pt x="0" y="1545771"/>
                </a:moveTo>
                <a:cubicBezTo>
                  <a:pt x="304800" y="1565728"/>
                  <a:pt x="847395" y="1283319"/>
                  <a:pt x="1163081" y="1025691"/>
                </a:cubicBezTo>
                <a:cubicBezTo>
                  <a:pt x="1478767" y="768063"/>
                  <a:pt x="1567543" y="535214"/>
                  <a:pt x="1894114" y="0"/>
                </a:cubicBezTo>
              </a:path>
            </a:pathLst>
          </a:custGeom>
          <a:ln w="1905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4" name="Полилиния 93"/>
          <p:cNvSpPr/>
          <p:nvPr/>
        </p:nvSpPr>
        <p:spPr>
          <a:xfrm>
            <a:off x="2879725" y="1916113"/>
            <a:ext cx="396875" cy="2720975"/>
          </a:xfrm>
          <a:custGeom>
            <a:avLst/>
            <a:gdLst>
              <a:gd name="connsiteX0" fmla="*/ 353786 w 353786"/>
              <a:gd name="connsiteY0" fmla="*/ 0 h 2721428"/>
              <a:gd name="connsiteX1" fmla="*/ 48986 w 353786"/>
              <a:gd name="connsiteY1" fmla="*/ 1284514 h 2721428"/>
              <a:gd name="connsiteX2" fmla="*/ 59871 w 353786"/>
              <a:gd name="connsiteY2" fmla="*/ 2721428 h 2721428"/>
              <a:gd name="connsiteX0" fmla="*/ 323851 w 323851"/>
              <a:gd name="connsiteY0" fmla="*/ 0 h 2721428"/>
              <a:gd name="connsiteX1" fmla="*/ 87994 w 323851"/>
              <a:gd name="connsiteY1" fmla="*/ 1297090 h 2721428"/>
              <a:gd name="connsiteX2" fmla="*/ 29936 w 323851"/>
              <a:gd name="connsiteY2" fmla="*/ 2721428 h 2721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23851" h="2721428">
                <a:moveTo>
                  <a:pt x="323851" y="0"/>
                </a:moveTo>
                <a:cubicBezTo>
                  <a:pt x="195944" y="415471"/>
                  <a:pt x="136980" y="843519"/>
                  <a:pt x="87994" y="1297090"/>
                </a:cubicBezTo>
                <a:cubicBezTo>
                  <a:pt x="39008" y="1750661"/>
                  <a:pt x="0" y="2229756"/>
                  <a:pt x="29936" y="2721428"/>
                </a:cubicBezTo>
              </a:path>
            </a:pathLst>
          </a:custGeom>
          <a:ln w="1905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5" name="Полилиния 94"/>
          <p:cNvSpPr/>
          <p:nvPr/>
        </p:nvSpPr>
        <p:spPr>
          <a:xfrm>
            <a:off x="3624263" y="5105400"/>
            <a:ext cx="1633537" cy="206375"/>
          </a:xfrm>
          <a:custGeom>
            <a:avLst/>
            <a:gdLst>
              <a:gd name="connsiteX0" fmla="*/ 0 w 1632857"/>
              <a:gd name="connsiteY0" fmla="*/ 0 h 206829"/>
              <a:gd name="connsiteX1" fmla="*/ 729343 w 1632857"/>
              <a:gd name="connsiteY1" fmla="*/ 152400 h 206829"/>
              <a:gd name="connsiteX2" fmla="*/ 1632857 w 1632857"/>
              <a:gd name="connsiteY2" fmla="*/ 206829 h 2068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32857" h="206829">
                <a:moveTo>
                  <a:pt x="0" y="0"/>
                </a:moveTo>
                <a:cubicBezTo>
                  <a:pt x="228600" y="58964"/>
                  <a:pt x="457200" y="117929"/>
                  <a:pt x="729343" y="152400"/>
                </a:cubicBezTo>
                <a:cubicBezTo>
                  <a:pt x="1001486" y="186871"/>
                  <a:pt x="1317171" y="196850"/>
                  <a:pt x="1632857" y="206829"/>
                </a:cubicBezTo>
              </a:path>
            </a:pathLst>
          </a:custGeom>
          <a:ln w="1905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8" name="Номер слайда 9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8B59045-CA04-4534-BC81-14CD802A0C07}" type="slidenum">
              <a:rPr lang="ru-RU"/>
              <a:pPr>
                <a:defRPr/>
              </a:pPr>
              <a:t>19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3635896" y="2996952"/>
            <a:ext cx="1584176" cy="936104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Организация учебного процесса</a:t>
            </a:r>
          </a:p>
        </p:txBody>
      </p:sp>
      <p:sp>
        <p:nvSpPr>
          <p:cNvPr id="3" name="Дуга 2"/>
          <p:cNvSpPr/>
          <p:nvPr/>
        </p:nvSpPr>
        <p:spPr>
          <a:xfrm rot="16462418">
            <a:off x="3563938" y="1844675"/>
            <a:ext cx="3455987" cy="1439863"/>
          </a:xfrm>
          <a:prstGeom prst="arc">
            <a:avLst>
              <a:gd name="adj1" fmla="val 14152791"/>
              <a:gd name="adj2" fmla="val 21363635"/>
            </a:avLst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" name="Дуга 3"/>
          <p:cNvSpPr/>
          <p:nvPr/>
        </p:nvSpPr>
        <p:spPr>
          <a:xfrm rot="16200000" flipH="1">
            <a:off x="4117182" y="3163093"/>
            <a:ext cx="2413000" cy="1503363"/>
          </a:xfrm>
          <a:prstGeom prst="arc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Дуга 4"/>
          <p:cNvSpPr/>
          <p:nvPr/>
        </p:nvSpPr>
        <p:spPr>
          <a:xfrm rot="16200000" flipV="1">
            <a:off x="2636044" y="2628107"/>
            <a:ext cx="2592387" cy="736600"/>
          </a:xfrm>
          <a:prstGeom prst="arc">
            <a:avLst/>
          </a:prstGeom>
          <a:ln w="762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Дуга 5"/>
          <p:cNvSpPr/>
          <p:nvPr/>
        </p:nvSpPr>
        <p:spPr>
          <a:xfrm rot="16200000" flipH="1" flipV="1">
            <a:off x="2591594" y="3248819"/>
            <a:ext cx="2017713" cy="1368425"/>
          </a:xfrm>
          <a:prstGeom prst="arc">
            <a:avLst>
              <a:gd name="adj1" fmla="val 16200000"/>
              <a:gd name="adj2" fmla="val 21539460"/>
            </a:avLst>
          </a:prstGeom>
          <a:ln w="7620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843808" y="1484784"/>
            <a:ext cx="1080120" cy="432048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Формы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5292080" y="620688"/>
            <a:ext cx="1080120" cy="432048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Методы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508104" y="3068960"/>
            <a:ext cx="1080120" cy="432048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Приёмы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5292080" y="4941168"/>
            <a:ext cx="1224136" cy="432048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Средства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2555776" y="4653136"/>
            <a:ext cx="1080120" cy="576064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Виды, системы</a:t>
            </a:r>
          </a:p>
        </p:txBody>
      </p:sp>
      <p:sp>
        <p:nvSpPr>
          <p:cNvPr id="12" name="Дуга 11"/>
          <p:cNvSpPr/>
          <p:nvPr/>
        </p:nvSpPr>
        <p:spPr>
          <a:xfrm rot="16200000">
            <a:off x="5400675" y="3033713"/>
            <a:ext cx="719137" cy="1366838"/>
          </a:xfrm>
          <a:prstGeom prst="arc">
            <a:avLst>
              <a:gd name="adj1" fmla="val 17513271"/>
              <a:gd name="adj2" fmla="val 19320274"/>
            </a:avLst>
          </a:prstGeom>
          <a:ln w="762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" name="Дуга 12"/>
          <p:cNvSpPr/>
          <p:nvPr/>
        </p:nvSpPr>
        <p:spPr>
          <a:xfrm rot="18281589">
            <a:off x="3138487" y="1031876"/>
            <a:ext cx="2722563" cy="1617662"/>
          </a:xfrm>
          <a:prstGeom prst="arc">
            <a:avLst>
              <a:gd name="adj1" fmla="val 15720185"/>
              <a:gd name="adj2" fmla="val 0"/>
            </a:avLst>
          </a:prstGeom>
          <a:ln w="190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4" name="Полилиния 13"/>
          <p:cNvSpPr/>
          <p:nvPr/>
        </p:nvSpPr>
        <p:spPr>
          <a:xfrm>
            <a:off x="5076825" y="1052513"/>
            <a:ext cx="287338" cy="3889375"/>
          </a:xfrm>
          <a:custGeom>
            <a:avLst/>
            <a:gdLst>
              <a:gd name="connsiteX0" fmla="*/ 478972 w 544286"/>
              <a:gd name="connsiteY0" fmla="*/ 0 h 3918858"/>
              <a:gd name="connsiteX1" fmla="*/ 10886 w 544286"/>
              <a:gd name="connsiteY1" fmla="*/ 1600200 h 3918858"/>
              <a:gd name="connsiteX2" fmla="*/ 544286 w 544286"/>
              <a:gd name="connsiteY2" fmla="*/ 3918858 h 3918858"/>
              <a:gd name="connsiteX0" fmla="*/ 239486 w 324003"/>
              <a:gd name="connsiteY0" fmla="*/ 0 h 4437924"/>
              <a:gd name="connsiteX1" fmla="*/ 313117 w 324003"/>
              <a:gd name="connsiteY1" fmla="*/ 3784781 h 4437924"/>
              <a:gd name="connsiteX2" fmla="*/ 304800 w 324003"/>
              <a:gd name="connsiteY2" fmla="*/ 3918858 h 4437924"/>
              <a:gd name="connsiteX0" fmla="*/ 239486 w 313117"/>
              <a:gd name="connsiteY0" fmla="*/ 0 h 3784781"/>
              <a:gd name="connsiteX1" fmla="*/ 313117 w 313117"/>
              <a:gd name="connsiteY1" fmla="*/ 3784781 h 3784781"/>
              <a:gd name="connsiteX2" fmla="*/ 313117 w 313117"/>
              <a:gd name="connsiteY2" fmla="*/ 3784781 h 3784781"/>
              <a:gd name="connsiteX0" fmla="*/ 239486 w 313117"/>
              <a:gd name="connsiteY0" fmla="*/ 0 h 4000806"/>
              <a:gd name="connsiteX1" fmla="*/ 313117 w 313117"/>
              <a:gd name="connsiteY1" fmla="*/ 3784781 h 4000806"/>
              <a:gd name="connsiteX2" fmla="*/ 313117 w 313117"/>
              <a:gd name="connsiteY2" fmla="*/ 4000806 h 4000806"/>
              <a:gd name="connsiteX0" fmla="*/ 239486 w 313117"/>
              <a:gd name="connsiteY0" fmla="*/ 0 h 3928797"/>
              <a:gd name="connsiteX1" fmla="*/ 313117 w 313117"/>
              <a:gd name="connsiteY1" fmla="*/ 3784781 h 3928797"/>
              <a:gd name="connsiteX2" fmla="*/ 313117 w 313117"/>
              <a:gd name="connsiteY2" fmla="*/ 3928797 h 392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13117" h="3928797">
                <a:moveTo>
                  <a:pt x="239486" y="0"/>
                </a:moveTo>
                <a:cubicBezTo>
                  <a:pt x="0" y="473528"/>
                  <a:pt x="300845" y="3153984"/>
                  <a:pt x="313117" y="3784781"/>
                </a:cubicBezTo>
                <a:lnTo>
                  <a:pt x="313117" y="3928797"/>
                </a:lnTo>
              </a:path>
            </a:pathLst>
          </a:custGeom>
          <a:ln w="190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Дуга 14"/>
          <p:cNvSpPr/>
          <p:nvPr/>
        </p:nvSpPr>
        <p:spPr>
          <a:xfrm rot="16870449" flipH="1">
            <a:off x="5110956" y="3969"/>
            <a:ext cx="3459163" cy="3060700"/>
          </a:xfrm>
          <a:prstGeom prst="arc">
            <a:avLst>
              <a:gd name="adj1" fmla="val 15833088"/>
              <a:gd name="adj2" fmla="val 20553161"/>
            </a:avLst>
          </a:prstGeom>
          <a:ln w="19050">
            <a:solidFill>
              <a:srgbClr val="00B0F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Полилиния 15"/>
          <p:cNvSpPr/>
          <p:nvPr/>
        </p:nvSpPr>
        <p:spPr>
          <a:xfrm>
            <a:off x="3635375" y="1916113"/>
            <a:ext cx="2184400" cy="1152525"/>
          </a:xfrm>
          <a:custGeom>
            <a:avLst/>
            <a:gdLst>
              <a:gd name="connsiteX0" fmla="*/ 2460172 w 2460172"/>
              <a:gd name="connsiteY0" fmla="*/ 1143000 h 1143000"/>
              <a:gd name="connsiteX1" fmla="*/ 1883229 w 2460172"/>
              <a:gd name="connsiteY1" fmla="*/ 522514 h 1143000"/>
              <a:gd name="connsiteX2" fmla="*/ 381000 w 2460172"/>
              <a:gd name="connsiteY2" fmla="*/ 272143 h 1143000"/>
              <a:gd name="connsiteX3" fmla="*/ 10886 w 2460172"/>
              <a:gd name="connsiteY3" fmla="*/ 0 h 1143000"/>
              <a:gd name="connsiteX4" fmla="*/ 10886 w 2460172"/>
              <a:gd name="connsiteY4" fmla="*/ 0 h 1143000"/>
              <a:gd name="connsiteX5" fmla="*/ 0 w 2460172"/>
              <a:gd name="connsiteY5" fmla="*/ 0 h 1143000"/>
              <a:gd name="connsiteX0" fmla="*/ 2460172 w 2460172"/>
              <a:gd name="connsiteY0" fmla="*/ 1143000 h 1143000"/>
              <a:gd name="connsiteX1" fmla="*/ 1804126 w 2460172"/>
              <a:gd name="connsiteY1" fmla="*/ 714375 h 1143000"/>
              <a:gd name="connsiteX2" fmla="*/ 381000 w 2460172"/>
              <a:gd name="connsiteY2" fmla="*/ 272143 h 1143000"/>
              <a:gd name="connsiteX3" fmla="*/ 10886 w 2460172"/>
              <a:gd name="connsiteY3" fmla="*/ 0 h 1143000"/>
              <a:gd name="connsiteX4" fmla="*/ 10886 w 2460172"/>
              <a:gd name="connsiteY4" fmla="*/ 0 h 1143000"/>
              <a:gd name="connsiteX5" fmla="*/ 0 w 2460172"/>
              <a:gd name="connsiteY5" fmla="*/ 0 h 1143000"/>
              <a:gd name="connsiteX0" fmla="*/ 2460172 w 2569513"/>
              <a:gd name="connsiteY0" fmla="*/ 1143000 h 1143000"/>
              <a:gd name="connsiteX1" fmla="*/ 2460172 w 2569513"/>
              <a:gd name="connsiteY1" fmla="*/ 1000125 h 1143000"/>
              <a:gd name="connsiteX2" fmla="*/ 1804126 w 2569513"/>
              <a:gd name="connsiteY2" fmla="*/ 714375 h 1143000"/>
              <a:gd name="connsiteX3" fmla="*/ 381000 w 2569513"/>
              <a:gd name="connsiteY3" fmla="*/ 272143 h 1143000"/>
              <a:gd name="connsiteX4" fmla="*/ 10886 w 2569513"/>
              <a:gd name="connsiteY4" fmla="*/ 0 h 1143000"/>
              <a:gd name="connsiteX5" fmla="*/ 10886 w 2569513"/>
              <a:gd name="connsiteY5" fmla="*/ 0 h 1143000"/>
              <a:gd name="connsiteX6" fmla="*/ 0 w 2569513"/>
              <a:gd name="connsiteY6" fmla="*/ 0 h 1143000"/>
              <a:gd name="connsiteX0" fmla="*/ 2460172 w 2487506"/>
              <a:gd name="connsiteY0" fmla="*/ 1143000 h 1143001"/>
              <a:gd name="connsiteX1" fmla="*/ 2378165 w 2487506"/>
              <a:gd name="connsiteY1" fmla="*/ 1071563 h 1143001"/>
              <a:gd name="connsiteX2" fmla="*/ 1804126 w 2487506"/>
              <a:gd name="connsiteY2" fmla="*/ 714375 h 1143001"/>
              <a:gd name="connsiteX3" fmla="*/ 381000 w 2487506"/>
              <a:gd name="connsiteY3" fmla="*/ 272143 h 1143001"/>
              <a:gd name="connsiteX4" fmla="*/ 10886 w 2487506"/>
              <a:gd name="connsiteY4" fmla="*/ 0 h 1143001"/>
              <a:gd name="connsiteX5" fmla="*/ 10886 w 2487506"/>
              <a:gd name="connsiteY5" fmla="*/ 0 h 1143001"/>
              <a:gd name="connsiteX6" fmla="*/ 0 w 2487506"/>
              <a:gd name="connsiteY6" fmla="*/ 0 h 1143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487506" h="1143001">
                <a:moveTo>
                  <a:pt x="2460172" y="1143000"/>
                </a:moveTo>
                <a:cubicBezTo>
                  <a:pt x="2458440" y="1142441"/>
                  <a:pt x="2487506" y="1143001"/>
                  <a:pt x="2378165" y="1071563"/>
                </a:cubicBezTo>
                <a:cubicBezTo>
                  <a:pt x="2268824" y="1000126"/>
                  <a:pt x="2136987" y="847612"/>
                  <a:pt x="1804126" y="714375"/>
                </a:cubicBezTo>
                <a:cubicBezTo>
                  <a:pt x="1471265" y="581138"/>
                  <a:pt x="679873" y="391205"/>
                  <a:pt x="381000" y="272143"/>
                </a:cubicBezTo>
                <a:cubicBezTo>
                  <a:pt x="82127" y="153081"/>
                  <a:pt x="10886" y="0"/>
                  <a:pt x="10886" y="0"/>
                </a:cubicBezTo>
                <a:lnTo>
                  <a:pt x="10886" y="0"/>
                </a:lnTo>
                <a:lnTo>
                  <a:pt x="0" y="0"/>
                </a:lnTo>
              </a:path>
            </a:pathLst>
          </a:custGeom>
          <a:ln w="19050">
            <a:solidFill>
              <a:srgbClr val="B6EF0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" name="Полилиния 16"/>
          <p:cNvSpPr/>
          <p:nvPr/>
        </p:nvSpPr>
        <p:spPr>
          <a:xfrm>
            <a:off x="3276600" y="1916113"/>
            <a:ext cx="2011363" cy="3309937"/>
          </a:xfrm>
          <a:custGeom>
            <a:avLst/>
            <a:gdLst>
              <a:gd name="connsiteX0" fmla="*/ 2320471 w 2320471"/>
              <a:gd name="connsiteY0" fmla="*/ 3309257 h 3309257"/>
              <a:gd name="connsiteX1" fmla="*/ 306614 w 2320471"/>
              <a:gd name="connsiteY1" fmla="*/ 2242457 h 3309257"/>
              <a:gd name="connsiteX2" fmla="*/ 480785 w 2320471"/>
              <a:gd name="connsiteY2" fmla="*/ 0 h 3309257"/>
              <a:gd name="connsiteX3" fmla="*/ 480785 w 2320471"/>
              <a:gd name="connsiteY3" fmla="*/ 0 h 3309257"/>
              <a:gd name="connsiteX0" fmla="*/ 2011412 w 2011412"/>
              <a:gd name="connsiteY0" fmla="*/ 3309257 h 3309257"/>
              <a:gd name="connsiteX1" fmla="*/ 306614 w 2011412"/>
              <a:gd name="connsiteY1" fmla="*/ 2093370 h 3309257"/>
              <a:gd name="connsiteX2" fmla="*/ 171726 w 2011412"/>
              <a:gd name="connsiteY2" fmla="*/ 0 h 3309257"/>
              <a:gd name="connsiteX3" fmla="*/ 171726 w 2011412"/>
              <a:gd name="connsiteY3" fmla="*/ 0 h 33092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11412" h="3309257">
                <a:moveTo>
                  <a:pt x="2011412" y="3309257"/>
                </a:moveTo>
                <a:cubicBezTo>
                  <a:pt x="1157790" y="3051628"/>
                  <a:pt x="613228" y="2644913"/>
                  <a:pt x="306614" y="2093370"/>
                </a:cubicBezTo>
                <a:cubicBezTo>
                  <a:pt x="0" y="1541827"/>
                  <a:pt x="194207" y="348895"/>
                  <a:pt x="171726" y="0"/>
                </a:cubicBezTo>
                <a:lnTo>
                  <a:pt x="171726" y="0"/>
                </a:lnTo>
              </a:path>
            </a:pathLst>
          </a:custGeom>
          <a:ln w="19050">
            <a:solidFill>
              <a:srgbClr val="B6EF0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9" name="Полилиния 18"/>
          <p:cNvSpPr/>
          <p:nvPr/>
        </p:nvSpPr>
        <p:spPr>
          <a:xfrm>
            <a:off x="6443663" y="3284538"/>
            <a:ext cx="933450" cy="1655762"/>
          </a:xfrm>
          <a:custGeom>
            <a:avLst/>
            <a:gdLst>
              <a:gd name="connsiteX0" fmla="*/ 174171 w 1005114"/>
              <a:gd name="connsiteY0" fmla="*/ 0 h 1654629"/>
              <a:gd name="connsiteX1" fmla="*/ 892628 w 1005114"/>
              <a:gd name="connsiteY1" fmla="*/ 359229 h 1654629"/>
              <a:gd name="connsiteX2" fmla="*/ 849085 w 1005114"/>
              <a:gd name="connsiteY2" fmla="*/ 1240972 h 1654629"/>
              <a:gd name="connsiteX3" fmla="*/ 0 w 1005114"/>
              <a:gd name="connsiteY3" fmla="*/ 1654629 h 16546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05114" h="1654629">
                <a:moveTo>
                  <a:pt x="174171" y="0"/>
                </a:moveTo>
                <a:cubicBezTo>
                  <a:pt x="477156" y="76200"/>
                  <a:pt x="780142" y="152400"/>
                  <a:pt x="892628" y="359229"/>
                </a:cubicBezTo>
                <a:cubicBezTo>
                  <a:pt x="1005114" y="566058"/>
                  <a:pt x="997856" y="1025072"/>
                  <a:pt x="849085" y="1240972"/>
                </a:cubicBezTo>
                <a:cubicBezTo>
                  <a:pt x="700314" y="1456872"/>
                  <a:pt x="350157" y="1555750"/>
                  <a:pt x="0" y="1654629"/>
                </a:cubicBezTo>
              </a:path>
            </a:pathLst>
          </a:custGeom>
          <a:ln w="19050">
            <a:solidFill>
              <a:srgbClr val="B6EF0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0" name="Полилиния 19"/>
          <p:cNvSpPr/>
          <p:nvPr/>
        </p:nvSpPr>
        <p:spPr>
          <a:xfrm>
            <a:off x="2879725" y="1916113"/>
            <a:ext cx="396875" cy="2720975"/>
          </a:xfrm>
          <a:custGeom>
            <a:avLst/>
            <a:gdLst>
              <a:gd name="connsiteX0" fmla="*/ 353786 w 353786"/>
              <a:gd name="connsiteY0" fmla="*/ 0 h 2721428"/>
              <a:gd name="connsiteX1" fmla="*/ 48986 w 353786"/>
              <a:gd name="connsiteY1" fmla="*/ 1284514 h 2721428"/>
              <a:gd name="connsiteX2" fmla="*/ 59871 w 353786"/>
              <a:gd name="connsiteY2" fmla="*/ 2721428 h 2721428"/>
              <a:gd name="connsiteX0" fmla="*/ 323851 w 323851"/>
              <a:gd name="connsiteY0" fmla="*/ 0 h 2721428"/>
              <a:gd name="connsiteX1" fmla="*/ 87994 w 323851"/>
              <a:gd name="connsiteY1" fmla="*/ 1297090 h 2721428"/>
              <a:gd name="connsiteX2" fmla="*/ 29936 w 323851"/>
              <a:gd name="connsiteY2" fmla="*/ 2721428 h 2721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23851" h="2721428">
                <a:moveTo>
                  <a:pt x="323851" y="0"/>
                </a:moveTo>
                <a:cubicBezTo>
                  <a:pt x="195944" y="415471"/>
                  <a:pt x="136980" y="843519"/>
                  <a:pt x="87994" y="1297090"/>
                </a:cubicBezTo>
                <a:cubicBezTo>
                  <a:pt x="39008" y="1750661"/>
                  <a:pt x="0" y="2229756"/>
                  <a:pt x="29936" y="2721428"/>
                </a:cubicBezTo>
              </a:path>
            </a:pathLst>
          </a:custGeom>
          <a:ln w="1905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" name="Полилиния 20"/>
          <p:cNvSpPr/>
          <p:nvPr/>
        </p:nvSpPr>
        <p:spPr>
          <a:xfrm>
            <a:off x="3059113" y="750888"/>
            <a:ext cx="2198687" cy="3908425"/>
          </a:xfrm>
          <a:custGeom>
            <a:avLst/>
            <a:gdLst>
              <a:gd name="connsiteX0" fmla="*/ 2547257 w 2547257"/>
              <a:gd name="connsiteY0" fmla="*/ 0 h 3907972"/>
              <a:gd name="connsiteX1" fmla="*/ 1730828 w 2547257"/>
              <a:gd name="connsiteY1" fmla="*/ 642257 h 3907972"/>
              <a:gd name="connsiteX2" fmla="*/ 370114 w 2547257"/>
              <a:gd name="connsiteY2" fmla="*/ 3178629 h 3907972"/>
              <a:gd name="connsiteX3" fmla="*/ 0 w 2547257"/>
              <a:gd name="connsiteY3" fmla="*/ 3907972 h 3907972"/>
              <a:gd name="connsiteX0" fmla="*/ 2547257 w 2547257"/>
              <a:gd name="connsiteY0" fmla="*/ 0 h 3907972"/>
              <a:gd name="connsiteX1" fmla="*/ 1585571 w 2547257"/>
              <a:gd name="connsiteY1" fmla="*/ 589654 h 3907972"/>
              <a:gd name="connsiteX2" fmla="*/ 370114 w 2547257"/>
              <a:gd name="connsiteY2" fmla="*/ 3178629 h 3907972"/>
              <a:gd name="connsiteX3" fmla="*/ 0 w 2547257"/>
              <a:gd name="connsiteY3" fmla="*/ 3907972 h 3907972"/>
              <a:gd name="connsiteX0" fmla="*/ 2547257 w 2547257"/>
              <a:gd name="connsiteY0" fmla="*/ 0 h 3907972"/>
              <a:gd name="connsiteX1" fmla="*/ 1585571 w 2547257"/>
              <a:gd name="connsiteY1" fmla="*/ 589654 h 3907972"/>
              <a:gd name="connsiteX2" fmla="*/ 834511 w 2547257"/>
              <a:gd name="connsiteY2" fmla="*/ 1741782 h 3907972"/>
              <a:gd name="connsiteX3" fmla="*/ 0 w 2547257"/>
              <a:gd name="connsiteY3" fmla="*/ 3907972 h 3907972"/>
              <a:gd name="connsiteX0" fmla="*/ 2547257 w 2547257"/>
              <a:gd name="connsiteY0" fmla="*/ 0 h 3907972"/>
              <a:gd name="connsiteX1" fmla="*/ 1585571 w 2547257"/>
              <a:gd name="connsiteY1" fmla="*/ 589654 h 3907972"/>
              <a:gd name="connsiteX2" fmla="*/ 751060 w 2547257"/>
              <a:gd name="connsiteY2" fmla="*/ 1741782 h 3907972"/>
              <a:gd name="connsiteX3" fmla="*/ 0 w 2547257"/>
              <a:gd name="connsiteY3" fmla="*/ 3907972 h 3907972"/>
              <a:gd name="connsiteX0" fmla="*/ 2547257 w 2547257"/>
              <a:gd name="connsiteY0" fmla="*/ 0 h 3907972"/>
              <a:gd name="connsiteX1" fmla="*/ 1585571 w 2547257"/>
              <a:gd name="connsiteY1" fmla="*/ 589654 h 3907972"/>
              <a:gd name="connsiteX2" fmla="*/ 834511 w 2547257"/>
              <a:gd name="connsiteY2" fmla="*/ 1741782 h 3907972"/>
              <a:gd name="connsiteX3" fmla="*/ 0 w 2547257"/>
              <a:gd name="connsiteY3" fmla="*/ 3907972 h 3907972"/>
              <a:gd name="connsiteX0" fmla="*/ 2547257 w 2547257"/>
              <a:gd name="connsiteY0" fmla="*/ 0 h 3907972"/>
              <a:gd name="connsiteX1" fmla="*/ 1669022 w 2547257"/>
              <a:gd name="connsiteY1" fmla="*/ 589654 h 3907972"/>
              <a:gd name="connsiteX2" fmla="*/ 834511 w 2547257"/>
              <a:gd name="connsiteY2" fmla="*/ 1741782 h 3907972"/>
              <a:gd name="connsiteX3" fmla="*/ 0 w 2547257"/>
              <a:gd name="connsiteY3" fmla="*/ 3907972 h 3907972"/>
              <a:gd name="connsiteX0" fmla="*/ 2547257 w 2547257"/>
              <a:gd name="connsiteY0" fmla="*/ 0 h 3907972"/>
              <a:gd name="connsiteX1" fmla="*/ 1669022 w 2547257"/>
              <a:gd name="connsiteY1" fmla="*/ 589654 h 3907972"/>
              <a:gd name="connsiteX2" fmla="*/ 751060 w 2547257"/>
              <a:gd name="connsiteY2" fmla="*/ 1741782 h 3907972"/>
              <a:gd name="connsiteX3" fmla="*/ 0 w 2547257"/>
              <a:gd name="connsiteY3" fmla="*/ 3907972 h 39079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547257" h="3907972">
                <a:moveTo>
                  <a:pt x="2547257" y="0"/>
                </a:moveTo>
                <a:cubicBezTo>
                  <a:pt x="2320471" y="56243"/>
                  <a:pt x="1968388" y="299357"/>
                  <a:pt x="1669022" y="589654"/>
                </a:cubicBezTo>
                <a:cubicBezTo>
                  <a:pt x="1369656" y="879951"/>
                  <a:pt x="1029230" y="1188729"/>
                  <a:pt x="751060" y="1741782"/>
                </a:cubicBezTo>
                <a:cubicBezTo>
                  <a:pt x="472890" y="2294835"/>
                  <a:pt x="40821" y="3815443"/>
                  <a:pt x="0" y="3907972"/>
                </a:cubicBezTo>
              </a:path>
            </a:pathLst>
          </a:custGeom>
          <a:ln w="1905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" name="Полилиния 21"/>
          <p:cNvSpPr/>
          <p:nvPr/>
        </p:nvSpPr>
        <p:spPr>
          <a:xfrm>
            <a:off x="3624263" y="3482975"/>
            <a:ext cx="1895475" cy="1566863"/>
          </a:xfrm>
          <a:custGeom>
            <a:avLst/>
            <a:gdLst>
              <a:gd name="connsiteX0" fmla="*/ 0 w 1894114"/>
              <a:gd name="connsiteY0" fmla="*/ 1545771 h 1585685"/>
              <a:gd name="connsiteX1" fmla="*/ 925286 w 1894114"/>
              <a:gd name="connsiteY1" fmla="*/ 1328057 h 1585685"/>
              <a:gd name="connsiteX2" fmla="*/ 1894114 w 1894114"/>
              <a:gd name="connsiteY2" fmla="*/ 0 h 1585685"/>
              <a:gd name="connsiteX0" fmla="*/ 0 w 1894114"/>
              <a:gd name="connsiteY0" fmla="*/ 1545771 h 1565728"/>
              <a:gd name="connsiteX1" fmla="*/ 1163081 w 1894114"/>
              <a:gd name="connsiteY1" fmla="*/ 1025691 h 1565728"/>
              <a:gd name="connsiteX2" fmla="*/ 1894114 w 1894114"/>
              <a:gd name="connsiteY2" fmla="*/ 0 h 15657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894114" h="1565728">
                <a:moveTo>
                  <a:pt x="0" y="1545771"/>
                </a:moveTo>
                <a:cubicBezTo>
                  <a:pt x="304800" y="1565728"/>
                  <a:pt x="847395" y="1283319"/>
                  <a:pt x="1163081" y="1025691"/>
                </a:cubicBezTo>
                <a:cubicBezTo>
                  <a:pt x="1478767" y="768063"/>
                  <a:pt x="1567543" y="535214"/>
                  <a:pt x="1894114" y="0"/>
                </a:cubicBezTo>
              </a:path>
            </a:pathLst>
          </a:custGeom>
          <a:ln w="1905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3" name="Полилиния 22"/>
          <p:cNvSpPr/>
          <p:nvPr/>
        </p:nvSpPr>
        <p:spPr>
          <a:xfrm>
            <a:off x="3624263" y="5105400"/>
            <a:ext cx="1633537" cy="206375"/>
          </a:xfrm>
          <a:custGeom>
            <a:avLst/>
            <a:gdLst>
              <a:gd name="connsiteX0" fmla="*/ 0 w 1632857"/>
              <a:gd name="connsiteY0" fmla="*/ 0 h 206829"/>
              <a:gd name="connsiteX1" fmla="*/ 729343 w 1632857"/>
              <a:gd name="connsiteY1" fmla="*/ 152400 h 206829"/>
              <a:gd name="connsiteX2" fmla="*/ 1632857 w 1632857"/>
              <a:gd name="connsiteY2" fmla="*/ 206829 h 2068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32857" h="206829">
                <a:moveTo>
                  <a:pt x="0" y="0"/>
                </a:moveTo>
                <a:cubicBezTo>
                  <a:pt x="228600" y="58964"/>
                  <a:pt x="457200" y="117929"/>
                  <a:pt x="729343" y="152400"/>
                </a:cubicBezTo>
                <a:cubicBezTo>
                  <a:pt x="1001486" y="186871"/>
                  <a:pt x="1317171" y="196850"/>
                  <a:pt x="1632857" y="206829"/>
                </a:cubicBezTo>
              </a:path>
            </a:pathLst>
          </a:custGeom>
          <a:ln w="1905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4" name="TextBox 23"/>
          <p:cNvSpPr txBox="1">
            <a:spLocks noChangeArrowheads="1"/>
          </p:cNvSpPr>
          <p:nvPr/>
        </p:nvSpPr>
        <p:spPr bwMode="auto">
          <a:xfrm>
            <a:off x="8639175" y="260350"/>
            <a:ext cx="504825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800" b="1">
                <a:solidFill>
                  <a:srgbClr val="FF0000"/>
                </a:solidFill>
                <a:latin typeface="Calibri" pitchFamily="34" charset="0"/>
              </a:rPr>
              <a:t>?</a:t>
            </a:r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994AA55-139B-4C60-BB6E-AF1D7C346826}" type="slidenum">
              <a:rPr lang="ru-RU"/>
              <a:pPr>
                <a:defRPr/>
              </a:pPr>
              <a:t>20</a:t>
            </a:fld>
            <a:endParaRPr lang="ru-RU"/>
          </a:p>
        </p:txBody>
      </p:sp>
      <p:sp>
        <p:nvSpPr>
          <p:cNvPr id="29" name="TextBox 28"/>
          <p:cNvSpPr txBox="1"/>
          <p:nvPr/>
        </p:nvSpPr>
        <p:spPr>
          <a:xfrm>
            <a:off x="3851920" y="0"/>
            <a:ext cx="1512168" cy="338554"/>
          </a:xfrm>
          <a:prstGeom prst="rect">
            <a:avLst/>
          </a:prstGeom>
          <a:solidFill>
            <a:srgbClr val="FFFF00"/>
          </a:solidFill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rgbClr val="92D050"/>
                </a:solidFill>
                <a:latin typeface="+mn-lt"/>
              </a:rPr>
              <a:t>Подведём итог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335713" y="0"/>
            <a:ext cx="2808287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1400" dirty="0">
                <a:latin typeface="+mn-lt"/>
                <a:hlinkClick r:id="rId2" tooltip="Тест онлайн"/>
              </a:rPr>
              <a:t>Пройти тест по материалу лекции</a:t>
            </a:r>
            <a:endParaRPr lang="ru-RU" sz="1400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3635896" y="2996952"/>
            <a:ext cx="1584176" cy="936104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Организация учебного процесса</a:t>
            </a:r>
          </a:p>
        </p:txBody>
      </p:sp>
      <p:sp>
        <p:nvSpPr>
          <p:cNvPr id="3" name="Дуга 2"/>
          <p:cNvSpPr/>
          <p:nvPr/>
        </p:nvSpPr>
        <p:spPr>
          <a:xfrm rot="16462418">
            <a:off x="3563938" y="1844675"/>
            <a:ext cx="3455987" cy="1439863"/>
          </a:xfrm>
          <a:prstGeom prst="arc">
            <a:avLst>
              <a:gd name="adj1" fmla="val 14152791"/>
              <a:gd name="adj2" fmla="val 21363635"/>
            </a:avLst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" name="Дуга 3"/>
          <p:cNvSpPr/>
          <p:nvPr/>
        </p:nvSpPr>
        <p:spPr>
          <a:xfrm rot="16200000" flipH="1">
            <a:off x="4117182" y="3163093"/>
            <a:ext cx="2413000" cy="1503363"/>
          </a:xfrm>
          <a:prstGeom prst="arc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Дуга 4"/>
          <p:cNvSpPr/>
          <p:nvPr/>
        </p:nvSpPr>
        <p:spPr>
          <a:xfrm rot="16200000" flipV="1">
            <a:off x="2636044" y="2628107"/>
            <a:ext cx="2592387" cy="736600"/>
          </a:xfrm>
          <a:prstGeom prst="arc">
            <a:avLst/>
          </a:prstGeom>
          <a:ln w="762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Дуга 5"/>
          <p:cNvSpPr/>
          <p:nvPr/>
        </p:nvSpPr>
        <p:spPr>
          <a:xfrm rot="16200000" flipH="1" flipV="1">
            <a:off x="2591594" y="3248819"/>
            <a:ext cx="2017713" cy="1368425"/>
          </a:xfrm>
          <a:prstGeom prst="arc">
            <a:avLst>
              <a:gd name="adj1" fmla="val 16200000"/>
              <a:gd name="adj2" fmla="val 21539460"/>
            </a:avLst>
          </a:prstGeom>
          <a:ln w="7620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843808" y="1484784"/>
            <a:ext cx="1080120" cy="432048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Формы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5292080" y="620688"/>
            <a:ext cx="1080120" cy="432048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Методы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508104" y="3068960"/>
            <a:ext cx="1080120" cy="432048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Приёмы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5292080" y="4941168"/>
            <a:ext cx="1224136" cy="432048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Средства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2555776" y="4653136"/>
            <a:ext cx="1080120" cy="576064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Виды, системы</a:t>
            </a:r>
          </a:p>
        </p:txBody>
      </p:sp>
      <p:sp>
        <p:nvSpPr>
          <p:cNvPr id="12" name="Дуга 11"/>
          <p:cNvSpPr/>
          <p:nvPr/>
        </p:nvSpPr>
        <p:spPr>
          <a:xfrm rot="16200000">
            <a:off x="5400675" y="3033713"/>
            <a:ext cx="719137" cy="1366838"/>
          </a:xfrm>
          <a:prstGeom prst="arc">
            <a:avLst>
              <a:gd name="adj1" fmla="val 17513271"/>
              <a:gd name="adj2" fmla="val 19320274"/>
            </a:avLst>
          </a:prstGeom>
          <a:ln w="762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1979613" y="404813"/>
            <a:ext cx="7207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u-RU" sz="1400">
                <a:latin typeface="Calibri" pitchFamily="34" charset="0"/>
              </a:rPr>
              <a:t>Уроки</a:t>
            </a: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1258888" y="1341438"/>
            <a:ext cx="1441450" cy="306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u-RU" sz="1400">
                <a:latin typeface="Calibri" pitchFamily="34" charset="0"/>
              </a:rPr>
              <a:t>Внеурочные</a:t>
            </a: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1331913" y="2852738"/>
            <a:ext cx="13684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u-RU" sz="1400">
                <a:latin typeface="Calibri" pitchFamily="34" charset="0"/>
              </a:rPr>
              <a:t>Учебно-позн. деят. (УПД)</a:t>
            </a:r>
          </a:p>
        </p:txBody>
      </p:sp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5940425" y="1628775"/>
            <a:ext cx="14398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latin typeface="Calibri" pitchFamily="34" charset="0"/>
              </a:rPr>
              <a:t>По источнику</a:t>
            </a:r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5940425" y="2349500"/>
            <a:ext cx="792163" cy="30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solidFill>
                  <a:srgbClr val="FF0000"/>
                </a:solidFill>
                <a:latin typeface="Calibri" pitchFamily="34" charset="0"/>
              </a:rPr>
              <a:t>Другие</a:t>
            </a:r>
          </a:p>
        </p:txBody>
      </p: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5508625" y="1196975"/>
            <a:ext cx="14398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latin typeface="Calibri" pitchFamily="34" charset="0"/>
              </a:rPr>
              <a:t>Классификации</a:t>
            </a:r>
          </a:p>
        </p:txBody>
      </p:sp>
      <p:sp>
        <p:nvSpPr>
          <p:cNvPr id="21" name="TextBox 20"/>
          <p:cNvSpPr txBox="1">
            <a:spLocks noChangeArrowheads="1"/>
          </p:cNvSpPr>
          <p:nvPr/>
        </p:nvSpPr>
        <p:spPr bwMode="auto">
          <a:xfrm>
            <a:off x="5940425" y="1989138"/>
            <a:ext cx="18002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latin typeface="Calibri" pitchFamily="34" charset="0"/>
              </a:rPr>
              <a:t>По характеру УПД</a:t>
            </a:r>
          </a:p>
        </p:txBody>
      </p:sp>
      <p:sp>
        <p:nvSpPr>
          <p:cNvPr id="22" name="TextBox 21"/>
          <p:cNvSpPr txBox="1">
            <a:spLocks noChangeArrowheads="1"/>
          </p:cNvSpPr>
          <p:nvPr/>
        </p:nvSpPr>
        <p:spPr bwMode="auto">
          <a:xfrm>
            <a:off x="6588125" y="5229225"/>
            <a:ext cx="9366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latin typeface="Calibri" pitchFamily="34" charset="0"/>
              </a:rPr>
              <a:t>Функции</a:t>
            </a:r>
          </a:p>
        </p:txBody>
      </p:sp>
      <p:sp>
        <p:nvSpPr>
          <p:cNvPr id="23" name="TextBox 22"/>
          <p:cNvSpPr txBox="1">
            <a:spLocks noChangeArrowheads="1"/>
          </p:cNvSpPr>
          <p:nvPr/>
        </p:nvSpPr>
        <p:spPr bwMode="auto">
          <a:xfrm>
            <a:off x="6588125" y="4797425"/>
            <a:ext cx="6477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latin typeface="Calibri" pitchFamily="34" charset="0"/>
              </a:rPr>
              <a:t>Виды</a:t>
            </a:r>
          </a:p>
        </p:txBody>
      </p:sp>
      <p:sp>
        <p:nvSpPr>
          <p:cNvPr id="24" name="TextBox 23"/>
          <p:cNvSpPr txBox="1">
            <a:spLocks noChangeArrowheads="1"/>
          </p:cNvSpPr>
          <p:nvPr/>
        </p:nvSpPr>
        <p:spPr bwMode="auto">
          <a:xfrm>
            <a:off x="0" y="4221163"/>
            <a:ext cx="2124075" cy="177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Aft>
                <a:spcPts val="600"/>
              </a:spcAft>
            </a:pPr>
            <a:r>
              <a:rPr lang="ru-RU" sz="1400">
                <a:latin typeface="Calibri" pitchFamily="34" charset="0"/>
              </a:rPr>
              <a:t>Классно-урочное</a:t>
            </a:r>
          </a:p>
          <a:p>
            <a:pPr algn="r">
              <a:spcAft>
                <a:spcPts val="600"/>
              </a:spcAft>
            </a:pPr>
            <a:r>
              <a:rPr lang="ru-RU" sz="1400">
                <a:latin typeface="Calibri" pitchFamily="34" charset="0"/>
              </a:rPr>
              <a:t>Лекционно-семинарское</a:t>
            </a:r>
          </a:p>
          <a:p>
            <a:pPr algn="r">
              <a:spcAft>
                <a:spcPts val="600"/>
              </a:spcAft>
            </a:pPr>
            <a:r>
              <a:rPr lang="ru-RU" sz="1400">
                <a:solidFill>
                  <a:srgbClr val="FF0000"/>
                </a:solidFill>
                <a:latin typeface="Calibri" pitchFamily="34" charset="0"/>
              </a:rPr>
              <a:t>Дистанционное</a:t>
            </a:r>
          </a:p>
          <a:p>
            <a:pPr algn="r">
              <a:spcAft>
                <a:spcPts val="600"/>
              </a:spcAft>
            </a:pPr>
            <a:r>
              <a:rPr lang="ru-RU" sz="1400">
                <a:solidFill>
                  <a:srgbClr val="FF0000"/>
                </a:solidFill>
                <a:latin typeface="Calibri" pitchFamily="34" charset="0"/>
              </a:rPr>
              <a:t>Заочное</a:t>
            </a:r>
          </a:p>
          <a:p>
            <a:pPr algn="r">
              <a:spcAft>
                <a:spcPts val="600"/>
              </a:spcAft>
            </a:pPr>
            <a:r>
              <a:rPr lang="ru-RU" sz="1400">
                <a:solidFill>
                  <a:srgbClr val="FF0000"/>
                </a:solidFill>
                <a:latin typeface="Calibri" pitchFamily="34" charset="0"/>
              </a:rPr>
              <a:t>Домашнее</a:t>
            </a:r>
          </a:p>
          <a:p>
            <a:pPr algn="r">
              <a:spcAft>
                <a:spcPts val="600"/>
              </a:spcAft>
            </a:pPr>
            <a:r>
              <a:rPr lang="ru-RU" sz="1400">
                <a:solidFill>
                  <a:srgbClr val="FF0000"/>
                </a:solidFill>
                <a:latin typeface="Calibri" pitchFamily="34" charset="0"/>
              </a:rPr>
              <a:t>Другие</a:t>
            </a:r>
          </a:p>
        </p:txBody>
      </p:sp>
      <p:cxnSp>
        <p:nvCxnSpPr>
          <p:cNvPr id="26" name="Прямая соединительная линия 25"/>
          <p:cNvCxnSpPr/>
          <p:nvPr/>
        </p:nvCxnSpPr>
        <p:spPr>
          <a:xfrm>
            <a:off x="5508625" y="1484313"/>
            <a:ext cx="1295400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/>
          <p:cNvCxnSpPr/>
          <p:nvPr/>
        </p:nvCxnSpPr>
        <p:spPr>
          <a:xfrm>
            <a:off x="5940425" y="1916113"/>
            <a:ext cx="2592388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/>
          <p:nvPr/>
        </p:nvCxnSpPr>
        <p:spPr>
          <a:xfrm>
            <a:off x="5940425" y="2636838"/>
            <a:ext cx="719138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/>
          <p:cNvCxnSpPr/>
          <p:nvPr/>
        </p:nvCxnSpPr>
        <p:spPr>
          <a:xfrm>
            <a:off x="5940425" y="2276475"/>
            <a:ext cx="1511300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/>
          <p:cNvCxnSpPr/>
          <p:nvPr/>
        </p:nvCxnSpPr>
        <p:spPr>
          <a:xfrm>
            <a:off x="2051050" y="692150"/>
            <a:ext cx="649288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единительная линия 32"/>
          <p:cNvCxnSpPr/>
          <p:nvPr/>
        </p:nvCxnSpPr>
        <p:spPr>
          <a:xfrm>
            <a:off x="107950" y="3357563"/>
            <a:ext cx="2592388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единительная линия 33"/>
          <p:cNvCxnSpPr/>
          <p:nvPr/>
        </p:nvCxnSpPr>
        <p:spPr>
          <a:xfrm>
            <a:off x="539750" y="1628775"/>
            <a:ext cx="2303463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единительная линия 36"/>
          <p:cNvCxnSpPr/>
          <p:nvPr/>
        </p:nvCxnSpPr>
        <p:spPr>
          <a:xfrm>
            <a:off x="5940425" y="1484313"/>
            <a:ext cx="0" cy="11525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Прямая соединительная линия 37"/>
          <p:cNvCxnSpPr/>
          <p:nvPr/>
        </p:nvCxnSpPr>
        <p:spPr>
          <a:xfrm>
            <a:off x="2700338" y="692150"/>
            <a:ext cx="0" cy="2665413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единительная линия 40"/>
          <p:cNvCxnSpPr/>
          <p:nvPr/>
        </p:nvCxnSpPr>
        <p:spPr>
          <a:xfrm>
            <a:off x="5508625" y="1052513"/>
            <a:ext cx="0" cy="43180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единительная линия 41"/>
          <p:cNvCxnSpPr/>
          <p:nvPr/>
        </p:nvCxnSpPr>
        <p:spPr>
          <a:xfrm>
            <a:off x="2124075" y="4941888"/>
            <a:ext cx="431800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Правая круглая скобка 44"/>
          <p:cNvSpPr/>
          <p:nvPr/>
        </p:nvSpPr>
        <p:spPr>
          <a:xfrm>
            <a:off x="755650" y="476250"/>
            <a:ext cx="1295400" cy="360363"/>
          </a:xfrm>
          <a:prstGeom prst="righ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8" name="Правая круглая скобка 47"/>
          <p:cNvSpPr/>
          <p:nvPr/>
        </p:nvSpPr>
        <p:spPr>
          <a:xfrm>
            <a:off x="468313" y="2997200"/>
            <a:ext cx="1079500" cy="719138"/>
          </a:xfrm>
          <a:prstGeom prst="righ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9" name="TextBox 48"/>
          <p:cNvSpPr txBox="1">
            <a:spLocks noChangeArrowheads="1"/>
          </p:cNvSpPr>
          <p:nvPr/>
        </p:nvSpPr>
        <p:spPr bwMode="auto">
          <a:xfrm>
            <a:off x="468313" y="3429000"/>
            <a:ext cx="10795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u-RU" sz="1400">
                <a:latin typeface="Calibri" pitchFamily="34" charset="0"/>
              </a:rPr>
              <a:t>Групповые</a:t>
            </a:r>
          </a:p>
        </p:txBody>
      </p:sp>
      <p:sp>
        <p:nvSpPr>
          <p:cNvPr id="50" name="TextBox 49"/>
          <p:cNvSpPr txBox="1">
            <a:spLocks noChangeArrowheads="1"/>
          </p:cNvSpPr>
          <p:nvPr/>
        </p:nvSpPr>
        <p:spPr bwMode="auto">
          <a:xfrm>
            <a:off x="0" y="3068638"/>
            <a:ext cx="15494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u-RU" sz="1400">
                <a:latin typeface="Calibri" pitchFamily="34" charset="0"/>
              </a:rPr>
              <a:t>Индивидуальные</a:t>
            </a:r>
          </a:p>
        </p:txBody>
      </p:sp>
      <p:sp>
        <p:nvSpPr>
          <p:cNvPr id="51" name="TextBox 50"/>
          <p:cNvSpPr txBox="1">
            <a:spLocks noChangeArrowheads="1"/>
          </p:cNvSpPr>
          <p:nvPr/>
        </p:nvSpPr>
        <p:spPr bwMode="auto">
          <a:xfrm>
            <a:off x="323850" y="2708275"/>
            <a:ext cx="12239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u-RU" sz="1400">
                <a:latin typeface="Calibri" pitchFamily="34" charset="0"/>
              </a:rPr>
              <a:t>Фронтальные</a:t>
            </a:r>
          </a:p>
        </p:txBody>
      </p:sp>
      <p:sp>
        <p:nvSpPr>
          <p:cNvPr id="54" name="TextBox 53"/>
          <p:cNvSpPr txBox="1">
            <a:spLocks noChangeArrowheads="1"/>
          </p:cNvSpPr>
          <p:nvPr/>
        </p:nvSpPr>
        <p:spPr bwMode="auto">
          <a:xfrm>
            <a:off x="684213" y="549275"/>
            <a:ext cx="136683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u-RU" sz="1400">
                <a:latin typeface="Calibri" pitchFamily="34" charset="0"/>
              </a:rPr>
              <a:t>Нестандартные</a:t>
            </a:r>
          </a:p>
        </p:txBody>
      </p:sp>
      <p:sp>
        <p:nvSpPr>
          <p:cNvPr id="55" name="TextBox 54"/>
          <p:cNvSpPr txBox="1">
            <a:spLocks noChangeArrowheads="1"/>
          </p:cNvSpPr>
          <p:nvPr/>
        </p:nvSpPr>
        <p:spPr bwMode="auto">
          <a:xfrm>
            <a:off x="684213" y="188913"/>
            <a:ext cx="136683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u-RU" sz="1400">
                <a:latin typeface="Calibri" pitchFamily="34" charset="0"/>
              </a:rPr>
              <a:t>Традиционные</a:t>
            </a:r>
          </a:p>
        </p:txBody>
      </p:sp>
      <p:sp>
        <p:nvSpPr>
          <p:cNvPr id="57" name="Правая круглая скобка 56"/>
          <p:cNvSpPr/>
          <p:nvPr/>
        </p:nvSpPr>
        <p:spPr>
          <a:xfrm>
            <a:off x="755650" y="1341438"/>
            <a:ext cx="863600" cy="863600"/>
          </a:xfrm>
          <a:prstGeom prst="righ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9" name="TextBox 58"/>
          <p:cNvSpPr txBox="1">
            <a:spLocks noChangeArrowheads="1"/>
          </p:cNvSpPr>
          <p:nvPr/>
        </p:nvSpPr>
        <p:spPr bwMode="auto">
          <a:xfrm>
            <a:off x="684213" y="1628775"/>
            <a:ext cx="93503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u-RU" sz="1400">
                <a:solidFill>
                  <a:srgbClr val="FF0000"/>
                </a:solidFill>
                <a:latin typeface="Calibri" pitchFamily="34" charset="0"/>
              </a:rPr>
              <a:t>Конкурс</a:t>
            </a:r>
          </a:p>
        </p:txBody>
      </p:sp>
      <p:sp>
        <p:nvSpPr>
          <p:cNvPr id="60" name="TextBox 59"/>
          <p:cNvSpPr txBox="1">
            <a:spLocks noChangeArrowheads="1"/>
          </p:cNvSpPr>
          <p:nvPr/>
        </p:nvSpPr>
        <p:spPr bwMode="auto">
          <a:xfrm>
            <a:off x="323850" y="1341438"/>
            <a:ext cx="1295400" cy="306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u-RU" sz="1400">
                <a:solidFill>
                  <a:srgbClr val="FF0000"/>
                </a:solidFill>
                <a:latin typeface="Calibri" pitchFamily="34" charset="0"/>
              </a:rPr>
              <a:t>Олимпиада</a:t>
            </a:r>
          </a:p>
        </p:txBody>
      </p:sp>
      <p:sp>
        <p:nvSpPr>
          <p:cNvPr id="61" name="TextBox 60"/>
          <p:cNvSpPr txBox="1">
            <a:spLocks noChangeArrowheads="1"/>
          </p:cNvSpPr>
          <p:nvPr/>
        </p:nvSpPr>
        <p:spPr bwMode="auto">
          <a:xfrm>
            <a:off x="684213" y="1052513"/>
            <a:ext cx="93503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u-RU" sz="1400">
                <a:solidFill>
                  <a:srgbClr val="FF0000"/>
                </a:solidFill>
                <a:latin typeface="Calibri" pitchFamily="34" charset="0"/>
              </a:rPr>
              <a:t>Кружок</a:t>
            </a:r>
          </a:p>
        </p:txBody>
      </p:sp>
      <p:sp>
        <p:nvSpPr>
          <p:cNvPr id="63" name="Правая круглая скобка 62"/>
          <p:cNvSpPr/>
          <p:nvPr/>
        </p:nvSpPr>
        <p:spPr>
          <a:xfrm>
            <a:off x="755650" y="1916113"/>
            <a:ext cx="863600" cy="576262"/>
          </a:xfrm>
          <a:prstGeom prst="righ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5" name="TextBox 64"/>
          <p:cNvSpPr txBox="1">
            <a:spLocks noChangeArrowheads="1"/>
          </p:cNvSpPr>
          <p:nvPr/>
        </p:nvSpPr>
        <p:spPr bwMode="auto">
          <a:xfrm>
            <a:off x="684213" y="2205038"/>
            <a:ext cx="93503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u-RU" sz="1400">
                <a:solidFill>
                  <a:srgbClr val="FF0000"/>
                </a:solidFill>
                <a:latin typeface="Calibri" pitchFamily="34" charset="0"/>
              </a:rPr>
              <a:t>Другие</a:t>
            </a:r>
          </a:p>
        </p:txBody>
      </p:sp>
      <p:sp>
        <p:nvSpPr>
          <p:cNvPr id="66" name="TextBox 65"/>
          <p:cNvSpPr txBox="1">
            <a:spLocks noChangeArrowheads="1"/>
          </p:cNvSpPr>
          <p:nvPr/>
        </p:nvSpPr>
        <p:spPr bwMode="auto">
          <a:xfrm>
            <a:off x="611188" y="1916113"/>
            <a:ext cx="1008062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u-RU" sz="1400">
                <a:solidFill>
                  <a:srgbClr val="FF0000"/>
                </a:solidFill>
                <a:latin typeface="Calibri" pitchFamily="34" charset="0"/>
              </a:rPr>
              <a:t>Викторина</a:t>
            </a:r>
          </a:p>
        </p:txBody>
      </p:sp>
      <p:sp>
        <p:nvSpPr>
          <p:cNvPr id="71" name="TextBox 70"/>
          <p:cNvSpPr txBox="1">
            <a:spLocks noChangeArrowheads="1"/>
          </p:cNvSpPr>
          <p:nvPr/>
        </p:nvSpPr>
        <p:spPr bwMode="auto">
          <a:xfrm>
            <a:off x="7380288" y="1052513"/>
            <a:ext cx="1368425" cy="8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Aft>
                <a:spcPts val="600"/>
              </a:spcAft>
            </a:pPr>
            <a:r>
              <a:rPr lang="ru-RU" sz="1400">
                <a:latin typeface="Calibri" pitchFamily="34" charset="0"/>
              </a:rPr>
              <a:t>Словесные</a:t>
            </a:r>
          </a:p>
          <a:p>
            <a:pPr>
              <a:spcAft>
                <a:spcPts val="600"/>
              </a:spcAft>
            </a:pPr>
            <a:r>
              <a:rPr lang="ru-RU" sz="1400">
                <a:latin typeface="Calibri" pitchFamily="34" charset="0"/>
              </a:rPr>
              <a:t>Наглядные</a:t>
            </a:r>
          </a:p>
          <a:p>
            <a:pPr>
              <a:spcAft>
                <a:spcPts val="600"/>
              </a:spcAft>
            </a:pPr>
            <a:r>
              <a:rPr lang="ru-RU" sz="1400">
                <a:latin typeface="Calibri" pitchFamily="34" charset="0"/>
              </a:rPr>
              <a:t>Практические</a:t>
            </a:r>
          </a:p>
        </p:txBody>
      </p:sp>
      <p:sp>
        <p:nvSpPr>
          <p:cNvPr id="72" name="TextBox 71"/>
          <p:cNvSpPr txBox="1">
            <a:spLocks noChangeArrowheads="1"/>
          </p:cNvSpPr>
          <p:nvPr/>
        </p:nvSpPr>
        <p:spPr bwMode="auto">
          <a:xfrm>
            <a:off x="2700338" y="5300663"/>
            <a:ext cx="1943100" cy="1477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Aft>
                <a:spcPts val="600"/>
              </a:spcAft>
            </a:pPr>
            <a:r>
              <a:rPr lang="ru-RU" sz="1400">
                <a:latin typeface="Calibri" pitchFamily="34" charset="0"/>
              </a:rPr>
              <a:t>Развивающее</a:t>
            </a:r>
          </a:p>
          <a:p>
            <a:pPr>
              <a:spcAft>
                <a:spcPts val="600"/>
              </a:spcAft>
            </a:pPr>
            <a:r>
              <a:rPr lang="ru-RU" sz="1400">
                <a:latin typeface="Calibri" pitchFamily="34" charset="0"/>
              </a:rPr>
              <a:t>Проблемное</a:t>
            </a:r>
          </a:p>
          <a:p>
            <a:pPr>
              <a:spcAft>
                <a:spcPts val="600"/>
              </a:spcAft>
            </a:pPr>
            <a:r>
              <a:rPr lang="ru-RU" sz="1400">
                <a:solidFill>
                  <a:srgbClr val="FF0000"/>
                </a:solidFill>
                <a:latin typeface="Calibri" pitchFamily="34" charset="0"/>
              </a:rPr>
              <a:t>Индивидуальное</a:t>
            </a:r>
          </a:p>
          <a:p>
            <a:pPr>
              <a:spcAft>
                <a:spcPts val="600"/>
              </a:spcAft>
            </a:pPr>
            <a:r>
              <a:rPr lang="ru-RU" sz="1400">
                <a:solidFill>
                  <a:srgbClr val="FF0000"/>
                </a:solidFill>
                <a:latin typeface="Calibri" pitchFamily="34" charset="0"/>
              </a:rPr>
              <a:t>Дифференцированное</a:t>
            </a:r>
          </a:p>
          <a:p>
            <a:pPr>
              <a:spcAft>
                <a:spcPts val="600"/>
              </a:spcAft>
            </a:pPr>
            <a:r>
              <a:rPr lang="ru-RU" sz="1400">
                <a:solidFill>
                  <a:srgbClr val="FF0000"/>
                </a:solidFill>
                <a:latin typeface="Calibri" pitchFamily="34" charset="0"/>
              </a:rPr>
              <a:t>Программированное</a:t>
            </a:r>
          </a:p>
        </p:txBody>
      </p:sp>
      <p:sp>
        <p:nvSpPr>
          <p:cNvPr id="81" name="TextBox 80"/>
          <p:cNvSpPr txBox="1">
            <a:spLocks noChangeArrowheads="1"/>
          </p:cNvSpPr>
          <p:nvPr/>
        </p:nvSpPr>
        <p:spPr bwMode="auto">
          <a:xfrm>
            <a:off x="7451725" y="2349500"/>
            <a:ext cx="1692275" cy="190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Aft>
                <a:spcPts val="600"/>
              </a:spcAft>
            </a:pPr>
            <a:r>
              <a:rPr lang="ru-RU" sz="1400">
                <a:latin typeface="Calibri" pitchFamily="34" charset="0"/>
              </a:rPr>
              <a:t>Объяснительно-иллюстративный</a:t>
            </a:r>
          </a:p>
          <a:p>
            <a:pPr>
              <a:spcAft>
                <a:spcPts val="600"/>
              </a:spcAft>
            </a:pPr>
            <a:r>
              <a:rPr lang="ru-RU" sz="1400">
                <a:latin typeface="Calibri" pitchFamily="34" charset="0"/>
              </a:rPr>
              <a:t>Репродуктивный</a:t>
            </a:r>
          </a:p>
          <a:p>
            <a:pPr>
              <a:spcAft>
                <a:spcPts val="600"/>
              </a:spcAft>
            </a:pPr>
            <a:r>
              <a:rPr lang="ru-RU" sz="1400">
                <a:latin typeface="Calibri" pitchFamily="34" charset="0"/>
              </a:rPr>
              <a:t>Проблемного изложения</a:t>
            </a:r>
          </a:p>
          <a:p>
            <a:pPr>
              <a:spcAft>
                <a:spcPts val="600"/>
              </a:spcAft>
            </a:pPr>
            <a:r>
              <a:rPr lang="ru-RU" sz="1400">
                <a:latin typeface="Calibri" pitchFamily="34" charset="0"/>
              </a:rPr>
              <a:t>Эвристический</a:t>
            </a:r>
          </a:p>
          <a:p>
            <a:pPr>
              <a:spcAft>
                <a:spcPts val="600"/>
              </a:spcAft>
            </a:pPr>
            <a:r>
              <a:rPr lang="ru-RU" sz="1400">
                <a:latin typeface="Calibri" pitchFamily="34" charset="0"/>
              </a:rPr>
              <a:t>Исследовательский</a:t>
            </a:r>
          </a:p>
        </p:txBody>
      </p:sp>
      <p:sp>
        <p:nvSpPr>
          <p:cNvPr id="83" name="Правая круглая скобка 82"/>
          <p:cNvSpPr/>
          <p:nvPr/>
        </p:nvSpPr>
        <p:spPr>
          <a:xfrm flipH="1">
            <a:off x="7380288" y="1341438"/>
            <a:ext cx="936625" cy="287337"/>
          </a:xfrm>
          <a:prstGeom prst="righ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85" name="Прямая соединительная линия 84"/>
          <p:cNvCxnSpPr/>
          <p:nvPr/>
        </p:nvCxnSpPr>
        <p:spPr>
          <a:xfrm>
            <a:off x="7380288" y="1557338"/>
            <a:ext cx="0" cy="35877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7" name="Правая круглая скобка 86"/>
          <p:cNvSpPr/>
          <p:nvPr/>
        </p:nvSpPr>
        <p:spPr>
          <a:xfrm flipH="1">
            <a:off x="7451725" y="3141663"/>
            <a:ext cx="1431925" cy="792162"/>
          </a:xfrm>
          <a:prstGeom prst="righ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8" name="Правая круглая скобка 87"/>
          <p:cNvSpPr/>
          <p:nvPr/>
        </p:nvSpPr>
        <p:spPr>
          <a:xfrm flipH="1">
            <a:off x="7451725" y="3644900"/>
            <a:ext cx="1584325" cy="647700"/>
          </a:xfrm>
          <a:prstGeom prst="righ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89" name="Прямая соединительная линия 88"/>
          <p:cNvCxnSpPr/>
          <p:nvPr/>
        </p:nvCxnSpPr>
        <p:spPr>
          <a:xfrm>
            <a:off x="7451725" y="2276475"/>
            <a:ext cx="0" cy="865188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Прямая соединительная линия 90"/>
          <p:cNvCxnSpPr/>
          <p:nvPr/>
        </p:nvCxnSpPr>
        <p:spPr>
          <a:xfrm>
            <a:off x="7451725" y="2852738"/>
            <a:ext cx="1368425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3" name="Правая круглая скобка 92"/>
          <p:cNvSpPr/>
          <p:nvPr/>
        </p:nvSpPr>
        <p:spPr>
          <a:xfrm flipH="1">
            <a:off x="7380288" y="4868863"/>
            <a:ext cx="1655762" cy="360362"/>
          </a:xfrm>
          <a:prstGeom prst="righ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4" name="TextBox 93"/>
          <p:cNvSpPr txBox="1">
            <a:spLocks noChangeArrowheads="1"/>
          </p:cNvSpPr>
          <p:nvPr/>
        </p:nvSpPr>
        <p:spPr bwMode="auto">
          <a:xfrm>
            <a:off x="7380288" y="4581525"/>
            <a:ext cx="13684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latin typeface="Calibri" pitchFamily="34" charset="0"/>
              </a:rPr>
              <a:t>Материальные</a:t>
            </a:r>
          </a:p>
        </p:txBody>
      </p:sp>
      <p:sp>
        <p:nvSpPr>
          <p:cNvPr id="95" name="TextBox 94"/>
          <p:cNvSpPr txBox="1">
            <a:spLocks noChangeArrowheads="1"/>
          </p:cNvSpPr>
          <p:nvPr/>
        </p:nvSpPr>
        <p:spPr bwMode="auto">
          <a:xfrm>
            <a:off x="7343775" y="4941888"/>
            <a:ext cx="1800225" cy="306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latin typeface="Calibri" pitchFamily="34" charset="0"/>
              </a:rPr>
              <a:t>Материализованные</a:t>
            </a:r>
          </a:p>
        </p:txBody>
      </p:sp>
      <p:sp>
        <p:nvSpPr>
          <p:cNvPr id="97" name="Правая круглая скобка 96"/>
          <p:cNvSpPr/>
          <p:nvPr/>
        </p:nvSpPr>
        <p:spPr>
          <a:xfrm flipH="1">
            <a:off x="6659563" y="5084763"/>
            <a:ext cx="720725" cy="431800"/>
          </a:xfrm>
          <a:prstGeom prst="righ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98" name="Прямая соединительная линия 97"/>
          <p:cNvCxnSpPr/>
          <p:nvPr/>
        </p:nvCxnSpPr>
        <p:spPr>
          <a:xfrm>
            <a:off x="6516688" y="5229225"/>
            <a:ext cx="142875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0" name="Правая круглая скобка 99"/>
          <p:cNvSpPr/>
          <p:nvPr/>
        </p:nvSpPr>
        <p:spPr>
          <a:xfrm flipH="1">
            <a:off x="5435600" y="3933825"/>
            <a:ext cx="1439863" cy="574675"/>
          </a:xfrm>
          <a:prstGeom prst="righ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101" name="Прямая соединительная линия 100"/>
          <p:cNvCxnSpPr/>
          <p:nvPr/>
        </p:nvCxnSpPr>
        <p:spPr>
          <a:xfrm>
            <a:off x="5435600" y="3716338"/>
            <a:ext cx="0" cy="217487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Прямая соединительная линия 103"/>
          <p:cNvCxnSpPr/>
          <p:nvPr/>
        </p:nvCxnSpPr>
        <p:spPr>
          <a:xfrm>
            <a:off x="5435600" y="4221163"/>
            <a:ext cx="1800225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6" name="TextBox 105"/>
          <p:cNvSpPr txBox="1">
            <a:spLocks noChangeArrowheads="1"/>
          </p:cNvSpPr>
          <p:nvPr/>
        </p:nvSpPr>
        <p:spPr bwMode="auto">
          <a:xfrm>
            <a:off x="5435600" y="3644900"/>
            <a:ext cx="165735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latin typeface="Calibri" pitchFamily="34" charset="0"/>
              </a:rPr>
              <a:t>Активизации УПД</a:t>
            </a:r>
          </a:p>
        </p:txBody>
      </p:sp>
      <p:sp>
        <p:nvSpPr>
          <p:cNvPr id="107" name="TextBox 106"/>
          <p:cNvSpPr txBox="1">
            <a:spLocks noChangeArrowheads="1"/>
          </p:cNvSpPr>
          <p:nvPr/>
        </p:nvSpPr>
        <p:spPr bwMode="auto">
          <a:xfrm>
            <a:off x="5435600" y="3933825"/>
            <a:ext cx="1944688" cy="30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latin typeface="Calibri" pitchFamily="34" charset="0"/>
              </a:rPr>
              <a:t>Структуризации мат-ла</a:t>
            </a:r>
          </a:p>
        </p:txBody>
      </p:sp>
      <p:sp>
        <p:nvSpPr>
          <p:cNvPr id="109" name="TextBox 108"/>
          <p:cNvSpPr txBox="1">
            <a:spLocks noChangeArrowheads="1"/>
          </p:cNvSpPr>
          <p:nvPr/>
        </p:nvSpPr>
        <p:spPr bwMode="auto">
          <a:xfrm>
            <a:off x="5435600" y="4221163"/>
            <a:ext cx="1081088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latin typeface="Calibri" pitchFamily="34" charset="0"/>
              </a:rPr>
              <a:t>Другие </a:t>
            </a:r>
          </a:p>
        </p:txBody>
      </p:sp>
      <p:sp>
        <p:nvSpPr>
          <p:cNvPr id="110" name="Правая круглая скобка 109"/>
          <p:cNvSpPr/>
          <p:nvPr/>
        </p:nvSpPr>
        <p:spPr>
          <a:xfrm flipH="1">
            <a:off x="7740650" y="5661025"/>
            <a:ext cx="1079500" cy="360363"/>
          </a:xfrm>
          <a:prstGeom prst="righ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111" name="Прямая соединительная линия 110"/>
          <p:cNvCxnSpPr/>
          <p:nvPr/>
        </p:nvCxnSpPr>
        <p:spPr>
          <a:xfrm>
            <a:off x="7740650" y="5229225"/>
            <a:ext cx="0" cy="43180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" name="Прямая соединительная линия 112"/>
          <p:cNvCxnSpPr/>
          <p:nvPr/>
        </p:nvCxnSpPr>
        <p:spPr>
          <a:xfrm>
            <a:off x="7019925" y="5516563"/>
            <a:ext cx="0" cy="360362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4" name="TextBox 113"/>
          <p:cNvSpPr txBox="1">
            <a:spLocks noChangeArrowheads="1"/>
          </p:cNvSpPr>
          <p:nvPr/>
        </p:nvSpPr>
        <p:spPr bwMode="auto">
          <a:xfrm>
            <a:off x="7740650" y="5373688"/>
            <a:ext cx="53975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latin typeface="Calibri" pitchFamily="34" charset="0"/>
              </a:rPr>
              <a:t>Речь</a:t>
            </a:r>
          </a:p>
        </p:txBody>
      </p:sp>
      <p:sp>
        <p:nvSpPr>
          <p:cNvPr id="115" name="TextBox 114"/>
          <p:cNvSpPr txBox="1">
            <a:spLocks noChangeArrowheads="1"/>
          </p:cNvSpPr>
          <p:nvPr/>
        </p:nvSpPr>
        <p:spPr bwMode="auto">
          <a:xfrm>
            <a:off x="7740650" y="5732463"/>
            <a:ext cx="12239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latin typeface="Calibri" pitchFamily="34" charset="0"/>
              </a:rPr>
              <a:t>Деятельность</a:t>
            </a:r>
          </a:p>
        </p:txBody>
      </p:sp>
      <p:sp>
        <p:nvSpPr>
          <p:cNvPr id="117" name="Прямоугольник 116"/>
          <p:cNvSpPr>
            <a:spLocks noChangeArrowheads="1"/>
          </p:cNvSpPr>
          <p:nvPr/>
        </p:nvSpPr>
        <p:spPr bwMode="auto">
          <a:xfrm>
            <a:off x="5508625" y="5589588"/>
            <a:ext cx="1460500" cy="118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ru-RU" sz="1400">
                <a:latin typeface="Calibri" pitchFamily="34" charset="0"/>
              </a:rPr>
              <a:t>Компенсаторная</a:t>
            </a:r>
          </a:p>
          <a:p>
            <a:pPr algn="r">
              <a:spcAft>
                <a:spcPts val="600"/>
              </a:spcAft>
            </a:pPr>
            <a:r>
              <a:rPr lang="ru-RU" sz="1400">
                <a:latin typeface="Calibri" pitchFamily="34" charset="0"/>
              </a:rPr>
              <a:t>Адаптивная</a:t>
            </a:r>
          </a:p>
          <a:p>
            <a:pPr algn="r">
              <a:spcAft>
                <a:spcPts val="600"/>
              </a:spcAft>
            </a:pPr>
            <a:r>
              <a:rPr lang="ru-RU" sz="1400">
                <a:latin typeface="Calibri" pitchFamily="34" charset="0"/>
              </a:rPr>
              <a:t>Информативная</a:t>
            </a:r>
          </a:p>
          <a:p>
            <a:pPr algn="r">
              <a:spcAft>
                <a:spcPts val="600"/>
              </a:spcAft>
            </a:pPr>
            <a:r>
              <a:rPr lang="ru-RU" sz="1400">
                <a:latin typeface="Calibri" pitchFamily="34" charset="0"/>
              </a:rPr>
              <a:t>Интегративная</a:t>
            </a:r>
          </a:p>
        </p:txBody>
      </p:sp>
      <p:sp>
        <p:nvSpPr>
          <p:cNvPr id="118" name="Правая круглая скобка 117"/>
          <p:cNvSpPr/>
          <p:nvPr/>
        </p:nvSpPr>
        <p:spPr>
          <a:xfrm>
            <a:off x="5724525" y="5876925"/>
            <a:ext cx="1295400" cy="576263"/>
          </a:xfrm>
          <a:prstGeom prst="righ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0" name="Правая круглая скобка 119"/>
          <p:cNvSpPr/>
          <p:nvPr/>
        </p:nvSpPr>
        <p:spPr>
          <a:xfrm>
            <a:off x="5724525" y="6165850"/>
            <a:ext cx="1295400" cy="576263"/>
          </a:xfrm>
          <a:prstGeom prst="righ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125" name="Прямая соединительная линия 124"/>
          <p:cNvCxnSpPr/>
          <p:nvPr/>
        </p:nvCxnSpPr>
        <p:spPr>
          <a:xfrm flipV="1">
            <a:off x="5435600" y="3500438"/>
            <a:ext cx="431800" cy="21590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8" name="Правая круглая скобка 127"/>
          <p:cNvSpPr/>
          <p:nvPr/>
        </p:nvSpPr>
        <p:spPr>
          <a:xfrm>
            <a:off x="827088" y="4508500"/>
            <a:ext cx="1296987" cy="1152525"/>
          </a:xfrm>
          <a:prstGeom prst="righ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9" name="Правая круглая скобка 128"/>
          <p:cNvSpPr/>
          <p:nvPr/>
        </p:nvSpPr>
        <p:spPr>
          <a:xfrm>
            <a:off x="323850" y="4797425"/>
            <a:ext cx="1800225" cy="576263"/>
          </a:xfrm>
          <a:prstGeom prst="righ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2" name="Правая круглая скобка 131"/>
          <p:cNvSpPr/>
          <p:nvPr/>
        </p:nvSpPr>
        <p:spPr>
          <a:xfrm>
            <a:off x="827088" y="5084763"/>
            <a:ext cx="1296987" cy="865187"/>
          </a:xfrm>
          <a:prstGeom prst="righ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3" name="Правая круглая скобка 132"/>
          <p:cNvSpPr/>
          <p:nvPr/>
        </p:nvSpPr>
        <p:spPr>
          <a:xfrm flipH="1">
            <a:off x="2700338" y="5589588"/>
            <a:ext cx="1727200" cy="863600"/>
          </a:xfrm>
          <a:prstGeom prst="righ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4" name="Правая круглая скобка 133"/>
          <p:cNvSpPr/>
          <p:nvPr/>
        </p:nvSpPr>
        <p:spPr>
          <a:xfrm flipH="1">
            <a:off x="2700338" y="5876925"/>
            <a:ext cx="1727200" cy="865188"/>
          </a:xfrm>
          <a:prstGeom prst="rightBracket">
            <a:avLst>
              <a:gd name="adj" fmla="val 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135" name="Прямая соединительная линия 134"/>
          <p:cNvCxnSpPr/>
          <p:nvPr/>
        </p:nvCxnSpPr>
        <p:spPr>
          <a:xfrm>
            <a:off x="2411413" y="6165850"/>
            <a:ext cx="172878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7" name="Прямая соединительная линия 136"/>
          <p:cNvCxnSpPr/>
          <p:nvPr/>
        </p:nvCxnSpPr>
        <p:spPr>
          <a:xfrm>
            <a:off x="2411413" y="4941888"/>
            <a:ext cx="0" cy="1223962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2" name="TextBox 111"/>
          <p:cNvSpPr txBox="1">
            <a:spLocks noChangeArrowheads="1"/>
          </p:cNvSpPr>
          <p:nvPr/>
        </p:nvSpPr>
        <p:spPr bwMode="auto">
          <a:xfrm>
            <a:off x="8639175" y="260350"/>
            <a:ext cx="504825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800" b="1">
                <a:solidFill>
                  <a:srgbClr val="FF0000"/>
                </a:solidFill>
                <a:latin typeface="Calibri" pitchFamily="34" charset="0"/>
              </a:rPr>
              <a:t>?</a:t>
            </a:r>
          </a:p>
        </p:txBody>
      </p:sp>
      <p:sp>
        <p:nvSpPr>
          <p:cNvPr id="92" name="Номер слайда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1743BB-10AB-4B64-8492-322656FDB608}" type="slidenum">
              <a:rPr lang="ru-RU"/>
              <a:pPr>
                <a:defRPr/>
              </a:pPr>
              <a:t>21</a:t>
            </a:fld>
            <a:endParaRPr lang="ru-RU"/>
          </a:p>
        </p:txBody>
      </p:sp>
      <p:sp>
        <p:nvSpPr>
          <p:cNvPr id="86" name="TextBox 85"/>
          <p:cNvSpPr txBox="1"/>
          <p:nvPr/>
        </p:nvSpPr>
        <p:spPr>
          <a:xfrm>
            <a:off x="3851920" y="0"/>
            <a:ext cx="1512168" cy="338554"/>
          </a:xfrm>
          <a:prstGeom prst="rect">
            <a:avLst/>
          </a:prstGeom>
          <a:solidFill>
            <a:srgbClr val="FFFF00"/>
          </a:solidFill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rgbClr val="92D050"/>
                </a:solidFill>
                <a:latin typeface="+mn-lt"/>
              </a:rPr>
              <a:t>Подведём итог</a:t>
            </a:r>
          </a:p>
        </p:txBody>
      </p:sp>
      <p:sp>
        <p:nvSpPr>
          <p:cNvPr id="90" name="TextBox 89"/>
          <p:cNvSpPr txBox="1"/>
          <p:nvPr/>
        </p:nvSpPr>
        <p:spPr>
          <a:xfrm>
            <a:off x="6335713" y="0"/>
            <a:ext cx="2808287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1400" dirty="0">
                <a:latin typeface="+mn-lt"/>
                <a:hlinkClick r:id="rId2" tooltip="Тест онлайн"/>
              </a:rPr>
              <a:t>Пройти тест по материалу лекции</a:t>
            </a:r>
            <a:endParaRPr lang="ru-RU" sz="1400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8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1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4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0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1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4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9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2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5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8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1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4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7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2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5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8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1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6" fill="hold">
                      <p:stCondLst>
                        <p:cond delay="indefinite"/>
                      </p:stCondLst>
                      <p:childTnLst>
                        <p:par>
                          <p:cTn id="207" fill="hold">
                            <p:stCondLst>
                              <p:cond delay="0"/>
                            </p:stCondLst>
                            <p:childTnLst>
                              <p:par>
                                <p:cTn id="20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9" fill="hold">
                      <p:stCondLst>
                        <p:cond delay="indefinite"/>
                      </p:stCondLst>
                      <p:childTnLst>
                        <p:par>
                          <p:cTn id="230" fill="hold">
                            <p:stCondLst>
                              <p:cond delay="0"/>
                            </p:stCondLst>
                            <p:childTnLst>
                              <p:par>
                                <p:cTn id="23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3" fill="hold">
                      <p:stCondLst>
                        <p:cond delay="indefinite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3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6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9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0" fill="hold">
                      <p:stCondLst>
                        <p:cond delay="indefinite"/>
                      </p:stCondLst>
                      <p:childTnLst>
                        <p:par>
                          <p:cTn id="261" fill="hold">
                            <p:stCondLst>
                              <p:cond delay="0"/>
                            </p:stCondLst>
                            <p:childTnLst>
                              <p:par>
                                <p:cTn id="26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7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0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3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6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  <p:bldP spid="19" grpId="0"/>
      <p:bldP spid="20" grpId="0"/>
      <p:bldP spid="21" grpId="0"/>
      <p:bldP spid="22" grpId="0"/>
      <p:bldP spid="23" grpId="0"/>
      <p:bldP spid="24" grpId="0"/>
      <p:bldP spid="45" grpId="0" animBg="1"/>
      <p:bldP spid="48" grpId="0" animBg="1"/>
      <p:bldP spid="49" grpId="0"/>
      <p:bldP spid="50" grpId="0"/>
      <p:bldP spid="51" grpId="0"/>
      <p:bldP spid="54" grpId="0"/>
      <p:bldP spid="55" grpId="0"/>
      <p:bldP spid="57" grpId="0" animBg="1"/>
      <p:bldP spid="59" grpId="0"/>
      <p:bldP spid="60" grpId="0"/>
      <p:bldP spid="61" grpId="0"/>
      <p:bldP spid="63" grpId="0" animBg="1"/>
      <p:bldP spid="65" grpId="0"/>
      <p:bldP spid="66" grpId="0"/>
      <p:bldP spid="71" grpId="0"/>
      <p:bldP spid="72" grpId="0"/>
      <p:bldP spid="83" grpId="0" animBg="1"/>
      <p:bldP spid="87" grpId="0" animBg="1"/>
      <p:bldP spid="88" grpId="0" animBg="1"/>
      <p:bldP spid="93" grpId="0" animBg="1"/>
      <p:bldP spid="94" grpId="0"/>
      <p:bldP spid="95" grpId="0"/>
      <p:bldP spid="100" grpId="0" animBg="1"/>
      <p:bldP spid="106" grpId="0"/>
      <p:bldP spid="107" grpId="0"/>
      <p:bldP spid="109" grpId="0"/>
      <p:bldP spid="110" grpId="0" animBg="1"/>
      <p:bldP spid="114" grpId="0"/>
      <p:bldP spid="115" grpId="0"/>
      <p:bldP spid="117" grpId="0"/>
      <p:bldP spid="118" grpId="0" animBg="1"/>
      <p:bldP spid="120" grpId="0" animBg="1"/>
      <p:bldP spid="128" grpId="0" animBg="1"/>
      <p:bldP spid="129" grpId="0" animBg="1"/>
      <p:bldP spid="132" grpId="0" animBg="1"/>
      <p:bldP spid="133" grpId="0" animBg="1"/>
      <p:bldP spid="134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2390</TotalTime>
  <Words>1282</Words>
  <Application>Microsoft Office PowerPoint</Application>
  <PresentationFormat>Экран (4:3)</PresentationFormat>
  <Paragraphs>537</Paragraphs>
  <Slides>21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6" baseType="lpstr">
      <vt:lpstr>Arial</vt:lpstr>
      <vt:lpstr>Calibri</vt:lpstr>
      <vt:lpstr>MS Mincho</vt:lpstr>
      <vt:lpstr>Courier New</vt:lpstr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Name</cp:lastModifiedBy>
  <cp:revision>226</cp:revision>
  <dcterms:modified xsi:type="dcterms:W3CDTF">2013-04-07T17:51:29Z</dcterms:modified>
</cp:coreProperties>
</file>