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5"/>
  </p:notesMasterIdLst>
  <p:sldIdLst>
    <p:sldId id="256" r:id="rId2"/>
    <p:sldId id="260" r:id="rId3"/>
    <p:sldId id="280" r:id="rId4"/>
    <p:sldId id="278" r:id="rId5"/>
    <p:sldId id="279" r:id="rId6"/>
    <p:sldId id="262" r:id="rId7"/>
    <p:sldId id="294" r:id="rId8"/>
    <p:sldId id="285" r:id="rId9"/>
    <p:sldId id="286" r:id="rId10"/>
    <p:sldId id="263" r:id="rId11"/>
    <p:sldId id="283" r:id="rId12"/>
    <p:sldId id="284" r:id="rId13"/>
    <p:sldId id="281" r:id="rId14"/>
    <p:sldId id="265" r:id="rId15"/>
    <p:sldId id="292" r:id="rId16"/>
    <p:sldId id="291" r:id="rId17"/>
    <p:sldId id="290" r:id="rId18"/>
    <p:sldId id="289" r:id="rId19"/>
    <p:sldId id="287" r:id="rId20"/>
    <p:sldId id="293" r:id="rId21"/>
    <p:sldId id="267" r:id="rId22"/>
    <p:sldId id="266" r:id="rId23"/>
    <p:sldId id="259" r:id="rId2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FA5BC3B3-209C-479E-8690-B4B1E9E262AA}" type="datetimeFigureOut">
              <a:rPr lang="ru-RU"/>
              <a:pPr>
                <a:defRPr/>
              </a:pPr>
              <a:t>03.03.2013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C9A964EE-1C04-4DB2-997E-54B2F6D85A9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06A09B-0F10-4607-A0AB-7007CC624C77}" type="datetime1">
              <a:rPr lang="ru-RU" smtClean="0"/>
              <a:t>03.03.2013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Сидоров С.В. -  </a:t>
            </a:r>
            <a:r>
              <a:rPr lang="en-US"/>
              <a:t>http://sv-sidorov.ucoz.com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753389-4ACF-4A82-BAE3-8551B0C3598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2A4A8C-F756-4206-9694-06A65FEF9F46}" type="datetime1">
              <a:rPr lang="ru-RU" smtClean="0"/>
              <a:t>03.03.2013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Сидоров С.В. -  </a:t>
            </a:r>
            <a:r>
              <a:rPr lang="en-US"/>
              <a:t>http://sv-sidorov.ucoz.com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CA1EA3-9E23-4E8A-8CA1-5B691EBDBF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2F3470-5ED3-4096-9C3C-DB84B499237F}" type="datetime1">
              <a:rPr lang="ru-RU" smtClean="0"/>
              <a:t>03.03.2013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Сидоров С.В. -  </a:t>
            </a:r>
            <a:r>
              <a:rPr lang="en-US"/>
              <a:t>http://sv-sidorov.ucoz.com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4F4755-9B47-4BA8-A785-4ABACEE213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992346-B659-4064-9B0A-DC8F461D3EE4}" type="datetime1">
              <a:rPr lang="ru-RU" smtClean="0"/>
              <a:t>03.03.2013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Сидоров С.В. -  </a:t>
            </a:r>
            <a:r>
              <a:rPr lang="en-US"/>
              <a:t>http://sv-sidorov.ucoz.com</a:t>
            </a: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0F7F2B-D152-4C99-943B-62C9A50DB9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BCF383-CF96-4641-BD9A-1EB71B2F9E2C}" type="datetime1">
              <a:rPr lang="ru-RU" smtClean="0"/>
              <a:t>03.03.2013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Сидоров С.В. -  </a:t>
            </a:r>
            <a:r>
              <a:rPr lang="en-US"/>
              <a:t>http://sv-sidorov.ucoz.com</a:t>
            </a: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E58040-FA77-43BC-9A60-3BAD6BE510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D91667-FF7D-4BEE-BA45-261A703B3695}" type="datetime1">
              <a:rPr lang="ru-RU" smtClean="0"/>
              <a:t>03.03.2013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Сидоров С.В. -  </a:t>
            </a:r>
            <a:r>
              <a:rPr lang="en-US"/>
              <a:t>http://sv-sidorov.ucoz.com</a:t>
            </a: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1201B6-030F-4154-B99F-AD3F276C902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D28F0C-A72C-4D4A-9232-68C90142C694}" type="datetime1">
              <a:rPr lang="ru-RU" smtClean="0"/>
              <a:t>03.03.2013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Сидоров С.В. -  </a:t>
            </a:r>
            <a:r>
              <a:rPr lang="en-US"/>
              <a:t>http://sv-sidorov.ucoz.com</a:t>
            </a: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1B9E8D-235C-45C0-B0F0-7FBB6D5EB67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C79639-4748-4DBF-9372-3B11466D5633}" type="datetime1">
              <a:rPr lang="ru-RU" smtClean="0"/>
              <a:t>03.03.2013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Сидоров С.В. -  </a:t>
            </a:r>
            <a:r>
              <a:rPr lang="en-US"/>
              <a:t>http://sv-sidorov.ucoz.com</a:t>
            </a: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20CC78-50D8-4B8B-BC51-A611047A78B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8DB7B9-8CAE-40F4-8E71-C6C94E407A38}" type="datetime1">
              <a:rPr lang="ru-RU" smtClean="0"/>
              <a:t>03.03.2013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Сидоров С.В. -  </a:t>
            </a:r>
            <a:r>
              <a:rPr lang="en-US"/>
              <a:t>http://sv-sidorov.ucoz.com</a:t>
            </a: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8DCB96-C248-450E-9F39-880E7B19D91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97756A-47B6-4B2D-8423-14982E52BC43}" type="datetime1">
              <a:rPr lang="ru-RU" smtClean="0"/>
              <a:t>03.03.2013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Сидоров С.В. -  </a:t>
            </a:r>
            <a:r>
              <a:rPr lang="en-US"/>
              <a:t>http://sv-sidorov.ucoz.com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266639-91BD-4547-AE78-D5E4C44AD70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811656-342C-4E02-BDCC-52B392CC733D}" type="datetime1">
              <a:rPr lang="ru-RU" smtClean="0"/>
              <a:t>03.03.2013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Сидоров С.В. -  </a:t>
            </a:r>
            <a:r>
              <a:rPr lang="en-US"/>
              <a:t>http://sv-sidorov.ucoz.com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E72045-8F39-4FD2-B859-DC763385E09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2F1F1C1-54E7-4DF0-88E5-E6F4037E4890}" type="datetime1">
              <a:rPr lang="ru-RU" smtClean="0"/>
              <a:t>03.03.2013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ru-RU"/>
              <a:t>Сидоров С.В. -  </a:t>
            </a:r>
            <a:r>
              <a:rPr lang="en-US"/>
              <a:t>http://sv-sidorov.ucoz.com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D5E7C21-2A3D-43C4-8C76-0D5AD073953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sv-sidorov.ucoz.com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%D0%A2%D0%BE%D0%BB%D1%81%D1%82%D0%BE%D0%B2%D1%81%D1%82%D0%B2%D0%BE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ru.wikipedia.org/wiki/%D0%97%D0%B5%D0%BC%D1%81%D0%BA%D0%B0%D1%8F_%D1%80%D0%B5%D1%84%D0%BE%D1%80%D0%BC%D0%B0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ushinskiy.ru/jspui/handle/123456789/29" TargetMode="External"/><Relationship Id="rId2" Type="http://schemas.openxmlformats.org/officeDocument/2006/relationships/hyperlink" Target="http://ushinskiy.ru/jspui/handle/123456789/30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%D0%9C%D0%93%D0%A3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ru.wikipedia.org/wiki/%D0%9F%D0%B5%D1%82%D0%B5%D1%80%D0%B1%D1%83%D1%80%D0%B3%D1%81%D0%BA%D0%B0%D1%8F_%D0%B0%D0%BA%D0%B0%D0%B4%D0%B5%D0%BC%D0%B8%D1%8F_%D0%BD%D0%B0%D1%83%D0%BA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liveinternet.ru/users/victory_b/post126185907" TargetMode="External"/><Relationship Id="rId13" Type="http://schemas.openxmlformats.org/officeDocument/2006/relationships/hyperlink" Target="http://reihorn.narod.ru/pmr19.html" TargetMode="External"/><Relationship Id="rId3" Type="http://schemas.openxmlformats.org/officeDocument/2006/relationships/hyperlink" Target="http://ru.wikipedia.org/wiki/%D0%A2%D0%BE%D0%BB%D1%81%D1%82%D0%BE%D0%B9,_%D0%9B%D0%B5%D0%B2_%D0%9D%D0%B8%D0%BA%D0%BE%D0%BB%D0%B0%D0%B5%D0%B2%D0%B8%D1%87" TargetMode="External"/><Relationship Id="rId7" Type="http://schemas.openxmlformats.org/officeDocument/2006/relationships/hyperlink" Target="http://dic.academic.ru/pictures/enc_biography/m_21411.jpg" TargetMode="External"/><Relationship Id="rId12" Type="http://schemas.openxmlformats.org/officeDocument/2006/relationships/hyperlink" Target="http://www.bibliofond.ru/view.aspx?id=95739" TargetMode="External"/><Relationship Id="rId17" Type="http://schemas.openxmlformats.org/officeDocument/2006/relationships/hyperlink" Target="http://ru.wikipedia.org/wiki/%D0%A0%D0%B0%D1%87%D0%B8%D0%BD%D1%81%D0%BA%D0%B8%D0%B9,_%D0%A1%D0%B5%D1%80%D0%B3%D0%B5%D0%B9_%D0%90%D0%BB%D0%B5%D0%BA%D1%81%D0%B0%D0%BD%D0%B4%D1%80%D0%BE%D0%B2%D0%B8%D1%87" TargetMode="External"/><Relationship Id="rId2" Type="http://schemas.openxmlformats.org/officeDocument/2006/relationships/hyperlink" Target="http://www.artsait.ru/art/k/kramskoy/img/4.jpg" TargetMode="External"/><Relationship Id="rId16" Type="http://schemas.openxmlformats.org/officeDocument/2006/relationships/hyperlink" Target="http://s016.radikal.ru/i337/1107/69/42ccd3dac130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orks.tarefer.ru/91/100689/index.html" TargetMode="External"/><Relationship Id="rId11" Type="http://schemas.openxmlformats.org/officeDocument/2006/relationships/hyperlink" Target="http://www.rulex.ru/01110859.htm" TargetMode="External"/><Relationship Id="rId5" Type="http://schemas.openxmlformats.org/officeDocument/2006/relationships/hyperlink" Target="http://www.detskiysad.ru/ped/ped126.html" TargetMode="External"/><Relationship Id="rId15" Type="http://schemas.openxmlformats.org/officeDocument/2006/relationships/hyperlink" Target="http://upload.wikimedia.org/wikipedia/commons/a/a7/BogdanovBelsky_UstnySchet.jpg" TargetMode="External"/><Relationship Id="rId10" Type="http://schemas.openxmlformats.org/officeDocument/2006/relationships/hyperlink" Target="http://histans.com/EHU/K/Korf_M.jpg" TargetMode="External"/><Relationship Id="rId4" Type="http://schemas.openxmlformats.org/officeDocument/2006/relationships/hyperlink" Target="http://home.tula.net/ltolstoy/12.html" TargetMode="External"/><Relationship Id="rId9" Type="http://schemas.openxmlformats.org/officeDocument/2006/relationships/hyperlink" Target="http://dic.academic.ru/dic.nsf/bse/158340/%D0%91%D1%83%D0%BD%D0%B0%D0%BA%D0%BE%D0%B2" TargetMode="External"/><Relationship Id="rId14" Type="http://schemas.openxmlformats.org/officeDocument/2006/relationships/hyperlink" Target="http://ru.wikipedia.org/wiki/%D0%A4%D0%B0%D0%B9%D0%BB:Voskresnoye_chteniye_v_selskoy_shkole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>
          <a:xfrm>
            <a:off x="0" y="260350"/>
            <a:ext cx="9144000" cy="136842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4000" b="1" smtClean="0">
                <a:solidFill>
                  <a:srgbClr val="FF0000"/>
                </a:solidFill>
              </a:rPr>
              <a:t>Образование и педагогическая мысль </a:t>
            </a:r>
            <a:br>
              <a:rPr lang="ru-RU" sz="4000" b="1" smtClean="0">
                <a:solidFill>
                  <a:srgbClr val="FF0000"/>
                </a:solidFill>
              </a:rPr>
            </a:br>
            <a:r>
              <a:rPr lang="ru-RU" sz="4000" b="1" smtClean="0">
                <a:solidFill>
                  <a:srgbClr val="FF0000"/>
                </a:solidFill>
              </a:rPr>
              <a:t>в России </a:t>
            </a:r>
            <a:r>
              <a:rPr lang="en-US" sz="4000" b="1" smtClean="0">
                <a:solidFill>
                  <a:srgbClr val="FF0000"/>
                </a:solidFill>
              </a:rPr>
              <a:t>XVIII</a:t>
            </a:r>
            <a:r>
              <a:rPr lang="ru-RU" sz="4000" b="1" smtClean="0">
                <a:solidFill>
                  <a:srgbClr val="FF0000"/>
                </a:solidFill>
              </a:rPr>
              <a:t> – начала </a:t>
            </a:r>
            <a:r>
              <a:rPr lang="en-US" sz="4000" b="1" smtClean="0">
                <a:solidFill>
                  <a:srgbClr val="FF0000"/>
                </a:solidFill>
              </a:rPr>
              <a:t>XX</a:t>
            </a:r>
            <a:r>
              <a:rPr lang="ru-RU" sz="4000" b="1" smtClean="0">
                <a:solidFill>
                  <a:srgbClr val="FF0000"/>
                </a:solidFill>
              </a:rPr>
              <a:t> вв.</a:t>
            </a:r>
            <a:endParaRPr lang="ru-RU" smtClean="0"/>
          </a:p>
        </p:txBody>
      </p:sp>
      <p:sp>
        <p:nvSpPr>
          <p:cNvPr id="2051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7338" y="1773238"/>
            <a:ext cx="8856662" cy="4392612"/>
          </a:xfrm>
        </p:spPr>
        <p:txBody>
          <a:bodyPr/>
          <a:lstStyle/>
          <a:p>
            <a:pPr>
              <a:lnSpc>
                <a:spcPct val="90000"/>
              </a:lnSpc>
              <a:spcBef>
                <a:spcPts val="1200"/>
              </a:spcBef>
            </a:pPr>
            <a:r>
              <a:rPr lang="ru-RU" b="1" smtClean="0">
                <a:solidFill>
                  <a:schemeClr val="tx1"/>
                </a:solidFill>
              </a:rPr>
              <a:t>План</a:t>
            </a:r>
          </a:p>
          <a:p>
            <a:pPr algn="l"/>
            <a:r>
              <a:rPr lang="ru-RU" smtClean="0">
                <a:solidFill>
                  <a:schemeClr val="tx1"/>
                </a:solidFill>
              </a:rPr>
              <a:t>4. Философско-педагогические воззрения Л.Н. Толстого. </a:t>
            </a:r>
          </a:p>
          <a:p>
            <a:pPr algn="l"/>
            <a:r>
              <a:rPr lang="ru-RU" smtClean="0">
                <a:solidFill>
                  <a:schemeClr val="tx1"/>
                </a:solidFill>
              </a:rPr>
              <a:t>5. Вклад Н.А. Корфа и Н.Ф. Бунакова в развитие общественной народной школы. </a:t>
            </a:r>
          </a:p>
          <a:p>
            <a:pPr algn="l"/>
            <a:r>
              <a:rPr lang="ru-RU" smtClean="0">
                <a:solidFill>
                  <a:schemeClr val="tx1"/>
                </a:solidFill>
              </a:rPr>
              <a:t>6. Развитие церковноприходского типа образования в педагогическом опыте С.А. Рачинского. </a:t>
            </a:r>
          </a:p>
        </p:txBody>
      </p:sp>
      <p:sp>
        <p:nvSpPr>
          <p:cNvPr id="4" name="Прямоугольник 4"/>
          <p:cNvSpPr>
            <a:spLocks noChangeArrowheads="1"/>
          </p:cNvSpPr>
          <p:nvPr/>
        </p:nvSpPr>
        <p:spPr bwMode="auto">
          <a:xfrm>
            <a:off x="5435600" y="6237288"/>
            <a:ext cx="33877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dirty="0">
                <a:cs typeface="Arial" charset="0"/>
              </a:rPr>
              <a:t>Разработал  к.п.н., доц. </a:t>
            </a:r>
            <a:r>
              <a:rPr lang="ru-RU" sz="1400" b="1" dirty="0">
                <a:cs typeface="Arial" charset="0"/>
                <a:hlinkClick r:id="rId2"/>
              </a:rPr>
              <a:t>Сидоров С.В.</a:t>
            </a:r>
            <a:endParaRPr lang="ru-RU" sz="1400" b="1" dirty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Прямоугольник 3"/>
          <p:cNvSpPr>
            <a:spLocks noChangeArrowheads="1"/>
          </p:cNvSpPr>
          <p:nvPr/>
        </p:nvSpPr>
        <p:spPr bwMode="auto">
          <a:xfrm>
            <a:off x="468313" y="115888"/>
            <a:ext cx="8099425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>
                <a:solidFill>
                  <a:srgbClr val="FF0000"/>
                </a:solidFill>
                <a:latin typeface="Calibri" pitchFamily="34" charset="0"/>
              </a:rPr>
              <a:t>4. Философско-педагогические воззрения Л.Н. Толстого. </a:t>
            </a:r>
          </a:p>
        </p:txBody>
      </p:sp>
      <p:pic>
        <p:nvPicPr>
          <p:cNvPr id="3075" name="Picture 2" descr="C:\Documents and Settings\Владелец\Мои документы\Мои рисунки\педагогика\Русская педагогика\Толстой_ЛН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5600" y="1412875"/>
            <a:ext cx="3441700" cy="439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A8B49B-723D-423D-B2FB-2F54DE51CF7E}" type="slidenum">
              <a:rPr lang="ru-RU"/>
              <a:pPr>
                <a:defRPr/>
              </a:pPr>
              <a:t>2</a:t>
            </a:fld>
            <a:endParaRPr lang="ru-RU"/>
          </a:p>
        </p:txBody>
      </p:sp>
      <p:sp>
        <p:nvSpPr>
          <p:cNvPr id="3078" name="Прямоугольник 6"/>
          <p:cNvSpPr>
            <a:spLocks noChangeArrowheads="1"/>
          </p:cNvSpPr>
          <p:nvPr/>
        </p:nvSpPr>
        <p:spPr bwMode="auto">
          <a:xfrm>
            <a:off x="179388" y="1628775"/>
            <a:ext cx="5003800" cy="354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3200" b="1">
                <a:solidFill>
                  <a:srgbClr val="FF0000"/>
                </a:solidFill>
                <a:latin typeface="Calibri" pitchFamily="34" charset="0"/>
              </a:rPr>
              <a:t>Лев Николаевич Толстой</a:t>
            </a:r>
            <a:r>
              <a:rPr lang="ru-RU" sz="320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ru-RU" sz="3200">
                <a:latin typeface="Calibri" pitchFamily="34" charset="0"/>
              </a:rPr>
              <a:t>(1828-1910) – писатель, публицист,  просветитель, религиозный мыслитель. Основоположник религиозно-нравственного течения – </a:t>
            </a:r>
            <a:r>
              <a:rPr lang="ru-RU" sz="3200">
                <a:latin typeface="Calibri" pitchFamily="34" charset="0"/>
                <a:hlinkClick r:id="rId3" action="ppaction://hlinkfile" tooltip="Толстовство"/>
              </a:rPr>
              <a:t>толстовства</a:t>
            </a:r>
            <a:r>
              <a:rPr lang="ru-RU" sz="3200">
                <a:latin typeface="Calibri" pitchFamily="34" charset="0"/>
              </a:rPr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B46977-D11C-4764-9090-527F4AD9FCAA}" type="slidenum">
              <a:rPr lang="ru-RU"/>
              <a:pPr>
                <a:defRPr/>
              </a:pPr>
              <a:t>3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50825" y="333375"/>
            <a:ext cx="8713788" cy="581660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00B0F0"/>
                </a:solidFill>
                <a:latin typeface="+mn-lt"/>
              </a:rPr>
              <a:t>Философские взгляды Л.Н.Толстого. </a:t>
            </a:r>
          </a:p>
          <a:p>
            <a:pPr indent="457200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Философия непротивления. Зло невозможно искоренить насилием, насилие лишь умножает зло. Поэтому сопротивляться злу надо любовью и прощением. </a:t>
            </a:r>
          </a:p>
          <a:p>
            <a:pPr indent="457200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Учение Христа есть путь нравственности. </a:t>
            </a:r>
          </a:p>
          <a:p>
            <a:pPr indent="457200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В общении с Богом человеку не нужны посредники (служители церкви). </a:t>
            </a:r>
          </a:p>
          <a:p>
            <a:pPr indent="457200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«Природное равенство» людей: «Родившись, человек представляет собой первообраз гармонии, правды, красоты и добра». </a:t>
            </a:r>
            <a:endParaRPr lang="ru-RU" sz="32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DF0558-C464-4F24-A932-FC0BF591F0B4}" type="slidenum">
              <a:rPr lang="ru-RU"/>
              <a:pPr>
                <a:defRPr/>
              </a:pPr>
              <a:t>4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79388" y="0"/>
            <a:ext cx="8785225" cy="680243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00B0F0"/>
                </a:solidFill>
                <a:latin typeface="+mn-lt"/>
              </a:rPr>
              <a:t>Основные даты педагогической деятельности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00B0F0"/>
                </a:solidFill>
                <a:latin typeface="+mn-lt"/>
              </a:rPr>
              <a:t>Л.Н. Толстого. </a:t>
            </a:r>
          </a:p>
          <a:p>
            <a:pPr indent="457200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1849 г. Л.Н. Толстой учит грамоте крестьянских детей Ясной Поляны. </a:t>
            </a:r>
          </a:p>
          <a:p>
            <a:pPr indent="457200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1859 г. – открытие Яснополянской школы. </a:t>
            </a:r>
          </a:p>
          <a:p>
            <a:pPr indent="457200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1860 г. – поездка за границу, изучение школьного дела в Англии, Бельгии, Германии, Франции и Швейцарии; критика зарубежных систем народного образования. </a:t>
            </a:r>
          </a:p>
          <a:p>
            <a:pPr indent="457200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1970-е гг. – деятельность в составе земства </a:t>
            </a:r>
            <a:r>
              <a:rPr lang="ru-RU" sz="3200" dirty="0" err="1">
                <a:latin typeface="+mn-lt"/>
              </a:rPr>
              <a:t>Крапивенского</a:t>
            </a:r>
            <a:r>
              <a:rPr lang="ru-RU" sz="3200" dirty="0">
                <a:latin typeface="+mn-lt"/>
              </a:rPr>
              <a:t> уезда; открытие новых школ, разработка проекта крестьянской учительской семинарии.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D3C041-05B2-4363-BCEC-24DBAC90D973}" type="slidenum">
              <a:rPr lang="ru-RU"/>
              <a:pPr>
                <a:defRPr/>
              </a:pPr>
              <a:t>5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87338" y="476250"/>
            <a:ext cx="8856662" cy="540226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00B0F0"/>
                </a:solidFill>
                <a:latin typeface="+mn-lt"/>
              </a:rPr>
              <a:t>Основные педагогические идеи Л.Н. Толстого:</a:t>
            </a:r>
          </a:p>
          <a:p>
            <a:pPr indent="457200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развитие творческих способностей ребёнка; </a:t>
            </a:r>
          </a:p>
          <a:p>
            <a:pPr indent="457200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ненасилие, внимание к потребностям и интересам ребёнка, создание условий для свободного развития личности; </a:t>
            </a:r>
          </a:p>
          <a:p>
            <a:pPr indent="457200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единство обучения и воспитания;  </a:t>
            </a:r>
          </a:p>
          <a:p>
            <a:pPr indent="457200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религия как основа нравственного воспитания; </a:t>
            </a:r>
          </a:p>
          <a:p>
            <a:pPr indent="457200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учёт условий социальной среды в содержании и организации обучения.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Прямоугольник 1"/>
          <p:cNvSpPr>
            <a:spLocks noChangeArrowheads="1"/>
          </p:cNvSpPr>
          <p:nvPr/>
        </p:nvSpPr>
        <p:spPr bwMode="auto">
          <a:xfrm>
            <a:off x="0" y="188913"/>
            <a:ext cx="9144000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>
                <a:solidFill>
                  <a:srgbClr val="FF0000"/>
                </a:solidFill>
                <a:latin typeface="Calibri" pitchFamily="34" charset="0"/>
              </a:rPr>
              <a:t>5. Вклад Н.А. Корфа и Н.Ф. Бунакова в развитие общественной народной школы. 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27DC6BF-B36D-4EB8-AA61-904E0EA8AA51}" type="slidenum">
              <a:rPr lang="ru-RU"/>
              <a:pPr>
                <a:defRPr/>
              </a:pPr>
              <a:t>6</a:t>
            </a:fld>
            <a:endParaRPr lang="ru-RU"/>
          </a:p>
        </p:txBody>
      </p:sp>
      <p:sp>
        <p:nvSpPr>
          <p:cNvPr id="7173" name="Прямоугольник 7"/>
          <p:cNvSpPr>
            <a:spLocks noChangeArrowheads="1"/>
          </p:cNvSpPr>
          <p:nvPr/>
        </p:nvSpPr>
        <p:spPr bwMode="auto">
          <a:xfrm>
            <a:off x="250825" y="1412875"/>
            <a:ext cx="8677275" cy="3538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 dirty="0">
                <a:latin typeface="Calibri" pitchFamily="34" charset="0"/>
              </a:rPr>
              <a:t>Земства</a:t>
            </a:r>
            <a:r>
              <a:rPr lang="ru-RU" sz="3200" dirty="0">
                <a:latin typeface="Calibri" pitchFamily="34" charset="0"/>
              </a:rPr>
              <a:t> — выборные органы местного (общественного) самоуправления в Российской империи. Были введены </a:t>
            </a:r>
            <a:r>
              <a:rPr lang="ru-RU" sz="3200" dirty="0">
                <a:latin typeface="Calibri" pitchFamily="34" charset="0"/>
                <a:hlinkClick r:id="rId2" action="ppaction://hlinkfile" tooltip="Земская реформа"/>
              </a:rPr>
              <a:t>земской реформой 1864 г.</a:t>
            </a:r>
            <a:r>
              <a:rPr lang="ru-RU" sz="3200" dirty="0">
                <a:latin typeface="Calibri" pitchFamily="34" charset="0"/>
              </a:rPr>
              <a:t> </a:t>
            </a:r>
          </a:p>
          <a:p>
            <a:r>
              <a:rPr lang="ru-RU" sz="3200" dirty="0">
                <a:latin typeface="Calibri" pitchFamily="34" charset="0"/>
              </a:rPr>
              <a:t>К 1914 г. земства (земские собрания, земские управы) существовали в 43 губерниях Европейской России. </a:t>
            </a:r>
          </a:p>
        </p:txBody>
      </p:sp>
      <p:sp>
        <p:nvSpPr>
          <p:cNvPr id="7174" name="Прямоугольник 8"/>
          <p:cNvSpPr>
            <a:spLocks noChangeArrowheads="1"/>
          </p:cNvSpPr>
          <p:nvPr/>
        </p:nvSpPr>
        <p:spPr bwMode="auto">
          <a:xfrm>
            <a:off x="1331913" y="5013325"/>
            <a:ext cx="7561262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latin typeface="Calibri" pitchFamily="34" charset="0"/>
              </a:rPr>
              <a:t>Одним из направлений работы земств было создание и содержание народных школ.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1A0289F-FE64-4FAB-BBEC-52BC0378B895}" type="slidenum">
              <a:rPr lang="ru-RU"/>
              <a:pPr>
                <a:defRPr/>
              </a:pPr>
              <a:t>7</a:t>
            </a:fld>
            <a:endParaRPr lang="ru-RU"/>
          </a:p>
        </p:txBody>
      </p:sp>
      <p:pic>
        <p:nvPicPr>
          <p:cNvPr id="8196" name="Picture 2" descr="C:\Documents and Settings\Владелец\Мои документы\Мои рисунки\педагогика\Русская педагогика\Korf_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1196975"/>
            <a:ext cx="3317875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7" name="Прямоугольник 4"/>
          <p:cNvSpPr>
            <a:spLocks noChangeArrowheads="1"/>
          </p:cNvSpPr>
          <p:nvPr/>
        </p:nvSpPr>
        <p:spPr bwMode="auto">
          <a:xfrm>
            <a:off x="3455988" y="981075"/>
            <a:ext cx="5688012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FF0000"/>
                </a:solidFill>
                <a:latin typeface="Calibri" pitchFamily="34" charset="0"/>
              </a:rPr>
              <a:t>Николай Александрович Корф </a:t>
            </a:r>
            <a:r>
              <a:rPr lang="ru-RU" sz="3200">
                <a:latin typeface="Calibri" pitchFamily="34" charset="0"/>
              </a:rPr>
              <a:t>(1834-1883) – общественный деятель, педагог,  публицист. </a:t>
            </a:r>
          </a:p>
        </p:txBody>
      </p:sp>
      <p:sp>
        <p:nvSpPr>
          <p:cNvPr id="8198" name="Прямоугольник 5"/>
          <p:cNvSpPr>
            <a:spLocks noChangeArrowheads="1"/>
          </p:cNvSpPr>
          <p:nvPr/>
        </p:nvSpPr>
        <p:spPr bwMode="auto">
          <a:xfrm>
            <a:off x="3492500" y="3068638"/>
            <a:ext cx="5400675" cy="2554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latin typeface="Calibri" pitchFamily="34" charset="0"/>
              </a:rPr>
              <a:t>Активный участник земского самоуправления в Екатеринославской губернии. Организовал школьное дело в Александровском уезде.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186D5CC-1159-4965-BB0F-B61FED921E1C}" type="slidenum">
              <a:rPr lang="ru-RU"/>
              <a:pPr>
                <a:defRPr/>
              </a:pPr>
              <a:t>8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468313" y="620713"/>
            <a:ext cx="8424862" cy="48323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00B0F0"/>
                </a:solidFill>
                <a:latin typeface="+mn-lt"/>
              </a:rPr>
              <a:t>Разработанные Н.А. Корфом учебные книги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00B0F0"/>
                </a:solidFill>
                <a:latin typeface="+mn-lt"/>
              </a:rPr>
              <a:t>и руководства для народной школы: </a:t>
            </a:r>
          </a:p>
          <a:p>
            <a:pPr indent="457200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"Руководство к обучению грамоте по звуковому способу"; </a:t>
            </a:r>
          </a:p>
          <a:p>
            <a:pPr indent="457200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"Русская начальная школа. Руководство для земских гласных и учителей сельских школ"; </a:t>
            </a:r>
          </a:p>
          <a:p>
            <a:pPr indent="457200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"Малютка", "Наш друг" - книги для чтения в народной школе; </a:t>
            </a:r>
          </a:p>
          <a:p>
            <a:pPr indent="457200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"Наше школьное дело" - сборник статей. </a:t>
            </a:r>
            <a:endParaRPr lang="ru-RU" sz="32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CC3DD0-7B7D-444E-8F8C-A89793554097}" type="slidenum">
              <a:rPr lang="ru-RU"/>
              <a:pPr>
                <a:defRPr/>
              </a:pPr>
              <a:t>9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79388" y="260350"/>
            <a:ext cx="8785225" cy="581660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00B0F0"/>
                </a:solidFill>
                <a:latin typeface="+mn-lt"/>
              </a:rPr>
              <a:t>Создание сети земских школ, по Н.А. Корфу:  </a:t>
            </a:r>
          </a:p>
          <a:p>
            <a:pPr indent="457200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специально спроектированные типовые школьные здания; </a:t>
            </a:r>
          </a:p>
          <a:p>
            <a:pPr indent="457200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единое обеспечение народных школ книгами и учебно-наглядными пособиями; </a:t>
            </a:r>
          </a:p>
          <a:p>
            <a:pPr indent="457200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единое планирование и чёткая организация работы школ;</a:t>
            </a:r>
          </a:p>
          <a:p>
            <a:pPr indent="457200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работа по повышению методической подготовки народных учителей (посещение и анализ уроков, образцовые уроки, съезды-курсы). </a:t>
            </a:r>
            <a:endParaRPr lang="ru-RU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Владелец\Мои документы\Мои рисунки\педагогика\Русская педагогика\Бунаков_НФ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92813" y="333375"/>
            <a:ext cx="2905125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D6D5A6-E065-474C-BCD8-9AC5DAD7560F}" type="slidenum">
              <a:rPr lang="ru-RU"/>
              <a:pPr>
                <a:defRPr/>
              </a:pPr>
              <a:t>10</a:t>
            </a:fld>
            <a:endParaRPr lang="ru-RU"/>
          </a:p>
        </p:txBody>
      </p:sp>
      <p:sp>
        <p:nvSpPr>
          <p:cNvPr id="11269" name="Прямоугольник 4"/>
          <p:cNvSpPr>
            <a:spLocks noChangeArrowheads="1"/>
          </p:cNvSpPr>
          <p:nvPr/>
        </p:nvSpPr>
        <p:spPr bwMode="auto">
          <a:xfrm>
            <a:off x="0" y="260350"/>
            <a:ext cx="5903913" cy="418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ts val="1200"/>
              </a:spcBef>
            </a:pPr>
            <a:r>
              <a:rPr lang="ru-RU" sz="3200" b="1">
                <a:solidFill>
                  <a:srgbClr val="FF0000"/>
                </a:solidFill>
                <a:latin typeface="Calibri" pitchFamily="34" charset="0"/>
              </a:rPr>
              <a:t>Николай Фёдорович</a:t>
            </a:r>
            <a:r>
              <a:rPr lang="ru-RU" sz="320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ru-RU" sz="3200" b="1">
                <a:solidFill>
                  <a:srgbClr val="FF0000"/>
                </a:solidFill>
                <a:latin typeface="Calibri" pitchFamily="34" charset="0"/>
              </a:rPr>
              <a:t>Бунаков </a:t>
            </a:r>
            <a:r>
              <a:rPr lang="ru-RU" sz="3200">
                <a:latin typeface="Calibri" pitchFamily="34" charset="0"/>
              </a:rPr>
              <a:t>(1837-1904) — педагог, общественный деятель, организатор учительских съездов-курсов.</a:t>
            </a:r>
          </a:p>
          <a:p>
            <a:pPr algn="r">
              <a:spcBef>
                <a:spcPts val="1200"/>
              </a:spcBef>
            </a:pPr>
            <a:r>
              <a:rPr lang="ru-RU" sz="3200">
                <a:latin typeface="Calibri" pitchFamily="34" charset="0"/>
              </a:rPr>
              <a:t>На свои средства открыл школу для крестьянских детей в селе Петино (Воронежская губерния)</a:t>
            </a:r>
          </a:p>
        </p:txBody>
      </p:sp>
      <p:sp>
        <p:nvSpPr>
          <p:cNvPr id="11270" name="Прямоугольник 5"/>
          <p:cNvSpPr>
            <a:spLocks noChangeArrowheads="1"/>
          </p:cNvSpPr>
          <p:nvPr/>
        </p:nvSpPr>
        <p:spPr bwMode="auto">
          <a:xfrm>
            <a:off x="287338" y="4868863"/>
            <a:ext cx="8856662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latin typeface="Calibri" pitchFamily="34" charset="0"/>
              </a:rPr>
              <a:t>Теоретик и практик начального обучения, автор учебников и учебных пособий по русскому языку.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A136920-6DFA-4A32-9031-EB8D71B6B759}" type="slidenum">
              <a:rPr lang="ru-RU"/>
              <a:pPr>
                <a:defRPr/>
              </a:pPr>
              <a:t>11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50825" y="549275"/>
            <a:ext cx="8785225" cy="53244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00B0F0"/>
                </a:solidFill>
                <a:latin typeface="+mn-lt"/>
              </a:rPr>
              <a:t>Основные педагогические сочинения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00B0F0"/>
                </a:solidFill>
                <a:latin typeface="+mn-lt"/>
              </a:rPr>
              <a:t>Н.Ф. </a:t>
            </a:r>
            <a:r>
              <a:rPr lang="ru-RU" sz="3200" b="1" dirty="0" err="1">
                <a:solidFill>
                  <a:srgbClr val="00B0F0"/>
                </a:solidFill>
                <a:latin typeface="+mn-lt"/>
              </a:rPr>
              <a:t>Бунакова</a:t>
            </a:r>
            <a:r>
              <a:rPr lang="ru-RU" sz="3200" b="1" dirty="0">
                <a:solidFill>
                  <a:srgbClr val="00B0F0"/>
                </a:solidFill>
                <a:latin typeface="+mn-lt"/>
              </a:rPr>
              <a:t>: </a:t>
            </a:r>
          </a:p>
          <a:p>
            <a:pPr indent="457200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«Родной язык как предмет обучения в начальной школе с трёхгодичным курсом»; </a:t>
            </a:r>
          </a:p>
          <a:p>
            <a:pPr indent="457200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«</a:t>
            </a:r>
            <a:r>
              <a:rPr lang="ru-RU" sz="3200" dirty="0">
                <a:latin typeface="+mn-lt"/>
                <a:hlinkClick r:id="rId2"/>
              </a:rPr>
              <a:t>Как я стал и как перестал быть «учителем учителей»</a:t>
            </a:r>
            <a:r>
              <a:rPr lang="ru-RU" sz="3200" dirty="0">
                <a:latin typeface="+mn-lt"/>
              </a:rPr>
              <a:t>; </a:t>
            </a:r>
          </a:p>
          <a:p>
            <a:pPr indent="457200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  <a:hlinkClick r:id="rId3"/>
              </a:rPr>
              <a:t>«Школьное дело: учебный материал, проработанный на учительских съездах и курсах за 30 лет. (1872-1902 г.)</a:t>
            </a:r>
            <a:r>
              <a:rPr lang="ru-RU" sz="3200" dirty="0">
                <a:latin typeface="+mn-lt"/>
              </a:rPr>
              <a:t>».</a:t>
            </a:r>
          </a:p>
          <a:p>
            <a:pPr indent="457200" fontAlgn="auto">
              <a:spcBef>
                <a:spcPts val="600"/>
              </a:spcBef>
              <a:spcAft>
                <a:spcPts val="0"/>
              </a:spcAft>
              <a:defRPr/>
            </a:pPr>
            <a:endParaRPr lang="ru-RU" sz="32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6E03A85-73DA-4659-BC45-D77D37D7DDFA}" type="slidenum">
              <a:rPr lang="ru-RU"/>
              <a:pPr>
                <a:defRPr/>
              </a:pPr>
              <a:t>12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900113" y="1844675"/>
            <a:ext cx="7308850" cy="252412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00B0F0"/>
                </a:solidFill>
                <a:latin typeface="+mn-lt"/>
              </a:rPr>
              <a:t>Учебные книги Н.Ф. </a:t>
            </a:r>
            <a:r>
              <a:rPr lang="ru-RU" sz="3200" b="1" dirty="0" err="1">
                <a:solidFill>
                  <a:srgbClr val="00B0F0"/>
                </a:solidFill>
                <a:latin typeface="+mn-lt"/>
              </a:rPr>
              <a:t>Бунакова</a:t>
            </a:r>
            <a:r>
              <a:rPr lang="ru-RU" sz="3200" b="1" dirty="0">
                <a:solidFill>
                  <a:srgbClr val="00B0F0"/>
                </a:solidFill>
                <a:latin typeface="+mn-lt"/>
              </a:rPr>
              <a:t>: 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«Азбука и уроки чтения и письма»;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«Книжка-первинка»;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«В школе и дома: хрестоматия».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A673A83-5778-40F7-8392-D44C6028541C}" type="slidenum">
              <a:rPr lang="ru-RU"/>
              <a:pPr>
                <a:defRPr/>
              </a:pPr>
              <a:t>13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50825" y="476250"/>
            <a:ext cx="8785225" cy="53244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00B0F0"/>
                </a:solidFill>
                <a:latin typeface="+mn-lt"/>
              </a:rPr>
              <a:t>Педагогические идеи Н.Ф. </a:t>
            </a:r>
            <a:r>
              <a:rPr lang="ru-RU" sz="3200" b="1" dirty="0" err="1">
                <a:solidFill>
                  <a:srgbClr val="00B0F0"/>
                </a:solidFill>
                <a:latin typeface="+mn-lt"/>
              </a:rPr>
              <a:t>Бунакова</a:t>
            </a:r>
            <a:r>
              <a:rPr lang="ru-RU" sz="3200" b="1" dirty="0">
                <a:solidFill>
                  <a:srgbClr val="00B0F0"/>
                </a:solidFill>
                <a:latin typeface="+mn-lt"/>
              </a:rPr>
              <a:t>: </a:t>
            </a:r>
          </a:p>
          <a:p>
            <a:pPr indent="457200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всеобщее бесплатное обучение; </a:t>
            </a:r>
          </a:p>
          <a:p>
            <a:pPr indent="457200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повышение общеобразовательного уровня народной школы, приближение её к потребностям жизни; </a:t>
            </a:r>
          </a:p>
          <a:p>
            <a:pPr indent="457200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участие общественности в делах школы, ответственность школы за детей перед их родителями;</a:t>
            </a:r>
          </a:p>
          <a:p>
            <a:pPr indent="457200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постоянное повышение профессиональной подготовки народных учителей. </a:t>
            </a:r>
            <a:endParaRPr lang="ru-RU" sz="32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Прямоугольник 1"/>
          <p:cNvSpPr>
            <a:spLocks noChangeArrowheads="1"/>
          </p:cNvSpPr>
          <p:nvPr/>
        </p:nvSpPr>
        <p:spPr bwMode="auto">
          <a:xfrm>
            <a:off x="250825" y="115888"/>
            <a:ext cx="8569325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>
                <a:solidFill>
                  <a:srgbClr val="FF0000"/>
                </a:solidFill>
                <a:latin typeface="Calibri" pitchFamily="34" charset="0"/>
              </a:rPr>
              <a:t>6. Развитие церковноприходского типа образования в педагогическом опыте С.А. Рачинского. </a:t>
            </a:r>
          </a:p>
        </p:txBody>
      </p:sp>
      <p:pic>
        <p:nvPicPr>
          <p:cNvPr id="15363" name="Picture 2" descr="C:\Documents and Settings\Владелец\Мои документы\Мои рисунки\педагогика\Русская педагогика\С.А.Рачинский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3663" y="2133600"/>
            <a:ext cx="2493962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F6955EA-6B58-4D37-AC5F-CFDE979385D1}" type="slidenum">
              <a:rPr lang="ru-RU"/>
              <a:pPr>
                <a:defRPr/>
              </a:pPr>
              <a:t>14</a:t>
            </a:fld>
            <a:endParaRPr lang="ru-RU"/>
          </a:p>
        </p:txBody>
      </p:sp>
      <p:sp>
        <p:nvSpPr>
          <p:cNvPr id="15366" name="Прямоугольник 6"/>
          <p:cNvSpPr>
            <a:spLocks noChangeArrowheads="1"/>
          </p:cNvSpPr>
          <p:nvPr/>
        </p:nvSpPr>
        <p:spPr bwMode="auto">
          <a:xfrm>
            <a:off x="0" y="1989138"/>
            <a:ext cx="6372225" cy="3538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3200" b="1">
                <a:solidFill>
                  <a:srgbClr val="FF0000"/>
                </a:solidFill>
                <a:latin typeface="Calibri" pitchFamily="34" charset="0"/>
              </a:rPr>
              <a:t>Сергей Александрович Рачинский</a:t>
            </a:r>
            <a:r>
              <a:rPr lang="ru-RU" sz="320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ru-RU" sz="3200">
                <a:latin typeface="Calibri" pitchFamily="34" charset="0"/>
              </a:rPr>
              <a:t>(1833-1902) — учёный (ботаник и математик), педагог, просветитель. </a:t>
            </a:r>
          </a:p>
          <a:p>
            <a:pPr algn="r"/>
            <a:r>
              <a:rPr lang="ru-RU" sz="3200">
                <a:latin typeface="Calibri" pitchFamily="34" charset="0"/>
              </a:rPr>
              <a:t>Профессор </a:t>
            </a:r>
            <a:r>
              <a:rPr lang="ru-RU" sz="3200">
                <a:latin typeface="Calibri" pitchFamily="34" charset="0"/>
                <a:hlinkClick r:id="rId3" action="ppaction://hlinkfile" tooltip="МГУ"/>
              </a:rPr>
              <a:t>Московского университета</a:t>
            </a:r>
            <a:r>
              <a:rPr lang="ru-RU" sz="3200">
                <a:latin typeface="Calibri" pitchFamily="34" charset="0"/>
              </a:rPr>
              <a:t>, член-корреспондент </a:t>
            </a:r>
            <a:r>
              <a:rPr lang="ru-RU" sz="3200">
                <a:latin typeface="Calibri" pitchFamily="34" charset="0"/>
                <a:hlinkClick r:id="rId4" action="ppaction://hlinkfile" tooltip="Петербургская академия наук"/>
              </a:rPr>
              <a:t>Императорской Санкт-Петербургской Академии Наук</a:t>
            </a:r>
            <a:r>
              <a:rPr lang="ru-RU" sz="3200">
                <a:latin typeface="Calibri" pitchFamily="34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C610B8-3BA7-42A9-B16F-981688D0B66A}" type="slidenum">
              <a:rPr lang="ru-RU"/>
              <a:pPr>
                <a:defRPr/>
              </a:pPr>
              <a:t>15</a:t>
            </a:fld>
            <a:endParaRPr lang="ru-RU"/>
          </a:p>
        </p:txBody>
      </p:sp>
      <p:sp>
        <p:nvSpPr>
          <p:cNvPr id="16388" name="TextBox 4"/>
          <p:cNvSpPr txBox="1">
            <a:spLocks noChangeArrowheads="1"/>
          </p:cNvSpPr>
          <p:nvPr/>
        </p:nvSpPr>
        <p:spPr bwMode="auto">
          <a:xfrm>
            <a:off x="539750" y="1484313"/>
            <a:ext cx="8353425" cy="354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latin typeface="Calibri" pitchFamily="34" charset="0"/>
              </a:rPr>
              <a:t>В селе Татево Бельского уезда Смоленской губернии С.А. Рачинский создал новый тип церковноприходской школы, объединяющей религиозное, нравственное, трудовое и профессиональное воспитание и обучение, согласованное с потребностями крестьянской семьи и сельской общины.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4879A9-E0F2-4064-A398-1D933F3E6E3E}" type="slidenum">
              <a:rPr lang="ru-RU"/>
              <a:pPr>
                <a:defRPr/>
              </a:pPr>
              <a:t>16</a:t>
            </a:fld>
            <a:endParaRPr lang="ru-RU"/>
          </a:p>
        </p:txBody>
      </p:sp>
      <p:sp>
        <p:nvSpPr>
          <p:cNvPr id="17412" name="Прямоугольник 3"/>
          <p:cNvSpPr>
            <a:spLocks noChangeArrowheads="1"/>
          </p:cNvSpPr>
          <p:nvPr/>
        </p:nvSpPr>
        <p:spPr bwMode="auto">
          <a:xfrm>
            <a:off x="250825" y="1484313"/>
            <a:ext cx="8642350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457200" eaLnBrk="0" hangingPunct="0">
              <a:spcBef>
                <a:spcPts val="1200"/>
              </a:spcBef>
              <a:tabLst>
                <a:tab pos="685800" algn="l"/>
              </a:tabLst>
            </a:pPr>
            <a:r>
              <a:rPr lang="ru-RU" sz="3200" dirty="0">
                <a:latin typeface="Calibri" pitchFamily="34" charset="0"/>
                <a:cs typeface="Times New Roman" pitchFamily="18" charset="0"/>
              </a:rPr>
              <a:t>- единство обучения и воспитания; </a:t>
            </a:r>
          </a:p>
          <a:p>
            <a:pPr indent="457200" eaLnBrk="0" hangingPunct="0">
              <a:spcBef>
                <a:spcPts val="1200"/>
              </a:spcBef>
              <a:tabLst>
                <a:tab pos="685800" algn="l"/>
              </a:tabLst>
            </a:pPr>
            <a:r>
              <a:rPr lang="ru-RU" sz="3200" dirty="0">
                <a:latin typeface="Calibri" pitchFamily="34" charset="0"/>
                <a:cs typeface="Times New Roman" pitchFamily="18" charset="0"/>
              </a:rPr>
              <a:t>- единство уроков и внеурочной работы; </a:t>
            </a:r>
          </a:p>
          <a:p>
            <a:pPr indent="457200" eaLnBrk="0" hangingPunct="0">
              <a:spcBef>
                <a:spcPts val="1200"/>
              </a:spcBef>
              <a:tabLst>
                <a:tab pos="685800" algn="l"/>
              </a:tabLst>
            </a:pPr>
            <a:r>
              <a:rPr lang="ru-RU" sz="3200" dirty="0">
                <a:latin typeface="Calibri" pitchFamily="34" charset="0"/>
                <a:cs typeface="Times New Roman" pitchFamily="18" charset="0"/>
              </a:rPr>
              <a:t>- круглогодичная работа с детьми (летом вместо уроков проводились познавательные путешествия); </a:t>
            </a:r>
          </a:p>
          <a:p>
            <a:pPr indent="457200" eaLnBrk="0" hangingPunct="0">
              <a:spcBef>
                <a:spcPts val="1200"/>
              </a:spcBef>
              <a:tabLst>
                <a:tab pos="685800" algn="l"/>
              </a:tabLst>
            </a:pPr>
            <a:r>
              <a:rPr lang="ru-RU" sz="3200" dirty="0">
                <a:latin typeface="Calibri" pitchFamily="34" charset="0"/>
                <a:cs typeface="Times New Roman" pitchFamily="18" charset="0"/>
              </a:rPr>
              <a:t>- общежитие для детей из дальних деревень; </a:t>
            </a:r>
          </a:p>
        </p:txBody>
      </p:sp>
      <p:sp>
        <p:nvSpPr>
          <p:cNvPr id="17413" name="TextBox 4"/>
          <p:cNvSpPr txBox="1">
            <a:spLocks noChangeArrowheads="1"/>
          </p:cNvSpPr>
          <p:nvPr/>
        </p:nvSpPr>
        <p:spPr bwMode="auto">
          <a:xfrm>
            <a:off x="250825" y="260350"/>
            <a:ext cx="6121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>
                <a:solidFill>
                  <a:srgbClr val="00B0F0"/>
                </a:solidFill>
                <a:latin typeface="Calibri" pitchFamily="34" charset="0"/>
              </a:rPr>
              <a:t>Особенности школы С.А. Рачинского: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4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4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39A0AD9-F519-4163-BB96-21BD2EEBA58A}" type="slidenum">
              <a:rPr lang="ru-RU"/>
              <a:pPr>
                <a:defRPr/>
              </a:pPr>
              <a:t>17</a:t>
            </a:fld>
            <a:endParaRPr lang="ru-RU"/>
          </a:p>
        </p:txBody>
      </p:sp>
      <p:sp>
        <p:nvSpPr>
          <p:cNvPr id="18436" name="Прямоугольник 3"/>
          <p:cNvSpPr>
            <a:spLocks noChangeArrowheads="1"/>
          </p:cNvSpPr>
          <p:nvPr/>
        </p:nvSpPr>
        <p:spPr bwMode="auto">
          <a:xfrm>
            <a:off x="395288" y="908050"/>
            <a:ext cx="8497887" cy="483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457200" eaLnBrk="0" hangingPunct="0">
              <a:spcBef>
                <a:spcPts val="1200"/>
              </a:spcBef>
              <a:tabLst>
                <a:tab pos="685800" algn="l"/>
              </a:tabLst>
            </a:pPr>
            <a:r>
              <a:rPr lang="ru-RU" sz="3200" dirty="0">
                <a:latin typeface="Calibri" pitchFamily="34" charset="0"/>
                <a:cs typeface="Times New Roman" pitchFamily="18" charset="0"/>
              </a:rPr>
              <a:t>- система воспитывающих отношений по типу уклада крестьянской семьи: учитель не только проводил с детьми учебные занятия, но и посвящал им свободное от уроков время; старшие ученики заботились о младших, помогали им в учёбе и труде;</a:t>
            </a:r>
          </a:p>
          <a:p>
            <a:pPr indent="457200" eaLnBrk="0" hangingPunct="0">
              <a:spcBef>
                <a:spcPts val="1200"/>
              </a:spcBef>
              <a:tabLst>
                <a:tab pos="685800" algn="l"/>
              </a:tabLst>
            </a:pPr>
            <a:r>
              <a:rPr lang="ru-RU" sz="3200" dirty="0">
                <a:latin typeface="Calibri" pitchFamily="34" charset="0"/>
                <a:cs typeface="Times New Roman" pitchFamily="18" charset="0"/>
              </a:rPr>
              <a:t>- совместный труд детей и взрослых; </a:t>
            </a:r>
          </a:p>
          <a:p>
            <a:pPr indent="457200" eaLnBrk="0" hangingPunct="0">
              <a:spcBef>
                <a:spcPts val="1200"/>
              </a:spcBef>
              <a:tabLst>
                <a:tab pos="685800" algn="l"/>
              </a:tabLst>
            </a:pPr>
            <a:r>
              <a:rPr lang="ru-RU" sz="3200" dirty="0">
                <a:latin typeface="Calibri" pitchFamily="34" charset="0"/>
                <a:cs typeface="Times New Roman" pitchFamily="18" charset="0"/>
              </a:rPr>
              <a:t>- подготовка к труду, формирование у детей культуры труда;   </a:t>
            </a:r>
          </a:p>
        </p:txBody>
      </p:sp>
      <p:sp>
        <p:nvSpPr>
          <p:cNvPr id="18437" name="TextBox 4"/>
          <p:cNvSpPr txBox="1">
            <a:spLocks noChangeArrowheads="1"/>
          </p:cNvSpPr>
          <p:nvPr/>
        </p:nvSpPr>
        <p:spPr bwMode="auto">
          <a:xfrm>
            <a:off x="250825" y="260350"/>
            <a:ext cx="6121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dirty="0">
                <a:solidFill>
                  <a:srgbClr val="00B0F0"/>
                </a:solidFill>
                <a:latin typeface="Calibri" pitchFamily="34" charset="0"/>
              </a:rPr>
              <a:t>Особенности школы С.А. Рачинского: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4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F78A2F-1B2C-4A2D-93C1-3A1200778962}" type="slidenum">
              <a:rPr lang="ru-RU"/>
              <a:pPr>
                <a:defRPr/>
              </a:pPr>
              <a:t>18</a:t>
            </a:fld>
            <a:endParaRPr lang="ru-RU"/>
          </a:p>
        </p:txBody>
      </p:sp>
      <p:sp>
        <p:nvSpPr>
          <p:cNvPr id="19460" name="Прямоугольник 3"/>
          <p:cNvSpPr>
            <a:spLocks noChangeArrowheads="1"/>
          </p:cNvSpPr>
          <p:nvPr/>
        </p:nvSpPr>
        <p:spPr bwMode="auto">
          <a:xfrm>
            <a:off x="250825" y="1196975"/>
            <a:ext cx="8642350" cy="449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457200" eaLnBrk="0" hangingPunct="0">
              <a:spcBef>
                <a:spcPts val="1200"/>
              </a:spcBef>
              <a:tabLst>
                <a:tab pos="685800" algn="l"/>
              </a:tabLst>
            </a:pPr>
            <a:r>
              <a:rPr lang="ru-RU" sz="3200" dirty="0">
                <a:latin typeface="Calibri" pitchFamily="34" charset="0"/>
                <a:cs typeface="Times New Roman" pitchFamily="18" charset="0"/>
              </a:rPr>
              <a:t>- дополнительное образование (пение в хоре, игра на музыкальных инструментах, занятия по изобразительному искусству и др.); </a:t>
            </a:r>
            <a:endParaRPr lang="ru-RU" sz="3200" dirty="0">
              <a:latin typeface="Calibri" pitchFamily="34" charset="0"/>
            </a:endParaRPr>
          </a:p>
          <a:p>
            <a:pPr indent="457200" eaLnBrk="0" hangingPunct="0">
              <a:spcBef>
                <a:spcPts val="1200"/>
              </a:spcBef>
              <a:tabLst>
                <a:tab pos="685800" algn="l"/>
              </a:tabLst>
            </a:pPr>
            <a:r>
              <a:rPr lang="ru-RU" sz="3200" dirty="0">
                <a:latin typeface="Calibri" pitchFamily="34" charset="0"/>
                <a:cs typeface="Times New Roman" pitchFamily="18" charset="0"/>
              </a:rPr>
              <a:t>- работа по устранению у детей дефектов речи, обучение ремёслам детей с врождёнными недостатками;</a:t>
            </a:r>
          </a:p>
          <a:p>
            <a:pPr indent="457200" eaLnBrk="0" hangingPunct="0">
              <a:spcBef>
                <a:spcPts val="1200"/>
              </a:spcBef>
              <a:tabLst>
                <a:tab pos="685800" algn="l"/>
              </a:tabLst>
            </a:pPr>
            <a:r>
              <a:rPr lang="ru-RU" sz="3200" dirty="0">
                <a:latin typeface="Calibri" pitchFamily="34" charset="0"/>
                <a:cs typeface="Times New Roman" pitchFamily="18" charset="0"/>
              </a:rPr>
              <a:t>- подготовка школой педагогических кадров;</a:t>
            </a:r>
          </a:p>
          <a:p>
            <a:pPr indent="457200" eaLnBrk="0" hangingPunct="0">
              <a:spcBef>
                <a:spcPts val="1200"/>
              </a:spcBef>
              <a:tabLst>
                <a:tab pos="685800" algn="l"/>
              </a:tabLst>
            </a:pPr>
            <a:r>
              <a:rPr lang="ru-RU" sz="3200" dirty="0">
                <a:latin typeface="Calibri" pitchFamily="34" charset="0"/>
                <a:cs typeface="Times New Roman" pitchFamily="18" charset="0"/>
              </a:rPr>
              <a:t>- школа как центр просвещения крестьян.</a:t>
            </a:r>
          </a:p>
        </p:txBody>
      </p:sp>
      <p:sp>
        <p:nvSpPr>
          <p:cNvPr id="19461" name="TextBox 4"/>
          <p:cNvSpPr txBox="1">
            <a:spLocks noChangeArrowheads="1"/>
          </p:cNvSpPr>
          <p:nvPr/>
        </p:nvSpPr>
        <p:spPr bwMode="auto">
          <a:xfrm>
            <a:off x="250825" y="260350"/>
            <a:ext cx="6121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>
                <a:solidFill>
                  <a:srgbClr val="00B0F0"/>
                </a:solidFill>
                <a:latin typeface="Calibri" pitchFamily="34" charset="0"/>
              </a:rPr>
              <a:t>Особенности школы С.А. Рачинского: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4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4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4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4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4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3E0FA20-2B29-4CCB-A045-0355C57EB2C6}" type="slidenum">
              <a:rPr lang="ru-RU"/>
              <a:pPr>
                <a:defRPr/>
              </a:pPr>
              <a:t>19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95288" y="476250"/>
            <a:ext cx="8424862" cy="55562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00B0F0"/>
                </a:solidFill>
                <a:latin typeface="+mn-lt"/>
              </a:rPr>
              <a:t>Педагогические сочинения С.А. Рачинского:</a:t>
            </a:r>
          </a:p>
          <a:p>
            <a:pPr indent="457200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«Заметки о сельских школах»;</a:t>
            </a:r>
          </a:p>
          <a:p>
            <a:pPr indent="457200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«Народное искусство и сельская школа»;</a:t>
            </a:r>
          </a:p>
          <a:p>
            <a:pPr indent="457200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«Из записок сельского учителя»;</a:t>
            </a:r>
          </a:p>
          <a:p>
            <a:pPr indent="457200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«Сельская школа».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rgbClr val="00B0F0"/>
              </a:solidFill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00B0F0"/>
                </a:solidFill>
                <a:latin typeface="+mn-lt"/>
              </a:rPr>
              <a:t>Пособия по математике:</a:t>
            </a:r>
          </a:p>
          <a:p>
            <a:pPr indent="457200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«1001 задача для умственного счета»;</a:t>
            </a:r>
          </a:p>
          <a:p>
            <a:pPr indent="457200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«Арифметические забавы»;</a:t>
            </a:r>
          </a:p>
          <a:p>
            <a:pPr indent="457200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«Геометрические забавы».</a:t>
            </a:r>
            <a:endParaRPr lang="ru-RU" sz="32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72512B-57C6-4A48-8379-C9C0CFCEE376}" type="slidenum">
              <a:rPr lang="ru-RU"/>
              <a:pPr>
                <a:defRPr/>
              </a:pPr>
              <a:t>20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23850" y="1125538"/>
            <a:ext cx="8424863" cy="400050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00B0F0"/>
                </a:solidFill>
                <a:latin typeface="+mn-lt"/>
              </a:rPr>
              <a:t>Знаменитые ученики </a:t>
            </a:r>
            <a:r>
              <a:rPr lang="ru-RU" sz="3200" b="1" dirty="0" err="1">
                <a:solidFill>
                  <a:srgbClr val="00B0F0"/>
                </a:solidFill>
                <a:latin typeface="+mn-lt"/>
              </a:rPr>
              <a:t>Татевской</a:t>
            </a:r>
            <a:r>
              <a:rPr lang="ru-RU" sz="3200" b="1" dirty="0">
                <a:solidFill>
                  <a:srgbClr val="00B0F0"/>
                </a:solidFill>
                <a:latin typeface="+mn-lt"/>
              </a:rPr>
              <a:t> школы: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Н.П. Богданов-Бельский – русский художник; 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А.П. Васильев – протоиерей, духовник царской семьи (погиб в 1918 г.);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Н.М. Синев – участник советских проектов по танкостроению и атомной энергии, лауреат Сталинских и Государственных премий.</a:t>
            </a:r>
            <a:endParaRPr lang="ru-RU" sz="32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459105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Прямоугольник 5"/>
          <p:cNvSpPr>
            <a:spLocks noChangeArrowheads="1"/>
          </p:cNvSpPr>
          <p:nvPr/>
        </p:nvSpPr>
        <p:spPr bwMode="auto">
          <a:xfrm>
            <a:off x="4859338" y="5516563"/>
            <a:ext cx="4141787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>
                <a:latin typeface="Calibri" pitchFamily="34" charset="0"/>
              </a:rPr>
              <a:t>Н.П. Богданов-Бельский. </a:t>
            </a:r>
          </a:p>
          <a:p>
            <a:r>
              <a:rPr lang="ru-RU" sz="2800">
                <a:latin typeface="Calibri" pitchFamily="34" charset="0"/>
              </a:rPr>
              <a:t>Устный счёт.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0D91F78-0C3D-4826-A832-49294B886183}" type="slidenum">
              <a:rPr lang="ru-RU"/>
              <a:pPr>
                <a:defRPr/>
              </a:pPr>
              <a:t>21</a:t>
            </a:fld>
            <a:endParaRPr lang="ru-RU"/>
          </a:p>
        </p:txBody>
      </p:sp>
      <p:sp>
        <p:nvSpPr>
          <p:cNvPr id="22534" name="TextBox 6"/>
          <p:cNvSpPr txBox="1">
            <a:spLocks noChangeArrowheads="1"/>
          </p:cNvSpPr>
          <p:nvPr/>
        </p:nvSpPr>
        <p:spPr bwMode="auto">
          <a:xfrm>
            <a:off x="5219700" y="549275"/>
            <a:ext cx="3673475" cy="4030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latin typeface="Calibri" pitchFamily="34" charset="0"/>
              </a:rPr>
              <a:t>Эпизоды из жизни Татевской школы и сам С.А. Рачинский запечатлены на нескольких известных картинах Н.П. Богданова-Бельского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333375"/>
            <a:ext cx="76200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Прямоугольник 2"/>
          <p:cNvSpPr>
            <a:spLocks noChangeArrowheads="1"/>
          </p:cNvSpPr>
          <p:nvPr/>
        </p:nvSpPr>
        <p:spPr bwMode="auto">
          <a:xfrm>
            <a:off x="684213" y="5229225"/>
            <a:ext cx="777557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>
                <a:latin typeface="Calibri" pitchFamily="34" charset="0"/>
              </a:rPr>
              <a:t>Н.П. Богданов-Бельский. </a:t>
            </a:r>
          </a:p>
          <a:p>
            <a:pPr algn="ctr"/>
            <a:r>
              <a:rPr lang="ru-RU" sz="2800">
                <a:latin typeface="Calibri" pitchFamily="34" charset="0"/>
              </a:rPr>
              <a:t>Воскресное чтение в сельской школе.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909B16-0D22-407C-ADEF-E3600F50E8FF}" type="slidenum">
              <a:rPr lang="ru-RU"/>
              <a:pPr>
                <a:defRPr/>
              </a:pPr>
              <a:t>22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Прямоугольник 1"/>
          <p:cNvSpPr>
            <a:spLocks noChangeArrowheads="1"/>
          </p:cNvSpPr>
          <p:nvPr/>
        </p:nvSpPr>
        <p:spPr bwMode="auto">
          <a:xfrm>
            <a:off x="107950" y="115888"/>
            <a:ext cx="9036050" cy="646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ts val="1200"/>
              </a:spcBef>
            </a:pPr>
            <a:r>
              <a:rPr lang="ru-RU" sz="1600" b="1">
                <a:latin typeface="Calibri" pitchFamily="34" charset="0"/>
              </a:rPr>
              <a:t>Использованные источники</a:t>
            </a:r>
          </a:p>
          <a:p>
            <a:pPr>
              <a:spcBef>
                <a:spcPts val="600"/>
              </a:spcBef>
            </a:pPr>
            <a:r>
              <a:rPr lang="en-US" sz="1400">
                <a:latin typeface="Calibri" pitchFamily="34" charset="0"/>
                <a:hlinkClick r:id="rId2"/>
              </a:rPr>
              <a:t>http://www.artsait.ru/art/k/kramskoy/img/4.jpg</a:t>
            </a:r>
            <a:r>
              <a:rPr lang="ru-RU" sz="1400">
                <a:latin typeface="Calibri" pitchFamily="34" charset="0"/>
              </a:rPr>
              <a:t>   </a:t>
            </a:r>
          </a:p>
          <a:p>
            <a:pPr>
              <a:spcBef>
                <a:spcPts val="600"/>
              </a:spcBef>
            </a:pPr>
            <a:r>
              <a:rPr lang="en-US" sz="1400">
                <a:latin typeface="Calibri" pitchFamily="34" charset="0"/>
                <a:hlinkClick r:id="rId3"/>
              </a:rPr>
              <a:t>http://ru.wikipedia.org/wiki/%D0%A2%D0%BE%D0%BB%D1%81%D1%82%D0%BE%D0%B9,_%D0%9B%D0%B5%D0%B2_%D0%9D%D0%B8%D0%BA%D0%BE%D0%BB%D0%B0%D0%B5%D0%B2%D0%B8%D1%87</a:t>
            </a:r>
            <a:r>
              <a:rPr lang="ru-RU" sz="1400">
                <a:latin typeface="Calibri" pitchFamily="34" charset="0"/>
              </a:rPr>
              <a:t>    </a:t>
            </a:r>
          </a:p>
          <a:p>
            <a:pPr>
              <a:spcBef>
                <a:spcPts val="600"/>
              </a:spcBef>
            </a:pPr>
            <a:r>
              <a:rPr lang="en-US" sz="1400">
                <a:latin typeface="Calibri" pitchFamily="34" charset="0"/>
                <a:hlinkClick r:id="rId4"/>
              </a:rPr>
              <a:t>http://home.tula.net/ltolstoy/12.html</a:t>
            </a:r>
            <a:r>
              <a:rPr lang="ru-RU" sz="1400">
                <a:latin typeface="Calibri" pitchFamily="34" charset="0"/>
              </a:rPr>
              <a:t>   </a:t>
            </a:r>
          </a:p>
          <a:p>
            <a:pPr>
              <a:spcBef>
                <a:spcPts val="600"/>
              </a:spcBef>
            </a:pPr>
            <a:r>
              <a:rPr lang="en-US" sz="1400">
                <a:latin typeface="Calibri" pitchFamily="34" charset="0"/>
                <a:hlinkClick r:id="rId5"/>
              </a:rPr>
              <a:t>http://www.detskiysad.ru/ped/ped126.html</a:t>
            </a:r>
            <a:r>
              <a:rPr lang="ru-RU" sz="1400">
                <a:latin typeface="Calibri" pitchFamily="34" charset="0"/>
              </a:rPr>
              <a:t>    </a:t>
            </a:r>
          </a:p>
          <a:p>
            <a:pPr>
              <a:spcBef>
                <a:spcPts val="600"/>
              </a:spcBef>
            </a:pPr>
            <a:r>
              <a:rPr lang="en-US" sz="1400">
                <a:latin typeface="Calibri" pitchFamily="34" charset="0"/>
                <a:hlinkClick r:id="rId6"/>
              </a:rPr>
              <a:t>http://works.tarefer.ru/91/100689/index.html</a:t>
            </a:r>
            <a:r>
              <a:rPr lang="ru-RU" sz="1400">
                <a:latin typeface="Calibri" pitchFamily="34" charset="0"/>
              </a:rPr>
              <a:t>    </a:t>
            </a:r>
          </a:p>
          <a:p>
            <a:pPr>
              <a:spcBef>
                <a:spcPts val="600"/>
              </a:spcBef>
            </a:pPr>
            <a:r>
              <a:rPr lang="en-US" sz="1400">
                <a:latin typeface="Calibri" pitchFamily="34" charset="0"/>
                <a:hlinkClick r:id="rId7"/>
              </a:rPr>
              <a:t>http://dic.academic.ru/pictures/enc_biography/m_21411.jpg</a:t>
            </a:r>
            <a:r>
              <a:rPr lang="ru-RU" sz="1400">
                <a:latin typeface="Calibri" pitchFamily="34" charset="0"/>
              </a:rPr>
              <a:t>  </a:t>
            </a:r>
          </a:p>
          <a:p>
            <a:pPr>
              <a:spcBef>
                <a:spcPts val="600"/>
              </a:spcBef>
            </a:pPr>
            <a:r>
              <a:rPr lang="en-US" sz="1400">
                <a:latin typeface="Calibri" pitchFamily="34" charset="0"/>
                <a:hlinkClick r:id="rId8"/>
              </a:rPr>
              <a:t>http://www.liveinternet.ru/users/victory_b/post126185907</a:t>
            </a:r>
            <a:r>
              <a:rPr lang="ru-RU" sz="1400">
                <a:latin typeface="Calibri" pitchFamily="34" charset="0"/>
              </a:rPr>
              <a:t>   </a:t>
            </a:r>
          </a:p>
          <a:p>
            <a:pPr>
              <a:spcBef>
                <a:spcPts val="600"/>
              </a:spcBef>
            </a:pPr>
            <a:r>
              <a:rPr lang="en-US" sz="1400">
                <a:latin typeface="Calibri" pitchFamily="34" charset="0"/>
                <a:hlinkClick r:id="rId9"/>
              </a:rPr>
              <a:t>http://dic.academic.ru/dic.nsf/bse/158340/%D0%91%D1%83%D0%BD%D0%B0%D0%BA%D0%BE%D0%B2</a:t>
            </a:r>
            <a:r>
              <a:rPr lang="ru-RU" sz="1400">
                <a:latin typeface="Calibri" pitchFamily="34" charset="0"/>
              </a:rPr>
              <a:t> </a:t>
            </a:r>
          </a:p>
          <a:p>
            <a:pPr>
              <a:spcBef>
                <a:spcPts val="600"/>
              </a:spcBef>
            </a:pPr>
            <a:r>
              <a:rPr lang="en-US" sz="1400">
                <a:latin typeface="Calibri" pitchFamily="34" charset="0"/>
                <a:hlinkClick r:id="rId10"/>
              </a:rPr>
              <a:t>http://ru.wikipedia.org/wiki/%C1%F3%ED%E0%EA%EE%E2,_%CD%E8%EA%EE%EB%E0%E9_%D4%B8%E4%EE%F0%EE%E2%E8%F7</a:t>
            </a:r>
            <a:r>
              <a:rPr lang="ru-RU" sz="1400">
                <a:latin typeface="Calibri" pitchFamily="34" charset="0"/>
                <a:hlinkClick r:id="rId10"/>
              </a:rPr>
              <a:t>    </a:t>
            </a:r>
          </a:p>
          <a:p>
            <a:pPr>
              <a:spcBef>
                <a:spcPts val="600"/>
              </a:spcBef>
            </a:pPr>
            <a:r>
              <a:rPr lang="en-US" sz="1400">
                <a:latin typeface="Calibri" pitchFamily="34" charset="0"/>
                <a:hlinkClick r:id="rId10"/>
              </a:rPr>
              <a:t>http://ru.wikipedia.org/wiki/%C7%E5%EC%F1%F2%E2%EE</a:t>
            </a:r>
            <a:r>
              <a:rPr lang="ru-RU" sz="1400">
                <a:latin typeface="Calibri" pitchFamily="34" charset="0"/>
                <a:hlinkClick r:id="rId10"/>
              </a:rPr>
              <a:t>   </a:t>
            </a:r>
          </a:p>
          <a:p>
            <a:pPr>
              <a:spcBef>
                <a:spcPts val="600"/>
              </a:spcBef>
            </a:pPr>
            <a:r>
              <a:rPr lang="en-US" sz="1400">
                <a:latin typeface="Calibri" pitchFamily="34" charset="0"/>
                <a:hlinkClick r:id="rId10"/>
              </a:rPr>
              <a:t>http://histans.com/EHU/K/Korf_M.jpg</a:t>
            </a:r>
            <a:r>
              <a:rPr lang="ru-RU" sz="1400">
                <a:latin typeface="Calibri" pitchFamily="34" charset="0"/>
              </a:rPr>
              <a:t>  </a:t>
            </a:r>
          </a:p>
          <a:p>
            <a:pPr>
              <a:spcBef>
                <a:spcPts val="600"/>
              </a:spcBef>
            </a:pPr>
            <a:r>
              <a:rPr lang="en-US" sz="1400">
                <a:latin typeface="Calibri" pitchFamily="34" charset="0"/>
                <a:hlinkClick r:id="rId11"/>
              </a:rPr>
              <a:t>http://www.rulex.ru/01110859.htm</a:t>
            </a:r>
            <a:r>
              <a:rPr lang="ru-RU" sz="1400">
                <a:latin typeface="Calibri" pitchFamily="34" charset="0"/>
              </a:rPr>
              <a:t>  </a:t>
            </a:r>
          </a:p>
          <a:p>
            <a:pPr>
              <a:spcBef>
                <a:spcPts val="600"/>
              </a:spcBef>
            </a:pPr>
            <a:r>
              <a:rPr lang="en-US" sz="1400">
                <a:latin typeface="Calibri" pitchFamily="34" charset="0"/>
                <a:hlinkClick r:id="rId12"/>
              </a:rPr>
              <a:t>http://www.bibliofond.ru/view.aspx?id=95739</a:t>
            </a:r>
            <a:r>
              <a:rPr lang="ru-RU" sz="1400">
                <a:latin typeface="Calibri" pitchFamily="34" charset="0"/>
              </a:rPr>
              <a:t>  </a:t>
            </a:r>
          </a:p>
          <a:p>
            <a:pPr>
              <a:spcBef>
                <a:spcPts val="600"/>
              </a:spcBef>
            </a:pPr>
            <a:r>
              <a:rPr lang="en-US" sz="1400">
                <a:latin typeface="Calibri" pitchFamily="34" charset="0"/>
                <a:hlinkClick r:id="rId13"/>
              </a:rPr>
              <a:t>http://reihorn.narod.ru/pmr19.html</a:t>
            </a:r>
            <a:r>
              <a:rPr lang="ru-RU" sz="1400">
                <a:latin typeface="Calibri" pitchFamily="34" charset="0"/>
              </a:rPr>
              <a:t>    </a:t>
            </a:r>
          </a:p>
          <a:p>
            <a:pPr>
              <a:spcBef>
                <a:spcPts val="600"/>
              </a:spcBef>
            </a:pPr>
            <a:r>
              <a:rPr lang="en-US" sz="1400">
                <a:latin typeface="Calibri" pitchFamily="34" charset="0"/>
                <a:hlinkClick r:id="rId14"/>
              </a:rPr>
              <a:t>http://ru.wikipedia.org/wiki/%D0%A4%D0%B0%D0%B9%D0%BB:Voskresnoye_chteniye_v_selskoy_shkole.jpg</a:t>
            </a:r>
            <a:r>
              <a:rPr lang="ru-RU" sz="1400">
                <a:latin typeface="Calibri" pitchFamily="34" charset="0"/>
              </a:rPr>
              <a:t>  </a:t>
            </a:r>
          </a:p>
          <a:p>
            <a:pPr>
              <a:spcBef>
                <a:spcPts val="600"/>
              </a:spcBef>
            </a:pPr>
            <a:r>
              <a:rPr lang="en-US" sz="1400">
                <a:latin typeface="Calibri" pitchFamily="34" charset="0"/>
                <a:hlinkClick r:id="rId15"/>
              </a:rPr>
              <a:t>http://upload.wikimedia.org/wikipedia/commons/a/a7/BogdanovBelsky_UstnySchet.jpg</a:t>
            </a:r>
            <a:r>
              <a:rPr lang="ru-RU" sz="1400">
                <a:latin typeface="Calibri" pitchFamily="34" charset="0"/>
              </a:rPr>
              <a:t>  </a:t>
            </a:r>
          </a:p>
          <a:p>
            <a:pPr>
              <a:spcBef>
                <a:spcPts val="600"/>
              </a:spcBef>
            </a:pPr>
            <a:r>
              <a:rPr lang="en-US" sz="1400">
                <a:latin typeface="Calibri" pitchFamily="34" charset="0"/>
                <a:hlinkClick r:id="rId16"/>
              </a:rPr>
              <a:t>http://s016.radikal.ru/i337/1107/69/42ccd3dac130.jpg</a:t>
            </a:r>
            <a:r>
              <a:rPr lang="ru-RU" sz="1400">
                <a:latin typeface="Calibri" pitchFamily="34" charset="0"/>
              </a:rPr>
              <a:t>   </a:t>
            </a:r>
          </a:p>
          <a:p>
            <a:pPr>
              <a:spcBef>
                <a:spcPts val="600"/>
              </a:spcBef>
            </a:pPr>
            <a:r>
              <a:rPr lang="en-US" sz="1400">
                <a:latin typeface="Calibri" pitchFamily="34" charset="0"/>
                <a:hlinkClick r:id="rId17"/>
              </a:rPr>
              <a:t>http://ru.wikipedia.org/wiki/%D0%A0%D0%B0%D1%87%D0%B8%D0%BD%D1%81%D0%BA%D0%B8%D0%B9,_%D0%A1%D0%B5%D1%80%D0%B3%D0%B5%D0%B9_%D0%90%D0%BB%D0%B5%D0%BA%D1%81%D0%B0%D0%BD%D0%B4%D1%80%D0%BE%D0%B2%D0%B8%D1%87#</a:t>
            </a:r>
            <a:r>
              <a:rPr lang="en-US" sz="1400">
                <a:latin typeface="Calibri" pitchFamily="34" charset="0"/>
              </a:rPr>
              <a:t>.</a:t>
            </a:r>
            <a:r>
              <a:rPr lang="ru-RU" sz="1400">
                <a:latin typeface="Calibri" pitchFamily="34" charset="0"/>
              </a:rPr>
              <a:t> 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8FC34F6-846F-4009-AEB7-60429D70610A}" type="slidenum">
              <a:rPr lang="ru-RU"/>
              <a:pPr>
                <a:defRPr/>
              </a:pPr>
              <a:t>23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1054</TotalTime>
  <Words>1039</Words>
  <Application>Microsoft Office PowerPoint</Application>
  <PresentationFormat>Экран (4:3)</PresentationFormat>
  <Paragraphs>137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7" baseType="lpstr">
      <vt:lpstr>Calibri</vt:lpstr>
      <vt:lpstr>Arial</vt:lpstr>
      <vt:lpstr>Times New Roman</vt:lpstr>
      <vt:lpstr>Тема Office</vt:lpstr>
      <vt:lpstr>Образование и педагогическая мысль  в России XVIII – начала XX вв.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Образование и педагогическая мысль в России XVIII – начала XX в. Часть 2</dc:title>
  <dc:subject>История педагогики и философия образования</dc:subject>
  <dc:creator>Сидоров С.В.</dc:creator>
  <cp:keywords>история образования, история педагогики, философия образования, Россия, отечественная педагогика</cp:keywords>
  <dc:description>4. Философско-педагогические воззрения Л.Н. Толстого. _x000d_
5. Вклад Н.А. Корфа и Н.Ф. Бунакова в развитие общественной народной школы. _x000d_
6. Развитие церковноприходского типа образования в педагогическом опыте С.А. Рачинского. _x000d_
</dc:description>
  <cp:lastModifiedBy>Name</cp:lastModifiedBy>
  <cp:revision>112</cp:revision>
  <dcterms:modified xsi:type="dcterms:W3CDTF">2013-03-02T18:32:38Z</dcterms:modified>
  <cp:category>Лекции</cp:category>
</cp:coreProperties>
</file>