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7" r:id="rId4"/>
    <p:sldId id="268" r:id="rId5"/>
    <p:sldId id="276" r:id="rId6"/>
    <p:sldId id="258" r:id="rId7"/>
    <p:sldId id="270" r:id="rId8"/>
    <p:sldId id="269" r:id="rId9"/>
    <p:sldId id="271" r:id="rId10"/>
    <p:sldId id="273" r:id="rId11"/>
    <p:sldId id="272" r:id="rId12"/>
    <p:sldId id="261" r:id="rId13"/>
    <p:sldId id="274" r:id="rId14"/>
    <p:sldId id="283" r:id="rId15"/>
    <p:sldId id="284" r:id="rId16"/>
    <p:sldId id="264" r:id="rId17"/>
    <p:sldId id="260" r:id="rId18"/>
    <p:sldId id="285" r:id="rId19"/>
    <p:sldId id="286" r:id="rId20"/>
    <p:sldId id="287" r:id="rId21"/>
    <p:sldId id="289" r:id="rId22"/>
    <p:sldId id="282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A0CE771-356B-4CE7-A68A-AA3B963670B0}" type="datetimeFigureOut">
              <a:rPr lang="ru-RU"/>
              <a:pPr>
                <a:defRPr/>
              </a:pPr>
              <a:t>02.03.2013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ECD7E91-42F6-4FEA-8ABB-EBA8F1C29C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4E98B-57F0-4BC5-8B05-53ADDDC7FF73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16D2D-C42A-428F-AC31-AB716E6EDD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4EC69-599E-48B3-B806-9B7BE75DE040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DBA83-C72D-45B6-9D42-20733446A8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54DEA-76DB-4F23-84F5-2EA0EE92F016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5309F-49D1-4E4C-9C64-DB7F6E3E70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8C84F-50E9-49FA-A479-465D92338632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A0AE6-5D57-40E4-802A-E92A5A5638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62F8B-DE68-4D9D-9FC1-5090FDDC4DCC}" type="datetime1">
              <a:rPr lang="ru-RU" smtClean="0"/>
              <a:t>02.03.2013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23B5C-1AA5-4D07-8167-C3C89C3469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4A1B0-FB85-4F7D-B4C0-175A554095BB}" type="datetime1">
              <a:rPr lang="ru-RU" smtClean="0"/>
              <a:t>02.03.2013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DE6AD-18AB-4479-83FD-4138E9B10D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BEE2C-1885-488E-91BD-4D414F765449}" type="datetime1">
              <a:rPr lang="ru-RU" smtClean="0"/>
              <a:t>02.03.2013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A5B11-3437-4E2D-A3F4-9652EEFA0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D9F9B-8505-44F2-B3F8-C36E1940FB3F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549C9-C1CA-42AD-8159-DEFF34393B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99C76-85EC-4DB9-B841-5DFFDFEC09E2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54D08-D700-4347-8075-2D09D2DE79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1345F-6EF5-42AF-8245-C4F1EC50E29F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DACFD-2CE6-4E45-835B-D6DDF99ED8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5C77E-C858-47A2-A520-16E24C3BEA1C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31CFD-B850-40AD-B77D-2F07A1D84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196492-2BD9-4D83-B582-2CBF8F704953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29310B8-C690-4C60-9A01-5AEBC0007C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5%D0%BA%D0%B0%D1%82%D0%B5%D1%80%D0%B8%D0%BD%D0%B0_II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ru.wikipedia.org/wiki/%D0%98%D0%BC%D0%BF%D0%B5%D1%80%D0%B0%D1%82%D0%BE%D1%80%D1%81%D0%BA%D0%B0%D1%8F_%D0%90%D0%BA%D0%B0%D0%B4%D0%B5%D0%BC%D0%B8%D1%8F_%D1%85%D1%83%D0%B4%D0%BE%D0%B6%D0%B5%D1%81%D1%82%D0%B2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1%D0%BC%D0%BE%D0%BB%D1%8C%D0%BD%D1%8B%D0%B9_%D0%B8%D0%BD%D1%81%D1%82%D0%B8%D1%82%D1%83%D1%82_%D0%B1%D0%BB%D0%B0%D0%B3%D0%BE%D1%80%D0%BE%D0%B4%D0%BD%D1%8B%D1%85_%D0%B4%D0%B5%D0%B2%D0%B8%D1%86" TargetMode="External"/><Relationship Id="rId2" Type="http://schemas.openxmlformats.org/officeDocument/2006/relationships/hyperlink" Target="http://ru.wikipedia.org/wiki/%D0%92%D0%BE%D1%81%D0%BF%D0%B8%D1%82%D0%B0%D1%82%D0%B5%D0%BB%D1%8C%D0%BD%D1%8B%D0%B9_%D0%B4%D0%BE%D0%BC_%D0%B2_%D0%9C%D0%BE%D1%81%D0%BA%D0%B2%D0%B5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ru.wikipedia.org/wiki/%D0%A1%D1%83%D1%85%D0%BE%D0%BF%D1%83%D1%82%D0%BD%D1%8B%D0%B9_%D1%88%D0%BB%D1%8F%D1%85%D0%B5%D1%82%D1%81%D0%BA%D0%B8%D0%B9_%D0%BA%D0%BE%D1%80%D0%BF%D1%83%D1%81" TargetMode="External"/><Relationship Id="rId4" Type="http://schemas.openxmlformats.org/officeDocument/2006/relationships/hyperlink" Target="http://ru.wikipedia.org/wiki/%D0%9F%D0%B5%D1%82%D0%B5%D1%80%D0%B1%D1%83%D1%80%D0%B3%D1%81%D0%BA%D0%B8%D0%B9_%D0%92%D0%BE%D1%81%D0%BF%D0%B8%D1%82%D0%B0%D1%82%D0%B5%D0%BB%D1%8C%D0%BD%D1%8B%D0%B9_%D0%B4%D0%BE%D0%BC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6%D1%83%D1%80%D0%BD%D0%B0%D0%BB_%D0%9C%D0%B8%D0%BD%D0%B8%D1%81%D1%82%D0%B5%D1%80%D1%81%D1%82%D0%B2%D0%B0_%D0%BD%D0%B0%D1%80%D0%BE%D0%B4%D0%BD%D0%BE%D0%B3%D0%BE_%D0%BF%D1%80%D0%BE%D1%81%D0%B2%D0%B5%D1%89%D0%B5%D0%BD%D0%B8%D1%8F" TargetMode="External"/><Relationship Id="rId2" Type="http://schemas.openxmlformats.org/officeDocument/2006/relationships/hyperlink" Target="http://ru.wikipedia.org/wiki/%D0%A1%D0%BC%D0%BE%D0%BB%D1%8C%D0%BD%D1%8B%D0%B9_%D0%B8%D0%BD%D1%81%D1%82%D0%B8%D1%82%D1%83%D1%82_%D0%B1%D0%BB%D0%B0%D0%B3%D0%BE%D1%80%D0%BE%D0%B4%D0%BD%D1%8B%D1%85_%D0%B4%D0%B5%D0%B2%D0%B8%D1%86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gnpbu.ru/DownLoads/Ushinsky_pedliteratura_use.doc" TargetMode="External"/><Relationship Id="rId2" Type="http://schemas.openxmlformats.org/officeDocument/2006/relationships/hyperlink" Target="http://www.biografia.ru/ushinskiy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im-bad.ru/biblioteka/article_full.php?aid=79&amp;binn_rubrik_pl_articles=102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3%D1%88%D0%B8%D0%BD%D1%81%D0%BA%D0%B8%D0%B9,_%D0%9A%D0%BE%D0%BD%D1%81%D1%82%D0%B0%D0%BD%D1%82%D0%B8%D0%BD_%D0%94%D0%BC%D0%B8%D1%82%D1%80%D0%B8%D0%B5%D0%B2%D0%B8%D1%87" TargetMode="External"/><Relationship Id="rId3" Type="http://schemas.openxmlformats.org/officeDocument/2006/relationships/hyperlink" Target="http://ru.wikipedia.org/wiki/%CB%EE%EC%EE%ED%EE%F1%EE%E2,_%CC%E8%F5%E0%E8%EB_%C2%E0%F1%E8%EB%FC%E5%E2%E8%F7" TargetMode="External"/><Relationship Id="rId7" Type="http://schemas.openxmlformats.org/officeDocument/2006/relationships/hyperlink" Target="http://slovari.yandex.ru/~%D0%BA%D0%BD%D0%B8%D0%B3%D0%B8/%D0%91%D0%A1%D0%AD/%D0%9D%D0%BE%D0%B2%D0%B8%D0%BA%D0%BE%D0%B2%20%D0%9D%D0%B8%D0%BA%D0%BE%D0%BB%D0%B0%D0%B9%20%D0%98%D0%B2%D0%B0%D0%BD%D0%BE%D0%B2%D0%B8%D1%87/" TargetMode="External"/><Relationship Id="rId2" Type="http://schemas.openxmlformats.org/officeDocument/2006/relationships/hyperlink" Target="http://myxalych.narod.ru/Lomonosov.files/image004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inemamir.com/forum/uploads/attachment/2011-08/1314292054_levickiy.-dmitriy-grigorevich-portret-nikolaya-ivanovicha-novikova.jpg" TargetMode="External"/><Relationship Id="rId5" Type="http://schemas.openxmlformats.org/officeDocument/2006/relationships/hyperlink" Target="http://ru.wikipedia.org/wiki/%D0%91%D0%B5%D1%86%D0%BA%D0%BE%D0%B9,_%D0%98%D0%B2%D0%B0%D0%BD_%D0%98%D0%B2%D0%B0%D0%BD%D0%BE%D0%B2%D0%B8%D1%87" TargetMode="External"/><Relationship Id="rId4" Type="http://schemas.openxmlformats.org/officeDocument/2006/relationships/hyperlink" Target="http://dic.academic.ru/pictures/wiki/files/98/betskoy_ivan_ivanovich.jpg" TargetMode="External"/><Relationship Id="rId9" Type="http://schemas.openxmlformats.org/officeDocument/2006/relationships/hyperlink" Target="http://www.fessl.ru/netcat_files/Image/ibo-images/teacher-day/Ushinskii_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13668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000" b="1" dirty="0" smtClean="0">
                <a:solidFill>
                  <a:srgbClr val="FF0000"/>
                </a:solidFill>
              </a:rPr>
              <a:t>Образование и педагогическая мысль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в России </a:t>
            </a:r>
            <a:r>
              <a:rPr lang="en-US" sz="4000" b="1" dirty="0" smtClean="0">
                <a:solidFill>
                  <a:srgbClr val="FF0000"/>
                </a:solidFill>
              </a:rPr>
              <a:t>XVIII</a:t>
            </a:r>
            <a:r>
              <a:rPr lang="ru-RU" sz="4000" b="1" dirty="0" smtClean="0">
                <a:solidFill>
                  <a:srgbClr val="FF0000"/>
                </a:solidFill>
              </a:rPr>
              <a:t> – начала </a:t>
            </a:r>
            <a:r>
              <a:rPr lang="en-US" sz="4000" b="1" dirty="0" smtClean="0">
                <a:solidFill>
                  <a:srgbClr val="FF0000"/>
                </a:solidFill>
              </a:rPr>
              <a:t>XX</a:t>
            </a:r>
            <a:r>
              <a:rPr lang="ru-RU" sz="4000" b="1" dirty="0" smtClean="0">
                <a:solidFill>
                  <a:srgbClr val="FF0000"/>
                </a:solidFill>
              </a:rPr>
              <a:t> вв.</a:t>
            </a:r>
            <a:endParaRPr lang="ru-RU" dirty="0" smtClean="0"/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484784"/>
            <a:ext cx="8856662" cy="4752975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b="1" dirty="0" smtClean="0">
                <a:solidFill>
                  <a:schemeClr val="tx1"/>
                </a:solidFill>
              </a:rPr>
              <a:t>План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1. Становление светской государственной школы в России в XVIII веке. Реформы Петра I в области образования. 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2. Просветительская деятельность М.В. Ломоносова, И.И. Бецкого, Ф.И. Янковича, Н.И. Новикова. 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3. Педагогическая деятельность и педагогическая теория К.Д. Ушинского.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6237312"/>
            <a:ext cx="33879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Разработал  к.п.н., доц. </a:t>
            </a:r>
            <a:r>
              <a:rPr lang="ru-RU" sz="1400" b="1" dirty="0" smtClean="0">
                <a:latin typeface="Arial" pitchFamily="34" charset="0"/>
                <a:cs typeface="Arial" pitchFamily="34" charset="0"/>
                <a:hlinkClick r:id="rId2"/>
              </a:rPr>
              <a:t>Сидоров С.В.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3"/>
          <p:cNvSpPr>
            <a:spLocks noChangeArrowheads="1"/>
          </p:cNvSpPr>
          <p:nvPr/>
        </p:nvSpPr>
        <p:spPr bwMode="auto">
          <a:xfrm>
            <a:off x="250825" y="115888"/>
            <a:ext cx="8424863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1. Становление светской государственной школы в России в XVIII веке. Реформы Петра I в области образования. </a:t>
            </a:r>
          </a:p>
        </p:txBody>
      </p:sp>
      <p:pic>
        <p:nvPicPr>
          <p:cNvPr id="3075" name="Picture 2" descr="C:\Documents and Settings\Владелец\Мои документы\Мои рисунки\педагогика\Русская педагогика\Peter_der-Grosse_1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341438"/>
            <a:ext cx="3810000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85987F-BF28-4501-AF3E-7448DB65E1ED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0" y="2205038"/>
            <a:ext cx="48958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Пётр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I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</a:t>
            </a:r>
            <a:r>
              <a:rPr lang="ru-RU" sz="3200" b="1">
                <a:latin typeface="Calibri" pitchFamily="34" charset="0"/>
              </a:rPr>
              <a:t>Пётр Великий</a:t>
            </a:r>
            <a:r>
              <a:rPr lang="ru-RU" sz="3200">
                <a:latin typeface="Calibri" pitchFamily="34" charset="0"/>
              </a:rPr>
              <a:t>, (</a:t>
            </a:r>
            <a:r>
              <a:rPr lang="ru-RU" sz="3200" b="1">
                <a:latin typeface="Calibri" pitchFamily="34" charset="0"/>
              </a:rPr>
              <a:t>Пётр</a:t>
            </a:r>
            <a:r>
              <a:rPr lang="ru-RU" sz="3200">
                <a:latin typeface="Calibri" pitchFamily="34" charset="0"/>
              </a:rPr>
              <a:t> </a:t>
            </a:r>
            <a:r>
              <a:rPr lang="ru-RU" sz="3200" b="1">
                <a:latin typeface="Calibri" pitchFamily="34" charset="0"/>
              </a:rPr>
              <a:t>Алексеевич</a:t>
            </a:r>
            <a:r>
              <a:rPr lang="ru-RU" sz="3200">
                <a:latin typeface="Calibri" pitchFamily="34" charset="0"/>
              </a:rPr>
              <a:t>, </a:t>
            </a:r>
          </a:p>
          <a:p>
            <a:pPr algn="r"/>
            <a:r>
              <a:rPr lang="ru-RU" sz="3200">
                <a:latin typeface="Calibri" pitchFamily="34" charset="0"/>
              </a:rPr>
              <a:t>1672-1725). </a:t>
            </a:r>
          </a:p>
          <a:p>
            <a:pPr algn="r"/>
            <a:r>
              <a:rPr lang="ru-RU" sz="3200">
                <a:latin typeface="Calibri" pitchFamily="34" charset="0"/>
              </a:rPr>
              <a:t>Царь всея Руси (с 1682 г.), </a:t>
            </a:r>
          </a:p>
          <a:p>
            <a:pPr algn="r"/>
            <a:r>
              <a:rPr lang="ru-RU" sz="3200">
                <a:latin typeface="Calibri" pitchFamily="34" charset="0"/>
              </a:rPr>
              <a:t>первый император всероссийский (с 1721 г.).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8EB2B-6D24-46B0-8776-A5D33B31197D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115888"/>
            <a:ext cx="8785225" cy="63865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направление реформ образования при Петре </a:t>
            </a:r>
            <a:r>
              <a:rPr lang="en-US" sz="3200" b="1" dirty="0">
                <a:solidFill>
                  <a:srgbClr val="00B0F0"/>
                </a:solidFill>
                <a:latin typeface="+mn-lt"/>
              </a:rPr>
              <a:t>I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:</a:t>
            </a:r>
            <a:r>
              <a:rPr lang="en-US" sz="3200" dirty="0">
                <a:latin typeface="+mn-lt"/>
              </a:rPr>
              <a:t> </a:t>
            </a:r>
            <a:endParaRPr lang="ru-RU" sz="3200" dirty="0">
              <a:latin typeface="+mn-lt"/>
            </a:endParaRP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введение обязательного начального образования для боярских и дворянских детей (школьного или домашнего);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приглашение специалистов, профессоров из Европы;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обучение россиян за границей;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создание национальной системы профессионального образования;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создание всесословной системы начального образования.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05739-06D8-4DAB-9689-C3D363678407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179388" y="981075"/>
            <a:ext cx="8785225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1701 г. Артиллерийская (пушкарская) школа;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1701 г. </a:t>
            </a:r>
            <a:r>
              <a:rPr lang="ru-RU" sz="3200" dirty="0" err="1">
                <a:latin typeface="Calibri" pitchFamily="34" charset="0"/>
              </a:rPr>
              <a:t>Навигацкая</a:t>
            </a:r>
            <a:r>
              <a:rPr lang="ru-RU" sz="3200" dirty="0">
                <a:latin typeface="Calibri" pitchFamily="34" charset="0"/>
              </a:rPr>
              <a:t> школа;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1705 г. Первая в России гимназия;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1707 г. Медицинская школа;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1709 г. Инженерная школа;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1715 г. Морская академия (на основе старших классов </a:t>
            </a:r>
            <a:r>
              <a:rPr lang="ru-RU" sz="3200" dirty="0" err="1">
                <a:latin typeface="Calibri" pitchFamily="34" charset="0"/>
              </a:rPr>
              <a:t>навигацкой</a:t>
            </a:r>
            <a:r>
              <a:rPr lang="ru-RU" sz="3200" dirty="0">
                <a:latin typeface="Calibri" pitchFamily="34" charset="0"/>
              </a:rPr>
              <a:t> школы);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1719 г. Инженерная школа;</a:t>
            </a:r>
          </a:p>
          <a:p>
            <a:pPr indent="457200">
              <a:spcBef>
                <a:spcPts val="600"/>
              </a:spcBef>
            </a:pPr>
            <a:r>
              <a:rPr lang="ru-RU" sz="3200" dirty="0">
                <a:latin typeface="Calibri" pitchFamily="34" charset="0"/>
              </a:rPr>
              <a:t>1719-1721 г. Горные школы при металлургических заводах.</a:t>
            </a:r>
          </a:p>
        </p:txBody>
      </p:sp>
      <p:sp>
        <p:nvSpPr>
          <p:cNvPr id="5125" name="Прямоугольник 6"/>
          <p:cNvSpPr>
            <a:spLocks noChangeArrowheads="1"/>
          </p:cNvSpPr>
          <p:nvPr/>
        </p:nvSpPr>
        <p:spPr bwMode="auto">
          <a:xfrm>
            <a:off x="179388" y="0"/>
            <a:ext cx="87852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Профессиональные учебные заведения, открытые в России в результате реформ Петра </a:t>
            </a:r>
            <a:r>
              <a:rPr lang="en-US" sz="3200" b="1">
                <a:solidFill>
                  <a:srgbClr val="00B0F0"/>
                </a:solidFill>
                <a:latin typeface="Calibri" pitchFamily="34" charset="0"/>
              </a:rPr>
              <a:t>I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8F4CA8-84C6-48BB-B595-92D05C41EC43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765175"/>
            <a:ext cx="8893175" cy="32766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Всесословная начальная школа (1714-1721 г.):</a:t>
            </a:r>
            <a:r>
              <a:rPr lang="ru-RU" sz="3200" dirty="0">
                <a:latin typeface="+mn-lt"/>
              </a:rPr>
              <a:t>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- </a:t>
            </a:r>
            <a:r>
              <a:rPr lang="ru-RU" sz="3200" dirty="0">
                <a:latin typeface="+mn-lt"/>
              </a:rPr>
              <a:t>цифирные школы в провинциальных городах для «детей всякого чина»;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- </a:t>
            </a:r>
            <a:r>
              <a:rPr lang="ru-RU" sz="3200" dirty="0">
                <a:latin typeface="+mn-lt"/>
              </a:rPr>
              <a:t>гарнизонные школы для солдатских детей;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- </a:t>
            </a:r>
            <a:r>
              <a:rPr lang="ru-RU" sz="3200" dirty="0">
                <a:latin typeface="+mn-lt"/>
              </a:rPr>
              <a:t>духовные школы для подготовки священников.</a:t>
            </a:r>
          </a:p>
        </p:txBody>
      </p:sp>
      <p:sp>
        <p:nvSpPr>
          <p:cNvPr id="6149" name="Прямоугольник 4"/>
          <p:cNvSpPr>
            <a:spLocks noChangeArrowheads="1"/>
          </p:cNvSpPr>
          <p:nvPr/>
        </p:nvSpPr>
        <p:spPr bwMode="auto">
          <a:xfrm>
            <a:off x="1403350" y="4221163"/>
            <a:ext cx="76327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latin typeface="Calibri" pitchFamily="34" charset="0"/>
              </a:rPr>
              <a:t>Попытка Петра </a:t>
            </a:r>
            <a:r>
              <a:rPr lang="en-US" sz="3200" dirty="0">
                <a:latin typeface="Calibri" pitchFamily="34" charset="0"/>
              </a:rPr>
              <a:t>I</a:t>
            </a:r>
            <a:r>
              <a:rPr lang="ru-RU" sz="3200" dirty="0">
                <a:latin typeface="Calibri" pitchFamily="34" charset="0"/>
              </a:rPr>
              <a:t> создать всесословную начальную школу не удалась, создание сети школ после его смерти прекратилось.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0" y="188913"/>
            <a:ext cx="91440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2. Просветительская деятельность М.В. Ломоносова, И.И. Бецкого, Н.И. Новикова.</a:t>
            </a:r>
          </a:p>
        </p:txBody>
      </p:sp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1484313"/>
            <a:ext cx="344805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EF6F97-1CF5-4633-8937-5767B7BB9D77}" type="slidenum">
              <a:rPr lang="ru-RU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7174" name="Прямоугольник 5"/>
          <p:cNvSpPr>
            <a:spLocks noChangeArrowheads="1"/>
          </p:cNvSpPr>
          <p:nvPr/>
        </p:nvSpPr>
        <p:spPr bwMode="auto">
          <a:xfrm>
            <a:off x="323850" y="1484313"/>
            <a:ext cx="4932363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Михаил Васильевич Ломоносов </a:t>
            </a:r>
            <a:r>
              <a:rPr lang="ru-RU" sz="3200">
                <a:latin typeface="Calibri" pitchFamily="34" charset="0"/>
              </a:rPr>
              <a:t>(1711-1765).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Русский учёный, поэт, педагог, просветитель.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Разработал проект Московского университета (1755 г., ныне МГУ им. М.В. Ломоносова).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CC3199-7275-4C62-ACE8-4EA51682AD8C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79388" y="3716338"/>
            <a:ext cx="2376487" cy="5857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Астрономия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659563" y="3284538"/>
            <a:ext cx="2233612" cy="5857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География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23850" y="2852738"/>
            <a:ext cx="1871663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Геология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79388" y="1196975"/>
            <a:ext cx="2592387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Металлургия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6875463" y="2420938"/>
            <a:ext cx="1873250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История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4211638" y="404813"/>
            <a:ext cx="1655762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Физика</a:t>
            </a:r>
            <a:endParaRPr lang="ru-RU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6156325" y="4005263"/>
            <a:ext cx="2592388" cy="1076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Русский язык, грамматика</a:t>
            </a:r>
            <a:endParaRPr lang="ru-RU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7019925" y="1628775"/>
            <a:ext cx="1512888" cy="584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Химия</a:t>
            </a:r>
            <a:endParaRPr lang="ru-RU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23850" y="4652963"/>
            <a:ext cx="4176713" cy="157003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Поэзия, ораторское искусство, теория стихосложения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6084888" y="260350"/>
            <a:ext cx="2808287" cy="10779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Образование, просвещения</a:t>
            </a:r>
            <a:endParaRPr lang="ru-RU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250825" y="260350"/>
            <a:ext cx="3673475" cy="585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Приборостроение</a:t>
            </a:r>
            <a:endParaRPr lang="ru-RU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107950" y="2060575"/>
            <a:ext cx="2376488" cy="5857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Астрономия</a:t>
            </a:r>
            <a:endParaRPr lang="ru-RU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4932363" y="5229225"/>
            <a:ext cx="3960812" cy="10779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Изобразительное искусство (мозаика)</a:t>
            </a:r>
            <a:endParaRPr lang="ru-RU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2700338" y="1341438"/>
            <a:ext cx="3816350" cy="2898775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Теоретические и прикладные разработки Ломоносова</a:t>
            </a:r>
            <a:endParaRPr lang="ru-RU" sz="3200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4932363" y="981075"/>
            <a:ext cx="0" cy="3603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516688" y="2924175"/>
            <a:ext cx="358775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7" idx="3"/>
          </p:cNvCxnSpPr>
          <p:nvPr/>
        </p:nvCxnSpPr>
        <p:spPr>
          <a:xfrm flipH="1">
            <a:off x="2195513" y="3068638"/>
            <a:ext cx="504825" cy="76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2484438" y="2349500"/>
            <a:ext cx="287337" cy="714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13" idx="1"/>
          </p:cNvCxnSpPr>
          <p:nvPr/>
        </p:nvCxnSpPr>
        <p:spPr>
          <a:xfrm flipV="1">
            <a:off x="6372225" y="1920875"/>
            <a:ext cx="647700" cy="2841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6084888" y="1341438"/>
            <a:ext cx="431800" cy="431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 flipV="1">
            <a:off x="2771775" y="1484313"/>
            <a:ext cx="360363" cy="2889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 flipV="1">
            <a:off x="3563938" y="836613"/>
            <a:ext cx="215900" cy="5762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5867400" y="4005263"/>
            <a:ext cx="288925" cy="28733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5364163" y="4221163"/>
            <a:ext cx="215900" cy="10080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>
            <a:off x="3924300" y="4221163"/>
            <a:ext cx="71438" cy="431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endCxn id="5" idx="3"/>
          </p:cNvCxnSpPr>
          <p:nvPr/>
        </p:nvCxnSpPr>
        <p:spPr>
          <a:xfrm flipH="1">
            <a:off x="2555875" y="3716338"/>
            <a:ext cx="431800" cy="2936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6372225" y="3429000"/>
            <a:ext cx="287338" cy="1444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854B48-A5DB-4BAE-BF19-A62BF250F5E3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323850" y="333375"/>
            <a:ext cx="80645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 sz="3200">
                <a:latin typeface="Calibri" pitchFamily="34" charset="0"/>
              </a:rPr>
              <a:t>Педагогические труды М.В. Ломоносова:</a:t>
            </a:r>
          </a:p>
          <a:p>
            <a:r>
              <a:rPr lang="ru-RU" sz="3200">
                <a:latin typeface="Calibri" pitchFamily="34" charset="0"/>
              </a:rPr>
              <a:t>«Регламент московских гимназий»,</a:t>
            </a:r>
          </a:p>
          <a:p>
            <a:r>
              <a:rPr lang="ru-RU" sz="3200">
                <a:latin typeface="Calibri" pitchFamily="34" charset="0"/>
              </a:rPr>
              <a:t>«Регламент академических гимназий».</a:t>
            </a:r>
          </a:p>
        </p:txBody>
      </p:sp>
      <p:sp>
        <p:nvSpPr>
          <p:cNvPr id="9221" name="Прямоугольник 4"/>
          <p:cNvSpPr>
            <a:spLocks noChangeArrowheads="1"/>
          </p:cNvSpPr>
          <p:nvPr/>
        </p:nvSpPr>
        <p:spPr bwMode="auto">
          <a:xfrm>
            <a:off x="1042988" y="2205038"/>
            <a:ext cx="76152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latin typeface="Calibri" pitchFamily="34" charset="0"/>
              </a:rPr>
              <a:t>Автор  ряда учебников, в том числе «Российской грамматики» – первого учебника русского языка. </a:t>
            </a:r>
          </a:p>
        </p:txBody>
      </p:sp>
      <p:sp>
        <p:nvSpPr>
          <p:cNvPr id="9222" name="Прямоугольник 5"/>
          <p:cNvSpPr>
            <a:spLocks noChangeArrowheads="1"/>
          </p:cNvSpPr>
          <p:nvPr/>
        </p:nvSpPr>
        <p:spPr bwMode="auto">
          <a:xfrm>
            <a:off x="1798638" y="4076700"/>
            <a:ext cx="734536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latin typeface="Calibri" pitchFamily="34" charset="0"/>
              </a:rPr>
              <a:t>Впервые в России разработал педагогическую теорию, основанную на материалистическое мировоззрении, разграничении науки и религии.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993121-1DF4-4293-921C-ECDFEDA776F0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288" y="836613"/>
            <a:ext cx="8389937" cy="46482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Педагогические идеи М.В. Ломоносова: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бессословность школ, их доступность для широких народных масс;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выявление способных детей;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дифференцированное обучение, в зависимости от способностей;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раскрытие педагогического потенциала родного языка;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80A0B1-E344-45A2-9E96-5F99B5CD4E8B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395288" y="1557338"/>
            <a:ext cx="8424862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- определение основ педагогической этики;</a:t>
            </a:r>
          </a:p>
          <a:p>
            <a:pPr indent="457200"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- единство физического и нравственного воспитания и умственного развития; </a:t>
            </a:r>
          </a:p>
          <a:p>
            <a:pPr indent="457200"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- единство классического, естественнонаучного и реального (прикладного) образования.</a:t>
            </a:r>
          </a:p>
        </p:txBody>
      </p:sp>
      <p:sp>
        <p:nvSpPr>
          <p:cNvPr id="11269" name="Прямоугольник 5"/>
          <p:cNvSpPr>
            <a:spLocks noChangeArrowheads="1"/>
          </p:cNvSpPr>
          <p:nvPr/>
        </p:nvSpPr>
        <p:spPr bwMode="auto">
          <a:xfrm>
            <a:off x="250825" y="333375"/>
            <a:ext cx="86423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Педагогические идеи М.В. Ломоносова: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9AAD37-13A0-49A6-8F83-752868FA17E8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8313" y="908050"/>
            <a:ext cx="8351837" cy="4802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Зарубежные педагогические идеи, привнесённые Ломоносовым в Россию: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принцип </a:t>
            </a:r>
            <a:r>
              <a:rPr lang="ru-RU" sz="3200" dirty="0" err="1">
                <a:latin typeface="+mn-lt"/>
              </a:rPr>
              <a:t>природосообразности</a:t>
            </a:r>
            <a:r>
              <a:rPr lang="ru-RU" sz="3200" dirty="0">
                <a:latin typeface="+mn-lt"/>
              </a:rPr>
              <a:t>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классно-урочная система обучения;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использование в учебном процессе  специально созданных книг: учебников;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связь теории с практикой;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обучение на родном языке.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Documents and Settings\Владелец\Мои документы\Мои рисунки\педагогика\Русская педагогика\betskoy_ivan_ivanov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3197225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31E262-DEB6-439F-9ACC-1AF0624FF0DF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13317" name="Прямоугольник 4"/>
          <p:cNvSpPr>
            <a:spLocks noChangeArrowheads="1"/>
          </p:cNvSpPr>
          <p:nvPr/>
        </p:nvSpPr>
        <p:spPr bwMode="auto">
          <a:xfrm>
            <a:off x="3635375" y="260350"/>
            <a:ext cx="54006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Иван Иванович Бецкой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(1704-1795) — русский государственный деятель, личный секретарь императрицы </a:t>
            </a:r>
            <a:r>
              <a:rPr lang="ru-RU" sz="3200">
                <a:latin typeface="Calibri" pitchFamily="34" charset="0"/>
                <a:hlinkClick r:id="rId3" action="ppaction://hlinkfile" tooltip="Екатерина II"/>
              </a:rPr>
              <a:t>Екатерины II</a:t>
            </a:r>
            <a:r>
              <a:rPr lang="ru-RU" sz="3200">
                <a:latin typeface="Calibri" pitchFamily="34" charset="0"/>
              </a:rPr>
              <a:t> (1762-1779), президент </a:t>
            </a:r>
            <a:r>
              <a:rPr lang="ru-RU" sz="3200">
                <a:latin typeface="Calibri" pitchFamily="34" charset="0"/>
                <a:hlinkClick r:id="rId4" action="ppaction://hlinkfile" tooltip="Императорская Академия художеств"/>
              </a:rPr>
              <a:t>Императорской Академии искусств</a:t>
            </a:r>
            <a:r>
              <a:rPr lang="ru-RU" sz="3200">
                <a:latin typeface="Calibri" pitchFamily="34" charset="0"/>
              </a:rPr>
              <a:t> (1763-1795).</a:t>
            </a:r>
          </a:p>
        </p:txBody>
      </p:sp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179388" y="4292600"/>
            <a:ext cx="89646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latin typeface="Calibri" pitchFamily="34" charset="0"/>
              </a:rPr>
              <a:t>Фактически руководил всеми учебными и воспитательными заведениями. Автор ряда проектов, послуживших основой реформ системы воспитания в царствование Екатерины </a:t>
            </a:r>
            <a:r>
              <a:rPr lang="en-US" sz="3200" dirty="0">
                <a:latin typeface="Calibri" pitchFamily="34" charset="0"/>
              </a:rPr>
              <a:t>II</a:t>
            </a:r>
            <a:r>
              <a:rPr lang="ru-RU" sz="3200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814D16-5BA8-4B7D-AA9C-630560F1D7DB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260350"/>
            <a:ext cx="8820150" cy="4340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Воспитательные заведения, открытые лично И.И. Бецким и при его участии: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</a:t>
            </a:r>
            <a:r>
              <a:rPr lang="ru-RU" sz="3200" dirty="0">
                <a:latin typeface="+mn-lt"/>
                <a:hlinkClick r:id="rId2" action="ppaction://hlinkfile" tooltip="Воспитательный дом в Москве"/>
              </a:rPr>
              <a:t>Московский воспитательный дом</a:t>
            </a:r>
            <a:r>
              <a:rPr lang="ru-RU" sz="3200" dirty="0">
                <a:latin typeface="+mn-lt"/>
              </a:rPr>
              <a:t>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Воспитательное общество благородных девиц (впоследствии </a:t>
            </a:r>
            <a:r>
              <a:rPr lang="ru-RU" sz="3200" dirty="0">
                <a:latin typeface="+mn-lt"/>
                <a:hlinkClick r:id="rId3" action="ppaction://hlinkfile" tooltip="Смольный институт благородных девиц"/>
              </a:rPr>
              <a:t>Смольный институт</a:t>
            </a:r>
            <a:r>
              <a:rPr lang="ru-RU" sz="3200" dirty="0">
                <a:latin typeface="+mn-lt"/>
              </a:rPr>
              <a:t>);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Воспитательное коммерческое училище для купеческих детей;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</a:t>
            </a:r>
            <a:r>
              <a:rPr lang="ru-RU" sz="3200" dirty="0">
                <a:latin typeface="+mn-lt"/>
                <a:hlinkClick r:id="rId4" action="ppaction://hlinkfile" tooltip="Петербургский Воспитательный дом"/>
              </a:rPr>
              <a:t>Воспитательный дом в Петербурге</a:t>
            </a:r>
            <a:r>
              <a:rPr lang="ru-RU" sz="3200" dirty="0">
                <a:latin typeface="+mn-lt"/>
              </a:rPr>
              <a:t>.</a:t>
            </a:r>
          </a:p>
        </p:txBody>
      </p:sp>
      <p:sp>
        <p:nvSpPr>
          <p:cNvPr id="14341" name="Прямоугольник 5"/>
          <p:cNvSpPr>
            <a:spLocks noChangeArrowheads="1"/>
          </p:cNvSpPr>
          <p:nvPr/>
        </p:nvSpPr>
        <p:spPr bwMode="auto">
          <a:xfrm>
            <a:off x="1906588" y="5157788"/>
            <a:ext cx="72374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>
                <a:latin typeface="Calibri" pitchFamily="34" charset="0"/>
              </a:rPr>
              <a:t>Руководство </a:t>
            </a:r>
            <a:r>
              <a:rPr lang="ru-RU" sz="3200">
                <a:latin typeface="Calibri" pitchFamily="34" charset="0"/>
                <a:hlinkClick r:id="rId5" action="ppaction://hlinkfile" tooltip="Сухопутный шляхетский корпус"/>
              </a:rPr>
              <a:t>Сухопутным шляхетским корпусом</a:t>
            </a:r>
            <a:r>
              <a:rPr lang="ru-RU" sz="3200">
                <a:latin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736684-F1B0-49FE-BE26-44B075021D4B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15364" name="Прямоугольник 3"/>
          <p:cNvSpPr>
            <a:spLocks noChangeArrowheads="1"/>
          </p:cNvSpPr>
          <p:nvPr/>
        </p:nvSpPr>
        <p:spPr bwMode="auto">
          <a:xfrm>
            <a:off x="3995738" y="692150"/>
            <a:ext cx="50403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Фёдор Иванович Янкович де Мириево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(1741—1814). Сербский и российский педагог. </a:t>
            </a:r>
          </a:p>
          <a:p>
            <a:r>
              <a:rPr lang="ru-RU" sz="3200">
                <a:latin typeface="Calibri" pitchFamily="34" charset="0"/>
              </a:rPr>
              <a:t>Разработчик и активный участник реформ образования в Австрийской и Российской империях во второй половине </a:t>
            </a:r>
            <a:r>
              <a:rPr lang="en-US" sz="3200">
                <a:latin typeface="Calibri" pitchFamily="34" charset="0"/>
              </a:rPr>
              <a:t>XVIII </a:t>
            </a:r>
            <a:r>
              <a:rPr lang="ru-RU" sz="3200">
                <a:latin typeface="Calibri" pitchFamily="34" charset="0"/>
              </a:rPr>
              <a:t>в. </a:t>
            </a:r>
          </a:p>
        </p:txBody>
      </p:sp>
      <p:pic>
        <p:nvPicPr>
          <p:cNvPr id="15365" name="Picture 1" descr="C:\Documents and Settings\Владелец\Мои документы\Мои рисунки\педагогика\Русская педагогика\Iankovch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836613"/>
            <a:ext cx="3600450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D2C3C3-59DC-4B7E-A87A-7F3B7A5432FE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0825" y="476250"/>
            <a:ext cx="8713788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Проект реформы образования в России, разработанных Ф.И. Янковичем.</a:t>
            </a:r>
            <a:r>
              <a:rPr lang="ru-RU" sz="3200" dirty="0">
                <a:latin typeface="Calibri" pitchFamily="34" charset="0"/>
                <a:cs typeface="Times New Roman" pitchFamily="18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Народные школы должны были составлять три разряда: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1-й разряд – малые школы (двухклассные) – в уездных центрах и сёлах;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2-й разряд – средние школы (трехклассные);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3-й разряд – главные школы (четырехклассные) – в каждом губернском городе.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Владелец\Мои документы\Мои рисунки\педагогика\Русская педагогика\1314292054_levickiy_-dmitriy-grigorevich-portret-nikolaya-ivanovicha-noviko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260350"/>
            <a:ext cx="3000375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29FC5-9B7E-43C1-A433-36ED8FCECA83}" type="slidenum">
              <a:rPr lang="ru-RU"/>
              <a:pPr>
                <a:defRPr/>
              </a:pPr>
              <a:t>16</a:t>
            </a:fld>
            <a:endParaRPr lang="ru-RU" dirty="0"/>
          </a:p>
        </p:txBody>
      </p:sp>
      <p:sp>
        <p:nvSpPr>
          <p:cNvPr id="17413" name="Прямоугольник 4"/>
          <p:cNvSpPr>
            <a:spLocks noChangeArrowheads="1"/>
          </p:cNvSpPr>
          <p:nvPr/>
        </p:nvSpPr>
        <p:spPr bwMode="auto">
          <a:xfrm>
            <a:off x="179388" y="333375"/>
            <a:ext cx="52927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Новиков Николай Иванович </a:t>
            </a:r>
            <a:r>
              <a:rPr lang="ru-RU" sz="3200">
                <a:latin typeface="Calibri" pitchFamily="34" charset="0"/>
              </a:rPr>
              <a:t>(1744-1818) – русский просветитель, писатель, журналист, книгоиздатель.</a:t>
            </a:r>
          </a:p>
        </p:txBody>
      </p:sp>
      <p:sp>
        <p:nvSpPr>
          <p:cNvPr id="17414" name="Прямоугольник 5"/>
          <p:cNvSpPr>
            <a:spLocks noChangeArrowheads="1"/>
          </p:cNvSpPr>
          <p:nvPr/>
        </p:nvSpPr>
        <p:spPr bwMode="auto">
          <a:xfrm>
            <a:off x="179388" y="4149725"/>
            <a:ext cx="89646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Помимо многочисленных периодических изданий выпускал </a:t>
            </a:r>
            <a:r>
              <a:rPr lang="ru-RU" sz="3200" b="1" i="1">
                <a:latin typeface="Calibri" pitchFamily="34" charset="0"/>
              </a:rPr>
              <a:t>первый русский детский журнал «Детское чтение»</a:t>
            </a:r>
            <a:r>
              <a:rPr lang="ru-RU" sz="3200">
                <a:latin typeface="Calibri" pitchFamily="34" charset="0"/>
              </a:rPr>
              <a:t>, а также </a:t>
            </a:r>
            <a:r>
              <a:rPr lang="ru-RU" sz="3200" b="1" i="1">
                <a:latin typeface="Calibri" pitchFamily="34" charset="0"/>
              </a:rPr>
              <a:t>учебные пособия</a:t>
            </a:r>
            <a:r>
              <a:rPr lang="ru-RU" sz="3200">
                <a:latin typeface="Calibri" pitchFamily="34" charset="0"/>
              </a:rPr>
              <a:t> и книги по различным отраслям знаний. </a:t>
            </a:r>
          </a:p>
        </p:txBody>
      </p:sp>
      <p:sp>
        <p:nvSpPr>
          <p:cNvPr id="17415" name="Прямоугольник 6"/>
          <p:cNvSpPr>
            <a:spLocks noChangeArrowheads="1"/>
          </p:cNvSpPr>
          <p:nvPr/>
        </p:nvSpPr>
        <p:spPr bwMode="auto">
          <a:xfrm>
            <a:off x="0" y="2492375"/>
            <a:ext cx="547211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>
                <a:latin typeface="Calibri" pitchFamily="34" charset="0"/>
              </a:rPr>
              <a:t>Открыл в Москве библиотеку-читальню, две школы для детей разночинцев.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3"/>
          <p:cNvSpPr>
            <a:spLocks noChangeArrowheads="1"/>
          </p:cNvSpPr>
          <p:nvPr/>
        </p:nvSpPr>
        <p:spPr bwMode="auto">
          <a:xfrm>
            <a:off x="468313" y="115888"/>
            <a:ext cx="80994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3. Педагогическая деятельность и педагогическая теория К.Д. Ушинского.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7AA307-978F-46B6-ADE1-9D66023869F8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18437" name="Прямоугольник 6"/>
          <p:cNvSpPr>
            <a:spLocks noChangeArrowheads="1"/>
          </p:cNvSpPr>
          <p:nvPr/>
        </p:nvSpPr>
        <p:spPr bwMode="auto">
          <a:xfrm>
            <a:off x="323850" y="1628775"/>
            <a:ext cx="45720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Константин Дмитриевич Ушинский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pPr algn="r"/>
            <a:r>
              <a:rPr lang="ru-RU" sz="3200">
                <a:latin typeface="Calibri" pitchFamily="34" charset="0"/>
              </a:rPr>
              <a:t>(1824-1870) — русский педагог, писатель, публицист. Основоположник научной педагогики в России. </a:t>
            </a:r>
          </a:p>
        </p:txBody>
      </p:sp>
      <p:pic>
        <p:nvPicPr>
          <p:cNvPr id="1843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341438"/>
            <a:ext cx="363220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CD0228-AE80-4F9B-8396-0ADD1EFE6AE4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0825" y="188913"/>
            <a:ext cx="8785225" cy="6308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даты педагогической деятельности К.Д. Ушинского.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1846-1849 – и.о. профессора в Ярославском Демидовском лицее.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1855-1859 – инспектор классов Гатчинского сиротского института.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1859-1862 – инспектор классов </a:t>
            </a:r>
            <a:r>
              <a:rPr lang="ru-RU" sz="3200" dirty="0">
                <a:latin typeface="+mn-lt"/>
                <a:hlinkClick r:id="rId2" action="ppaction://hlinkfile" tooltip="Смольный институт благородных девиц"/>
              </a:rPr>
              <a:t>Смольного института благородных девиц</a:t>
            </a:r>
            <a:r>
              <a:rPr lang="ru-RU" sz="3200" dirty="0">
                <a:latin typeface="+mn-lt"/>
              </a:rPr>
              <a:t>. Редактор «</a:t>
            </a:r>
            <a:r>
              <a:rPr lang="ru-RU" sz="3200" dirty="0">
                <a:latin typeface="+mn-lt"/>
                <a:hlinkClick r:id="rId3" action="ppaction://hlinkfile" tooltip="Журнал Министерства народного просвещения"/>
              </a:rPr>
              <a:t>Журнала Министерства народного просвещения</a:t>
            </a:r>
            <a:r>
              <a:rPr lang="ru-RU" sz="3200" dirty="0">
                <a:latin typeface="+mn-lt"/>
              </a:rPr>
              <a:t>».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1862-1867 – командировка за границу, изучение зарубежного опыта образования.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DA1269-9E7A-4D2F-82BA-CE42F149072D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68313" y="765175"/>
            <a:ext cx="8064500" cy="4646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</a:t>
            </a:r>
            <a:r>
              <a:rPr lang="ru-RU" sz="3200" b="1" dirty="0">
                <a:solidFill>
                  <a:srgbClr val="00B0F0"/>
                </a:solidFill>
                <a:latin typeface="+mn-lt"/>
                <a:hlinkClick r:id="rId2"/>
              </a:rPr>
              <a:t>сочинения К.Д. Ушинского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hlinkClick r:id="rId3"/>
              </a:rPr>
              <a:t>«О пользе педагогической литературы»</a:t>
            </a:r>
            <a:endParaRPr lang="ru-RU" sz="3200" dirty="0">
              <a:latin typeface="+mn-lt"/>
            </a:endParaRP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hlinkClick r:id="rId4"/>
              </a:rPr>
              <a:t>«Опыт педагогической антропологии»</a:t>
            </a:r>
            <a:r>
              <a:rPr lang="ru-RU" sz="3200" dirty="0">
                <a:latin typeface="+mn-lt"/>
              </a:rPr>
              <a:t>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«Детский мир» и «Родное слово» – книги для первоначального классного чтения.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hlinkClick r:id="rId2"/>
              </a:rPr>
              <a:t>«Человек как предмет воспитания. Опыт педагогической антропологии»</a:t>
            </a:r>
            <a:r>
              <a:rPr lang="ru-RU" sz="3200" dirty="0">
                <a:latin typeface="+mn-lt"/>
              </a:rPr>
              <a:t> – фундаментальный научный труд.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797AA6-32A7-4FD4-99FF-21B76AD49595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23850" y="549275"/>
            <a:ext cx="8424863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положения педагогической теории К.Д. Ушинского: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требование демократизации народного образования;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идея народности воспитания;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использование возможностей родного языка национальной культуры в обучении и воспитании;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идея всестороннего изучения человека как предмета воспитания.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73EE82-0829-41EE-B79C-FD582EE1E7DB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79388" y="260350"/>
            <a:ext cx="8785225" cy="61245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Известные высказывания К.Д. Ушинского.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Без хороших отцов нет хорошего воспитания, несмотря на все школы, институты и пансионы.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Воспитатель не чиновник, а если он чиновник, то он не воспитатель.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Дитя требует деятельности беспрестанно и утомляется не деятельностью, а её однообразием и односторонностью. 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Если педагогика хочет воспитывать человека во всех отношениях, то она должна прежде узнать его тоже во всех отношениях.  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16EB8-906A-4180-8132-5049C0A6E6D0}" type="slidenum">
              <a:rPr lang="ru-RU"/>
              <a:pPr>
                <a:defRPr/>
              </a:pPr>
              <a:t>22</a:t>
            </a:fld>
            <a:endParaRPr lang="ru-RU"/>
          </a:p>
        </p:txBody>
      </p:sp>
      <p:sp>
        <p:nvSpPr>
          <p:cNvPr id="23556" name="Прямоугольник 3"/>
          <p:cNvSpPr>
            <a:spLocks noChangeArrowheads="1"/>
          </p:cNvSpPr>
          <p:nvPr/>
        </p:nvSpPr>
        <p:spPr bwMode="auto">
          <a:xfrm>
            <a:off x="107950" y="188913"/>
            <a:ext cx="90360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1600" b="1">
                <a:latin typeface="Calibri" pitchFamily="34" charset="0"/>
              </a:rPr>
              <a:t>Использованные источники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2"/>
              </a:rPr>
              <a:t>http://upload.wikimedia.org/wikipedia/commons/7/72/Peter_der-Grosse_1838.jpg</a:t>
            </a:r>
            <a:r>
              <a:rPr lang="ru-RU" sz="1400">
                <a:latin typeface="Calibri" pitchFamily="34" charset="0"/>
                <a:hlinkClick r:id="rId2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2"/>
              </a:rPr>
              <a:t>http://ru.wikipedia.org/wiki/%D0%A0%D0%B5%D1%84%D0%BE%D1%80%D0%BC%D1%8B_%D0%9F%D0%B5%D1%82%D1%80%D0%B0_I#.D0.9E.D0.B1.D1.80.D0.B0.D0.B7.D0.BE.D0.B2.D0.B0.D0.BD.D0.B8.D0.B5</a:t>
            </a:r>
            <a:r>
              <a:rPr lang="ru-RU" sz="1400">
                <a:latin typeface="Calibri" pitchFamily="34" charset="0"/>
                <a:hlinkClick r:id="rId2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2"/>
              </a:rPr>
              <a:t>http://myxalych.narod.ru/Lomonosov.files/image004.jpg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3"/>
              </a:rPr>
              <a:t>http://ru.wikipedia.org/wiki/%CB%EE%EC%EE%ED%EE%F1%EE%E2,_%CC%E8%F5%E0%E8%EB_%C2%E0%F1%E8%EB%FC%E5%E2%E8%F7</a:t>
            </a:r>
            <a:r>
              <a:rPr lang="ru-RU" sz="1400">
                <a:latin typeface="Calibri" pitchFamily="34" charset="0"/>
              </a:rPr>
              <a:t> 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4"/>
              </a:rPr>
              <a:t>http://dic.academic.ru/pictures/wiki/files/98/betskoy_ivan_ivanovich.jpg</a:t>
            </a:r>
            <a:r>
              <a:rPr lang="ru-RU" sz="1400">
                <a:latin typeface="Calibri" pitchFamily="34" charset="0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5"/>
              </a:rPr>
              <a:t>http://ru.wikipedia.org/wiki/%D0%91%D0%B5%D1%86%D0%BA%D0%BE%D0%B9,_%D0%98%D0%B2%D0%B0%D0%BD_%D0%98%D0%B2%D0%B0%D0%BD%D0%BE%D0%B2%D0%B8%D1%87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6"/>
              </a:rPr>
              <a:t>http://ru.wikipedia.org/wiki/%D0%AF%D0%BD%D0%BA%D0%BE%D0%B2%D0%B8%D1%87_%D0%B4%D0%B5_%D0%9C%D0%B8%D1%80%D0%B8%D0%B5%D0%B2%D0%BE,_%D0%A4%D1%91%D0%B4%D0%BE%D1%80_%D0%98%D0%B2%D0%B0%D0%BD%D0%BE%D0%B2%D0%B8%D1%87</a:t>
            </a:r>
            <a:r>
              <a:rPr lang="ru-RU" sz="1400">
                <a:latin typeface="Calibri" pitchFamily="34" charset="0"/>
                <a:hlinkClick r:id="rId6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6"/>
              </a:rPr>
              <a:t>http://fns.nspu.ru/resurs/nat/Galery/Iankovch.GIF</a:t>
            </a:r>
            <a:r>
              <a:rPr lang="ru-RU" sz="1400">
                <a:latin typeface="Calibri" pitchFamily="34" charset="0"/>
                <a:hlinkClick r:id="rId6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6"/>
              </a:rPr>
              <a:t>http://cinemamir.com/forum/uploads/attachment/2011-08/1314292054_levickiy.-dmitriy-grigorevich-portret-nikolaya-ivanovicha-novikova.jpg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7"/>
              </a:rPr>
              <a:t>http://slovari.yandex.ru/~%D0%BA%D0%BD%D0%B8%D0%B3%D0%B8/%D0%91%D0%A1%D0%AD/%D0%9D%D0%BE%D0%B2%D0%B8%D0%BA%D0%BE%D0%B2%20%D0%9D%D0%B8%D0%BA%D0%BE%D0%BB%D0%B0%D0%B9%20%D0%98%D0%B2%D0%B0%D0%BD%D0%BE%D0%B2%D0%B8%D1%87/</a:t>
            </a:r>
            <a:r>
              <a:rPr lang="ru-RU" sz="1400">
                <a:latin typeface="Calibri" pitchFamily="34" charset="0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8"/>
              </a:rPr>
              <a:t>http://ru.wikipedia.org/wiki/%D0%A3%D1%88%D0%B8%D0%BD%D1%81%D0%BA%D0%B8%D0%B9,_%D0%9A%D0%BE%D0%BD%D1%81%D1%82%D0%B0%D0%BD%D1%82%D0%B8%D0%BD_%D0%94%D0%BC%D0%B8%D1%82%D1%80%D0%B8%D0%B5%D0%B2%D0%B8%D1%87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9"/>
              </a:rPr>
              <a:t>http://www.fessl.ru/netcat_files/Image/ibo-images/teacher-day/Ushinskii_.jpg</a:t>
            </a:r>
            <a:r>
              <a:rPr lang="ru-RU" sz="1400">
                <a:latin typeface="Calibri" pitchFamily="34" charset="0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997</Words>
  <Application>Microsoft Office PowerPoint</Application>
  <PresentationFormat>Экран (4:3)</PresentationFormat>
  <Paragraphs>144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Arial</vt:lpstr>
      <vt:lpstr>Wingdings</vt:lpstr>
      <vt:lpstr>Times New Roman</vt:lpstr>
      <vt:lpstr>Тема Office</vt:lpstr>
      <vt:lpstr>Образование и педагогическая мысль  в России XVIII – начала XX вв.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Образование и педагогическая мысль в России XVIII – начала XX в. Часть 1</dc:title>
  <dc:subject>История педагогики и философия образования</dc:subject>
  <dc:creator>Сидоров С.В. </dc:creator>
  <cp:keywords>история образования, история педагогики, философия образования, Россия, отечественная педагогика</cp:keywords>
  <dc:description>1. Становление светской государственной школы в России в XVIII веке. Реформы Петра I в области образования. _x000d_
2. Просветительская деятельность М.В. Ломоносова, И.И. Бецкого, Ф.И. Янковича, Н.И. Новикова. _x000d_
3. Педагогическая деятельность и педагогическая теория К.Д. Ушинского. _x000d_
</dc:description>
  <cp:lastModifiedBy>Name</cp:lastModifiedBy>
  <cp:revision>119</cp:revision>
  <dcterms:modified xsi:type="dcterms:W3CDTF">2013-03-02T18:06:26Z</dcterms:modified>
  <cp:category>Лекции</cp:category>
</cp:coreProperties>
</file>