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82" r:id="rId4"/>
    <p:sldId id="283" r:id="rId5"/>
    <p:sldId id="258" r:id="rId6"/>
    <p:sldId id="285" r:id="rId7"/>
    <p:sldId id="277" r:id="rId8"/>
    <p:sldId id="286" r:id="rId9"/>
    <p:sldId id="274" r:id="rId10"/>
    <p:sldId id="287" r:id="rId11"/>
    <p:sldId id="261" r:id="rId12"/>
    <p:sldId id="275" r:id="rId13"/>
    <p:sldId id="276" r:id="rId14"/>
    <p:sldId id="260" r:id="rId15"/>
    <p:sldId id="294" r:id="rId16"/>
    <p:sldId id="295" r:id="rId17"/>
    <p:sldId id="293" r:id="rId18"/>
    <p:sldId id="281" r:id="rId19"/>
    <p:sldId id="262" r:id="rId20"/>
    <p:sldId id="279" r:id="rId21"/>
    <p:sldId id="280" r:id="rId22"/>
    <p:sldId id="278" r:id="rId23"/>
    <p:sldId id="284" r:id="rId24"/>
    <p:sldId id="265" r:id="rId25"/>
    <p:sldId id="264" r:id="rId26"/>
    <p:sldId id="266" r:id="rId27"/>
    <p:sldId id="263" r:id="rId28"/>
    <p:sldId id="288" r:id="rId29"/>
    <p:sldId id="267" r:id="rId30"/>
    <p:sldId id="269" r:id="rId31"/>
    <p:sldId id="270" r:id="rId32"/>
    <p:sldId id="290" r:id="rId33"/>
    <p:sldId id="291" r:id="rId34"/>
    <p:sldId id="292" r:id="rId35"/>
    <p:sldId id="271" r:id="rId36"/>
    <p:sldId id="289" r:id="rId37"/>
    <p:sldId id="272" r:id="rId38"/>
    <p:sldId id="273" r:id="rId39"/>
    <p:sldId id="259" r:id="rId4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FDF916D-C93F-4BED-A54D-FA3D162FF4AB}" type="datetimeFigureOut">
              <a:rPr lang="ru-RU"/>
              <a:pPr>
                <a:defRPr/>
              </a:pPr>
              <a:t>02.03.2013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85C483E-88DE-4549-BF91-368E1048E8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1799F92-D919-4F6C-99A1-5AFB2D82FF89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CA148-D406-4572-A8AE-FC99AD6FE90F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BBD80-7955-4CC2-9EEE-0195C10024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EB952-9935-43C8-B79C-E34A913C5C07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02036-F885-4946-AEFF-69D7B0AD47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FE643-D818-45E5-8093-F8A4E495E6AA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FDCA6-09D8-4A38-ACCC-593973EC1F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1D6DD-A2BE-4A8F-93E9-7D28AF5C911A}" type="datetime1">
              <a:rPr lang="ru-RU" smtClean="0"/>
              <a:t>02.03.2013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52F5A-86EB-4A7E-9627-501B213758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1CDD4-4316-47B0-8A98-16D0890831E3}" type="datetime1">
              <a:rPr lang="ru-RU" smtClean="0"/>
              <a:t>02.03.2013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9B2CC-F792-400A-AFF5-B7DE274C20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E993B-01F4-46E0-90B0-94A5167DB178}" type="datetime1">
              <a:rPr lang="ru-RU" smtClean="0"/>
              <a:t>02.03.2013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BAA3E-FF18-429F-8820-8EAD06ABB7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D8671-CECB-4C64-84F2-FE3A7875C628}" type="datetime1">
              <a:rPr lang="ru-RU" smtClean="0"/>
              <a:t>02.03.2013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3165B-D3D5-45C9-B5B6-5134345535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13186-CA80-4A5A-B7E1-F0B34BCBC6DA}" type="datetime1">
              <a:rPr lang="ru-RU" smtClean="0"/>
              <a:t>02.03.2013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45D0B-FEFE-4F45-86E2-E4E711187D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8635A-1F6B-4647-8692-2270A1ECCA7A}" type="datetime1">
              <a:rPr lang="ru-RU" smtClean="0"/>
              <a:t>02.03.2013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09576-486B-4757-A0C3-F6247113B4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41A71-6AFC-439B-8594-66904EFF4DAD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37EF6-B3F1-4686-BD81-EB7C31B70D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D11AA-00B0-4275-9CC7-9633B5832BC0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107F6-B920-4D8F-B294-38850CF2E4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AE9428-F4D7-4C1C-BB41-09AD501C1FC9}" type="datetime1">
              <a:rPr lang="ru-RU" smtClean="0"/>
              <a:t>02.03.2013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BCAAE97-CB39-400F-BCDD-5E48441F1F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briefly.ru/russo/julija_ili_novaja_eloiza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abolla.narod.ru/russo_emil.htm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etskiysad.ru/ped/pestalozzi.html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jorigami.narod.ru/PP_corner/Classics/Diesterweg/Diesterweg_Rukov_k_obraz_nem_uchitel.htm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forism.su/avtor/255.html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dic.academic.ru/dic.nsf/bse/141452/%D0%A2%D1%80%D1%83%D0%B4%D0%BE%D0%B2%D0%B0%D1%8F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AE%D0%9D%D0%95%D0%A1%D0%9A%D0%9E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dic.academic.ru/dic.nsf/enc_philosophy/965/%D0%9F%D0%A0%D0%90%D0%93%D0%9C%D0%90%D0%A2%D0%98%D0%97%D0%9C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dic.academic.ru/dic.nsf/enc_philosophy/448/%D0%98%D0%9D%D0%A1%D0%A2%D0%A0%D0%A3%D0%9C%D0%95%D0%9D%D0%A2%D0%90%D0%9B%D0%98%D0%97%D0%9C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ru.wikipedia.org/wiki/%D0%AE%D0%9D%D0%95%D0%A1%D0%9A%D0%9E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dic.academic.ru/dic.nsf/enc_philosophy/808/%D0%9D%D0%95%D0%9E%D0%9F%D0%9E%D0%97%D0%98%D0%A2%D0%98%D0%92%D0%98%D0%97%D0%9C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dic.academic.ru/dic.nsf/enc_philosophy/1398/%D0%AD%D0%9A%D0%97%D0%98%D0%A1%D0%A2%D0%95%D0%9D%D0%A6%D0%98%D0%90%D0%9B%D0%98%D0%97%D0%9C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dic.academic.ru/dic.nsf/enc_philosophy/2814/%D0%9D%D0%95%D0%9E%D0%A2%D0%9E%D0%9C%D0%98%D0%97%D0%9C" TargetMode="Externa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slovari.yandex.ru/~&#1082;&#1085;&#1080;&#1075;&#1080;/&#1041;&#1057;&#1069;/&#1041;&#1080;&#1093;&#1077;&#1074;&#1080;&#1086;&#1088;&#1080;&#1079;&#1084;/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ws.musin.de/joomla/hpgeschichte/images/Kerschensteiner.jpg" TargetMode="External"/><Relationship Id="rId13" Type="http://schemas.openxmlformats.org/officeDocument/2006/relationships/hyperlink" Target="http://komfort2011.narod.ru/podlas8.html" TargetMode="External"/><Relationship Id="rId18" Type="http://schemas.openxmlformats.org/officeDocument/2006/relationships/hyperlink" Target="http://dic.academic.ru/dic.nsf/bse/141452/%D0%A2%D1%80%D1%83%D0%B4%D0%BE%D0%B2%D0%B0%D1%8F" TargetMode="External"/><Relationship Id="rId3" Type="http://schemas.openxmlformats.org/officeDocument/2006/relationships/hyperlink" Target="http://faculty.isi.org/media/images/cache/JeanJacques_Rousseau.jpg/638px-JeanJacques_Rousseau.jpg" TargetMode="External"/><Relationship Id="rId21" Type="http://schemas.openxmlformats.org/officeDocument/2006/relationships/hyperlink" Target="http://www.studd.ru/lib/1/30/" TargetMode="External"/><Relationship Id="rId7" Type="http://schemas.openxmlformats.org/officeDocument/2006/relationships/hyperlink" Target="http://www-2010.rsu.edu.ru/files/e-learning/Shetinina_History/17.files/image005.jpg" TargetMode="External"/><Relationship Id="rId12" Type="http://schemas.openxmlformats.org/officeDocument/2006/relationships/hyperlink" Target="http://ehlt.flinders.edu.au/education/DLiT/2004/18stages/images/Psychological/kohlberg_1969.jpg" TargetMode="External"/><Relationship Id="rId17" Type="http://schemas.openxmlformats.org/officeDocument/2006/relationships/hyperlink" Target="http://slovari.yandex.ru/~%D0%BA%D0%BD%D0%B8%D0%B3%D0%B8/%D0%91%D0%A1%D0%AD/%D0%A2%D1%80%D1%83%D0%B4%D0%BE%D0%B2%D0%B0%D1%8F%20%D1%88%D0%BA%D0%BE%D0%BB%D0%B0/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ru.wikipedia.org/wiki/%C3%E5%F0%E1%E0%F0%F2,_%C8%EE%E3%E0%ED%ED_%D4%F0%E8%E4%F0%E8%F5" TargetMode="External"/><Relationship Id="rId20" Type="http://schemas.openxmlformats.org/officeDocument/2006/relationships/hyperlink" Target="http://ru.wikipedia.org/wiki/%CA%E5%F0%F8%E5%ED%F8%F2%E5%E9%ED%E5%F0,_%C3%E5%EE%F0%E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g1.liveinternet.ru/images/attach/c/1/50/443/50443695_friedrich_adolf_diesterweg.jpg" TargetMode="External"/><Relationship Id="rId11" Type="http://schemas.openxmlformats.org/officeDocument/2006/relationships/hyperlink" Target="http://ru.wikiquote.org/wiki/%D0%90%D0%B4%D0%BE%D0%BB%D1%8C%D1%84_%D0%94%D0%B8%D1%81%D1%82%D0%B5%D1%80%D0%B2%D0%B5%D0%B3" TargetMode="External"/><Relationship Id="rId5" Type="http://schemas.openxmlformats.org/officeDocument/2006/relationships/hyperlink" Target="http://tecfa.unige.ch/tecfa/teaching/UVLibre/9900/bin29/portrait-pesta.jpg" TargetMode="External"/><Relationship Id="rId15" Type="http://schemas.openxmlformats.org/officeDocument/2006/relationships/hyperlink" Target="http://www.psyworld.ru/students/texts/gerbart.htm" TargetMode="External"/><Relationship Id="rId10" Type="http://schemas.openxmlformats.org/officeDocument/2006/relationships/hyperlink" Target="http://www.detskiysad.ru/ped/pestalozzi.html" TargetMode="External"/><Relationship Id="rId19" Type="http://schemas.openxmlformats.org/officeDocument/2006/relationships/hyperlink" Target="http://ru.wikipedia.org/wiki/%CF%E5%F1%F2%E0%EB%EE%F6%F6%E8,_%C8%EE%E3%E0%ED%ED_%C3%E5%ED%F0%E8%F5" TargetMode="External"/><Relationship Id="rId4" Type="http://schemas.openxmlformats.org/officeDocument/2006/relationships/hyperlink" Target="http://ru.wikipedia.org/wiki/%D0%F3%F1%F1%EE,_%C6%E0%ED-%C6%E0%EA" TargetMode="External"/><Relationship Id="rId9" Type="http://schemas.openxmlformats.org/officeDocument/2006/relationships/hyperlink" Target="http://ru.wikipedia.org/wiki/%D0%94%D0%B8%D1%81%D1%82%D0%B5%D1%80%D0%B2%D0%B5%D0%B3,_%D0%90%D0%B4%D0%BE%D0%BB%D1%8C%D1%84" TargetMode="External"/><Relationship Id="rId14" Type="http://schemas.openxmlformats.org/officeDocument/2006/relationships/hyperlink" Target="http://www.vevivi.ru/best/Pedagogicheskaya-teoriya-ZHan-ZHaka-Russo-ref21522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6632"/>
            <a:ext cx="9144000" cy="1512591"/>
          </a:xfrm>
        </p:spPr>
        <p:txBody>
          <a:bodyPr rtlCol="0">
            <a:normAutofit fontScale="90000"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</a:rPr>
              <a:t>Развитие </a:t>
            </a:r>
            <a:r>
              <a:rPr lang="ru-RU" b="1" dirty="0" smtClean="0">
                <a:solidFill>
                  <a:srgbClr val="FF0000"/>
                </a:solidFill>
              </a:rPr>
              <a:t>зарубежной педагогики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и философии образования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в </a:t>
            </a:r>
            <a:r>
              <a:rPr lang="en-US" b="1" dirty="0" smtClean="0">
                <a:solidFill>
                  <a:srgbClr val="FF0000"/>
                </a:solidFill>
              </a:rPr>
              <a:t>XVIII</a:t>
            </a:r>
            <a:r>
              <a:rPr lang="ru-RU" b="1" dirty="0" smtClean="0">
                <a:solidFill>
                  <a:srgbClr val="FF0000"/>
                </a:solidFill>
              </a:rPr>
              <a:t> –</a:t>
            </a:r>
            <a:r>
              <a:rPr lang="en-US" b="1" dirty="0" smtClean="0">
                <a:solidFill>
                  <a:srgbClr val="FF0000"/>
                </a:solidFill>
              </a:rPr>
              <a:t> XX</a:t>
            </a:r>
            <a:r>
              <a:rPr lang="ru-RU" b="1" dirty="0" smtClean="0">
                <a:solidFill>
                  <a:srgbClr val="FF0000"/>
                </a:solidFill>
              </a:rPr>
              <a:t> вв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1628800"/>
            <a:ext cx="8856662" cy="5040312"/>
          </a:xfrm>
        </p:spPr>
        <p:txBody>
          <a:bodyPr rtlCol="0">
            <a:normAutofit fontScale="70000" lnSpcReduction="20000"/>
          </a:bodyPr>
          <a:lstStyle/>
          <a:p>
            <a:pPr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b="1" dirty="0" smtClean="0">
                <a:solidFill>
                  <a:schemeClr val="tx1"/>
                </a:solidFill>
              </a:rPr>
              <a:t>План</a:t>
            </a:r>
          </a:p>
          <a:p>
            <a:pPr algn="l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dirty="0" smtClean="0">
                <a:solidFill>
                  <a:schemeClr val="tx1"/>
                </a:solidFill>
              </a:rPr>
              <a:t>1. Ж.-Ж. Руссо как основоположник теории «свободного воспитания». </a:t>
            </a:r>
          </a:p>
          <a:p>
            <a:pPr algn="l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dirty="0" smtClean="0">
                <a:solidFill>
                  <a:schemeClr val="tx1"/>
                </a:solidFill>
              </a:rPr>
              <a:t>2. Педагогическая теория и деятельность И.Г. Песталоцци.</a:t>
            </a:r>
          </a:p>
          <a:p>
            <a:pPr algn="l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dirty="0" smtClean="0">
                <a:solidFill>
                  <a:schemeClr val="tx1"/>
                </a:solidFill>
              </a:rPr>
              <a:t>3. Педагогическая теория И.Ф. </a:t>
            </a:r>
            <a:r>
              <a:rPr lang="ru-RU" sz="4000" dirty="0" err="1" smtClean="0">
                <a:solidFill>
                  <a:schemeClr val="tx1"/>
                </a:solidFill>
              </a:rPr>
              <a:t>Гербарта</a:t>
            </a:r>
            <a:r>
              <a:rPr lang="ru-RU" sz="4000" dirty="0" smtClean="0">
                <a:solidFill>
                  <a:schemeClr val="tx1"/>
                </a:solidFill>
              </a:rPr>
              <a:t>. </a:t>
            </a:r>
          </a:p>
          <a:p>
            <a:pPr algn="l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dirty="0" smtClean="0">
                <a:solidFill>
                  <a:schemeClr val="tx1"/>
                </a:solidFill>
              </a:rPr>
              <a:t>4. Педагогическая деятельность и взгляды </a:t>
            </a:r>
            <a:r>
              <a:rPr lang="ru-RU" sz="4000" dirty="0" err="1" smtClean="0">
                <a:solidFill>
                  <a:schemeClr val="tx1"/>
                </a:solidFill>
              </a:rPr>
              <a:t>А.Дистервега</a:t>
            </a:r>
            <a:r>
              <a:rPr lang="ru-RU" sz="4000" dirty="0" smtClean="0">
                <a:solidFill>
                  <a:schemeClr val="tx1"/>
                </a:solidFill>
              </a:rPr>
              <a:t>. </a:t>
            </a:r>
          </a:p>
          <a:p>
            <a:pPr algn="l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dirty="0" smtClean="0">
                <a:solidFill>
                  <a:schemeClr val="tx1"/>
                </a:solidFill>
              </a:rPr>
              <a:t>5. Формирование в </a:t>
            </a:r>
            <a:r>
              <a:rPr lang="en-US" sz="4000" dirty="0" smtClean="0">
                <a:solidFill>
                  <a:schemeClr val="tx1"/>
                </a:solidFill>
              </a:rPr>
              <a:t>XIX</a:t>
            </a:r>
            <a:r>
              <a:rPr lang="ru-RU" sz="4000" dirty="0" smtClean="0">
                <a:solidFill>
                  <a:schemeClr val="tx1"/>
                </a:solidFill>
              </a:rPr>
              <a:t> – начале </a:t>
            </a:r>
            <a:r>
              <a:rPr lang="en-US" sz="4000" dirty="0" smtClean="0">
                <a:solidFill>
                  <a:schemeClr val="tx1"/>
                </a:solidFill>
              </a:rPr>
              <a:t>XX </a:t>
            </a:r>
            <a:r>
              <a:rPr lang="ru-RU" sz="4000" dirty="0" smtClean="0">
                <a:solidFill>
                  <a:schemeClr val="tx1"/>
                </a:solidFill>
              </a:rPr>
              <a:t>в. идей «трудовой школы». </a:t>
            </a:r>
          </a:p>
          <a:p>
            <a:pPr algn="l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dirty="0" smtClean="0">
                <a:solidFill>
                  <a:schemeClr val="tx1"/>
                </a:solidFill>
              </a:rPr>
              <a:t>6. Формирование основных современных теорий воспитания и развития личности на основе синтеза философских, психолого-педагогических и прочих научных знаний. 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36096" y="6309320"/>
            <a:ext cx="33879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Arial" pitchFamily="34" charset="0"/>
                <a:cs typeface="Arial" pitchFamily="34" charset="0"/>
              </a:rPr>
              <a:t>Разработал  к.п.н., доц. </a:t>
            </a:r>
            <a:r>
              <a:rPr lang="ru-RU" sz="1400" b="1" dirty="0" smtClean="0">
                <a:latin typeface="Arial" pitchFamily="34" charset="0"/>
                <a:cs typeface="Arial" pitchFamily="34" charset="0"/>
                <a:hlinkClick r:id="rId2"/>
              </a:rPr>
              <a:t>Сидоров С.В.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3"/>
          <p:cNvSpPr>
            <a:spLocks noChangeArrowheads="1"/>
          </p:cNvSpPr>
          <p:nvPr/>
        </p:nvSpPr>
        <p:spPr bwMode="auto">
          <a:xfrm>
            <a:off x="0" y="260350"/>
            <a:ext cx="9144000" cy="97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1. Ж.-Ж. Руссо как основоположник теории «свободного воспитания». </a:t>
            </a:r>
          </a:p>
        </p:txBody>
      </p:sp>
      <p:sp>
        <p:nvSpPr>
          <p:cNvPr id="3075" name="Прямоугольник 5"/>
          <p:cNvSpPr>
            <a:spLocks noChangeArrowheads="1"/>
          </p:cNvSpPr>
          <p:nvPr/>
        </p:nvSpPr>
        <p:spPr bwMode="auto">
          <a:xfrm>
            <a:off x="3348038" y="1557338"/>
            <a:ext cx="5795962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Жан-Жак</a:t>
            </a: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 Руссо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(1712 – 1778) — французский писатель, мыслитель, композитор. 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Один из основоположников теории «свободного воспитания».</a:t>
            </a:r>
          </a:p>
        </p:txBody>
      </p:sp>
      <p:pic>
        <p:nvPicPr>
          <p:cNvPr id="307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557338"/>
            <a:ext cx="2592387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Box 4"/>
          <p:cNvSpPr txBox="1">
            <a:spLocks noChangeArrowheads="1"/>
          </p:cNvSpPr>
          <p:nvPr/>
        </p:nvSpPr>
        <p:spPr bwMode="auto">
          <a:xfrm>
            <a:off x="323850" y="5229225"/>
            <a:ext cx="88201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Основные произведения: </a:t>
            </a:r>
          </a:p>
          <a:p>
            <a:r>
              <a:rPr lang="ru-RU" sz="3200">
                <a:latin typeface="Calibri" pitchFamily="34" charset="0"/>
              </a:rPr>
              <a:t>романы «</a:t>
            </a:r>
            <a:r>
              <a:rPr lang="ru-RU" sz="3200">
                <a:latin typeface="Calibri" pitchFamily="34" charset="0"/>
                <a:hlinkClick r:id="rId3"/>
              </a:rPr>
              <a:t>Новая Элоиза</a:t>
            </a:r>
            <a:r>
              <a:rPr lang="ru-RU" sz="3200">
                <a:latin typeface="Calibri" pitchFamily="34" charset="0"/>
              </a:rPr>
              <a:t>» (1761) и «</a:t>
            </a:r>
            <a:r>
              <a:rPr lang="ru-RU" sz="3200">
                <a:latin typeface="Calibri" pitchFamily="34" charset="0"/>
                <a:hlinkClick r:id="rId4"/>
              </a:rPr>
              <a:t>Эмиль</a:t>
            </a:r>
            <a:r>
              <a:rPr lang="ru-RU" sz="3200">
                <a:latin typeface="Calibri" pitchFamily="34" charset="0"/>
              </a:rPr>
              <a:t>» (1762)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8646FA-FCCC-41F4-87B1-D847D29F54BF}" type="slidenum">
              <a:rPr lang="ru-RU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539750" y="1700213"/>
            <a:ext cx="8064500" cy="320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Ж.-Ж. Руссо: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Человек испорчен современным обществом, которое ограничивает его свободу. Поэтому воспитывать ребенка следует вне испорченного общества, вдали от цивилизации, на «лоне природы».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6802C1-749E-4A25-9437-C1CA15C10B80}" type="slidenum">
              <a:rPr lang="ru-RU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/>
          <p:cNvSpPr>
            <a:spLocks noChangeArrowheads="1"/>
          </p:cNvSpPr>
          <p:nvPr/>
        </p:nvSpPr>
        <p:spPr bwMode="auto">
          <a:xfrm>
            <a:off x="611188" y="549275"/>
            <a:ext cx="79216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«Свободное воспитание»</a:t>
            </a:r>
          </a:p>
          <a:p>
            <a:r>
              <a:rPr lang="ru-RU" sz="3200">
                <a:latin typeface="Calibri" pitchFamily="34" charset="0"/>
              </a:rPr>
              <a:t>Дети должны воспитываться естественно, свободно. В воспитании надо следовать природе ребенка, учитывать его возрастные особенности.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4675" y="3429000"/>
            <a:ext cx="8569325" cy="25542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Правильное воспитание – то, в котором на ребёнка согласованно действуют </a:t>
            </a:r>
            <a:r>
              <a:rPr lang="ru-RU" sz="3200" b="1" dirty="0">
                <a:solidFill>
                  <a:srgbClr val="00B0F0"/>
                </a:solidFill>
                <a:latin typeface="+mn-lt"/>
              </a:rPr>
              <a:t>три фактора:</a:t>
            </a:r>
            <a:r>
              <a:rPr lang="ru-RU" sz="3200" dirty="0">
                <a:latin typeface="+mn-lt"/>
              </a:rPr>
              <a:t>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природа;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люди;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вещи или внешние обстоятельства. </a:t>
            </a:r>
            <a:endParaRPr lang="ru-RU" sz="3200" dirty="0">
              <a:latin typeface="+mn-lt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C98C7C-E688-410E-B62B-408E24D070CD}" type="slidenum">
              <a:rPr lang="ru-RU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0" y="188913"/>
            <a:ext cx="91440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2. Педагогическая теория и деятельность И.Г. Песталоцци.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557338"/>
            <a:ext cx="2159000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2843213" y="2205038"/>
            <a:ext cx="56896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Calibri" pitchFamily="34" charset="0"/>
              </a:rPr>
              <a:t>Иоганн Генрих </a:t>
            </a:r>
            <a:r>
              <a:rPr lang="ru-RU" sz="3200" b="1" dirty="0">
                <a:solidFill>
                  <a:srgbClr val="FF0000"/>
                </a:solidFill>
                <a:latin typeface="Calibri" pitchFamily="34" charset="0"/>
              </a:rPr>
              <a:t>Песталоцци</a:t>
            </a:r>
            <a:r>
              <a:rPr lang="ru-RU" sz="32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200" dirty="0">
                <a:latin typeface="Calibri" pitchFamily="34" charset="0"/>
              </a:rPr>
              <a:t>(1746—1827) – швейцарский педагог-демократ, один из основоположников дидактики начального обучения.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247ED1-ADA5-46F7-8177-F146BAB5CA87}" type="slidenum">
              <a:rPr lang="ru-RU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288" y="981075"/>
            <a:ext cx="8424862" cy="44926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Основные даты педагогической деятельности Песталоцци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1775–1780 – создание и деятельность «Учреждения для бедных» (приюта для беспризорных детей) в </a:t>
            </a:r>
            <a:r>
              <a:rPr lang="ru-RU" sz="3200" dirty="0" err="1">
                <a:latin typeface="+mn-lt"/>
              </a:rPr>
              <a:t>Нейгофе</a:t>
            </a:r>
            <a:r>
              <a:rPr lang="ru-RU" sz="3200" dirty="0">
                <a:latin typeface="+mn-lt"/>
              </a:rPr>
              <a:t>.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1789 – работа в сиротском доме в </a:t>
            </a:r>
            <a:r>
              <a:rPr lang="ru-RU" sz="3200" dirty="0" err="1">
                <a:latin typeface="+mn-lt"/>
              </a:rPr>
              <a:t>Станце</a:t>
            </a:r>
            <a:r>
              <a:rPr lang="ru-RU" sz="3200" dirty="0">
                <a:latin typeface="+mn-lt"/>
              </a:rPr>
              <a:t>.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1800–1826 – руководство учебными заведениями в </a:t>
            </a:r>
            <a:r>
              <a:rPr lang="ru-RU" sz="3200" dirty="0" err="1">
                <a:latin typeface="+mn-lt"/>
              </a:rPr>
              <a:t>Бургдорфе</a:t>
            </a:r>
            <a:r>
              <a:rPr lang="ru-RU" sz="3200" dirty="0">
                <a:latin typeface="+mn-lt"/>
              </a:rPr>
              <a:t> и </a:t>
            </a:r>
            <a:r>
              <a:rPr lang="ru-RU" sz="3200" dirty="0" err="1">
                <a:latin typeface="+mn-lt"/>
              </a:rPr>
              <a:t>Ивердоне</a:t>
            </a:r>
            <a:r>
              <a:rPr lang="ru-RU" sz="3200" dirty="0">
                <a:latin typeface="+mn-lt"/>
              </a:rPr>
              <a:t>. </a:t>
            </a:r>
            <a:endParaRPr lang="ru-RU" sz="3200" dirty="0">
              <a:latin typeface="+mn-lt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BA2E16-1632-400E-BBB1-5201B10FCBA7}" type="slidenum">
              <a:rPr lang="ru-RU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188" y="1628775"/>
            <a:ext cx="8281987" cy="25241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Наиболее известные </a:t>
            </a:r>
            <a:r>
              <a:rPr lang="ru-RU" sz="3200" b="1" dirty="0">
                <a:solidFill>
                  <a:srgbClr val="00B0F0"/>
                </a:solidFill>
                <a:latin typeface="+mn-lt"/>
                <a:hlinkClick r:id="rId2"/>
              </a:rPr>
              <a:t>сочинения Песталоцци</a:t>
            </a:r>
            <a:r>
              <a:rPr lang="ru-RU" sz="3200" b="1" dirty="0">
                <a:solidFill>
                  <a:srgbClr val="00B0F0"/>
                </a:solidFill>
                <a:latin typeface="+mn-lt"/>
              </a:rPr>
              <a:t>: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"</a:t>
            </a:r>
            <a:r>
              <a:rPr lang="ru-RU" sz="3200" dirty="0" err="1">
                <a:latin typeface="+mn-lt"/>
              </a:rPr>
              <a:t>Лингард</a:t>
            </a:r>
            <a:r>
              <a:rPr lang="ru-RU" sz="3200" dirty="0">
                <a:latin typeface="+mn-lt"/>
              </a:rPr>
              <a:t> и </a:t>
            </a:r>
            <a:r>
              <a:rPr lang="ru-RU" sz="3200" dirty="0" err="1">
                <a:latin typeface="+mn-lt"/>
              </a:rPr>
              <a:t>Гертруда</a:t>
            </a:r>
            <a:r>
              <a:rPr lang="ru-RU" sz="3200" dirty="0">
                <a:latin typeface="+mn-lt"/>
              </a:rPr>
              <a:t>" (1781);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"Как </a:t>
            </a:r>
            <a:r>
              <a:rPr lang="ru-RU" sz="3200" dirty="0" err="1">
                <a:latin typeface="+mn-lt"/>
              </a:rPr>
              <a:t>Гертруда</a:t>
            </a:r>
            <a:r>
              <a:rPr lang="ru-RU" sz="3200" dirty="0">
                <a:latin typeface="+mn-lt"/>
              </a:rPr>
              <a:t> учит своих детей" (1801);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"Лебединая песня" (1826).</a:t>
            </a:r>
            <a:endParaRPr lang="ru-RU" sz="3200" dirty="0">
              <a:latin typeface="+mn-lt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BE40AB-FE92-44A0-9391-1C76AC23B01B}" type="slidenum">
              <a:rPr lang="ru-RU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92500" y="333375"/>
            <a:ext cx="5472113" cy="18145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Интеллектуальное образование:</a:t>
            </a:r>
            <a:r>
              <a:rPr lang="ru-RU" sz="2800" dirty="0"/>
              <a:t> формирование навыков умственного труда, самостоятельности суждений. 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3492500" y="2492375"/>
            <a:ext cx="5472113" cy="18161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Физическое образование: </a:t>
            </a:r>
            <a:r>
              <a:rPr lang="ru-RU" sz="2800" dirty="0"/>
              <a:t>формирование способности самостоятельно и правильно выполнять физические действия. 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492500" y="4652963"/>
            <a:ext cx="5472113" cy="18161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Нравственное образование: </a:t>
            </a:r>
            <a:r>
              <a:rPr lang="ru-RU" sz="2800" dirty="0"/>
              <a:t>формирование умений и желания совершать правильные, добрые поступки.</a:t>
            </a:r>
            <a:endParaRPr lang="ru-RU" sz="2800" dirty="0"/>
          </a:p>
        </p:txBody>
      </p:sp>
      <p:sp>
        <p:nvSpPr>
          <p:cNvPr id="5" name="Левая круглая скобка 4"/>
          <p:cNvSpPr/>
          <p:nvPr/>
        </p:nvSpPr>
        <p:spPr>
          <a:xfrm>
            <a:off x="3276600" y="1268413"/>
            <a:ext cx="215900" cy="4392612"/>
          </a:xfrm>
          <a:prstGeom prst="leftBracket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132138" y="3500438"/>
            <a:ext cx="36036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7950" y="2420938"/>
            <a:ext cx="3024188" cy="206216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Всестороннее гармоничное развитие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(по Песталоцци)</a:t>
            </a:r>
            <a:endParaRPr lang="ru-RU" sz="3200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2E79E4-6074-46DC-B1D0-BE8F343A69B2}" type="slidenum">
              <a:rPr lang="ru-RU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1042988" y="1125538"/>
            <a:ext cx="7273925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«Элементарное образование»,</a:t>
            </a:r>
          </a:p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по Песталоцци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В объектах познания и деятельности детей выделяются простейшие элементы.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Осваивая эти элементы, дети непрерывно продвигаются в обучении от простого к сложному.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F05D48-CABE-4097-A78B-EBEC8792CAA1}" type="slidenum">
              <a:rPr lang="ru-RU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750" y="765175"/>
            <a:ext cx="8208963" cy="51387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Песталоцци о воспитании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Цель воспитания</a:t>
            </a:r>
            <a:r>
              <a:rPr lang="ru-RU" sz="3200" dirty="0">
                <a:latin typeface="+mn-lt"/>
              </a:rPr>
              <a:t> – развивать все природные силы и способности человека.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Задача воспитания</a:t>
            </a:r>
            <a:r>
              <a:rPr lang="ru-RU" sz="3200" dirty="0">
                <a:latin typeface="+mn-lt"/>
              </a:rPr>
              <a:t> — создание гармонически развитого человека.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Основной принцип воспитания</a:t>
            </a:r>
            <a:r>
              <a:rPr lang="ru-RU" sz="3200" dirty="0">
                <a:latin typeface="+mn-lt"/>
              </a:rPr>
              <a:t> — согласие с природой (</a:t>
            </a:r>
            <a:r>
              <a:rPr lang="ru-RU" sz="3200" dirty="0" err="1">
                <a:latin typeface="+mn-lt"/>
              </a:rPr>
              <a:t>природосообразность</a:t>
            </a:r>
            <a:r>
              <a:rPr lang="ru-RU" sz="3200" dirty="0">
                <a:latin typeface="+mn-lt"/>
              </a:rPr>
              <a:t>).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Средства воспитания</a:t>
            </a:r>
            <a:r>
              <a:rPr lang="ru-RU" sz="3200" dirty="0">
                <a:latin typeface="+mn-lt"/>
              </a:rPr>
              <a:t> — труд, игра, учение.</a:t>
            </a:r>
            <a:endParaRPr lang="ru-RU" sz="3200" dirty="0">
              <a:latin typeface="+mn-lt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511B1D-93B0-4688-8AE6-AE488DC2F87D}" type="slidenum">
              <a:rPr lang="ru-RU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"/>
          <p:cNvSpPr txBox="1">
            <a:spLocks noChangeArrowheads="1"/>
          </p:cNvSpPr>
          <p:nvPr/>
        </p:nvSpPr>
        <p:spPr bwMode="auto">
          <a:xfrm>
            <a:off x="900113" y="1125538"/>
            <a:ext cx="4751387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ts val="1200"/>
              </a:spcBef>
            </a:pP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Иоганн Фридрих </a:t>
            </a: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Гербарт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(1776 – 1841) — немецкий философ, психолог, педагог. 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Один из основателей научной педагогики.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981075"/>
            <a:ext cx="27717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Прямоугольник 3"/>
          <p:cNvSpPr>
            <a:spLocks noChangeArrowheads="1"/>
          </p:cNvSpPr>
          <p:nvPr/>
        </p:nvSpPr>
        <p:spPr bwMode="auto">
          <a:xfrm>
            <a:off x="647700" y="4868863"/>
            <a:ext cx="810101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Основные труды:</a:t>
            </a:r>
            <a:r>
              <a:rPr lang="ru-RU" sz="3200">
                <a:latin typeface="Calibri" pitchFamily="34" charset="0"/>
              </a:rPr>
              <a:t> </a:t>
            </a:r>
          </a:p>
          <a:p>
            <a:r>
              <a:rPr lang="ru-RU" sz="3200">
                <a:latin typeface="Calibri" pitchFamily="34" charset="0"/>
              </a:rPr>
              <a:t>«Психология», «Общая педагогика»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335F98-B5C1-4A03-8E99-73CE8FDFC5D7}" type="slidenum">
              <a:rPr lang="ru-RU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825" y="5516563"/>
            <a:ext cx="8893175" cy="107791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Ясность</a:t>
            </a:r>
            <a:r>
              <a:rPr lang="ru-RU" sz="3200" dirty="0"/>
              <a:t> (состояние покоя) – мобилизация внимания ученика, введение нового материала 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1403350" y="3933825"/>
            <a:ext cx="7740650" cy="15684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Ассоциация</a:t>
            </a:r>
            <a:r>
              <a:rPr lang="ru-RU" sz="3200" dirty="0"/>
              <a:t> (состояние движения) – связывание новых знаний с ранее имеющимися представлениями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700338" y="1844675"/>
            <a:ext cx="6443662" cy="20621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Система </a:t>
            </a:r>
            <a:r>
              <a:rPr lang="ru-RU" sz="3200" dirty="0"/>
              <a:t>(состояние покоя) – поиск выводов, определений, законов на основе новых знаний, связанных со старыми представлениями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3995738" y="260350"/>
            <a:ext cx="5148262" cy="157003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Метод</a:t>
            </a:r>
            <a:r>
              <a:rPr lang="ru-RU" sz="3200" dirty="0"/>
              <a:t> (состояние движения) – применение полученных знаний</a:t>
            </a:r>
            <a:endParaRPr lang="ru-RU" sz="3200" dirty="0"/>
          </a:p>
        </p:txBody>
      </p:sp>
      <p:sp>
        <p:nvSpPr>
          <p:cNvPr id="13318" name="TextBox 5"/>
          <p:cNvSpPr txBox="1">
            <a:spLocks noChangeArrowheads="1"/>
          </p:cNvSpPr>
          <p:nvPr/>
        </p:nvSpPr>
        <p:spPr bwMode="auto">
          <a:xfrm>
            <a:off x="250825" y="260350"/>
            <a:ext cx="352901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Ступени обучения, по Гербарту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041F77-4AF0-4634-9852-EEEFC7E176CC}" type="slidenum">
              <a:rPr lang="ru-RU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4213" y="1989138"/>
            <a:ext cx="7991475" cy="2370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Методы управления детьми, по </a:t>
            </a:r>
            <a:r>
              <a:rPr lang="ru-RU" sz="3200" b="1" dirty="0" err="1">
                <a:solidFill>
                  <a:srgbClr val="00B0F0"/>
                </a:solidFill>
                <a:latin typeface="+mn-lt"/>
              </a:rPr>
              <a:t>Гербарту</a:t>
            </a:r>
            <a:r>
              <a:rPr lang="ru-RU" sz="3200" dirty="0">
                <a:solidFill>
                  <a:srgbClr val="00B0F0"/>
                </a:solidFill>
                <a:latin typeface="+mn-lt"/>
              </a:rPr>
              <a:t>: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основные</a:t>
            </a:r>
            <a:r>
              <a:rPr lang="ru-RU" sz="3200" dirty="0">
                <a:latin typeface="+mn-lt"/>
              </a:rPr>
              <a:t>: угроза, надзор, приказание, запреты, наказания (в то числе телесные);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вспомогательные:</a:t>
            </a:r>
            <a:r>
              <a:rPr lang="ru-RU" sz="3200" dirty="0">
                <a:latin typeface="+mn-lt"/>
              </a:rPr>
              <a:t> авторитет, любовь.</a:t>
            </a:r>
            <a:endParaRPr lang="ru-RU" sz="3200" dirty="0">
              <a:latin typeface="+mn-lt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069319-ACF8-415F-BF4E-3583ACDB3954}" type="slidenum">
              <a:rPr lang="ru-RU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1125538"/>
            <a:ext cx="3130550" cy="423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Прямоугольник 3"/>
          <p:cNvSpPr>
            <a:spLocks noChangeArrowheads="1"/>
          </p:cNvSpPr>
          <p:nvPr/>
        </p:nvSpPr>
        <p:spPr bwMode="auto">
          <a:xfrm>
            <a:off x="323850" y="115888"/>
            <a:ext cx="8099425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4. Педагогическая деятельность и взгляды А. Дистервега. </a:t>
            </a:r>
          </a:p>
        </p:txBody>
      </p:sp>
      <p:sp>
        <p:nvSpPr>
          <p:cNvPr id="15364" name="Прямоугольник 4"/>
          <p:cNvSpPr>
            <a:spLocks noChangeArrowheads="1"/>
          </p:cNvSpPr>
          <p:nvPr/>
        </p:nvSpPr>
        <p:spPr bwMode="auto">
          <a:xfrm>
            <a:off x="250825" y="1268413"/>
            <a:ext cx="52578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ts val="1200"/>
              </a:spcBef>
            </a:pP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Фридрих Адольф Вильгельм </a:t>
            </a: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Дистервег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 </a:t>
            </a:r>
            <a:r>
              <a:rPr lang="ru-RU" sz="3200">
                <a:latin typeface="Calibri" pitchFamily="34" charset="0"/>
              </a:rPr>
              <a:t>(1790-1866).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Немецкий педагог, общественный деятель, политик. 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Один из создателей теории развивающего обучения.</a:t>
            </a:r>
          </a:p>
        </p:txBody>
      </p:sp>
      <p:sp>
        <p:nvSpPr>
          <p:cNvPr id="15365" name="Прямоугольник 5"/>
          <p:cNvSpPr>
            <a:spLocks noChangeArrowheads="1"/>
          </p:cNvSpPr>
          <p:nvPr/>
        </p:nvSpPr>
        <p:spPr bwMode="auto">
          <a:xfrm>
            <a:off x="323850" y="5373688"/>
            <a:ext cx="84963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Основной труд: </a:t>
            </a:r>
            <a:r>
              <a:rPr lang="ru-RU" sz="3200">
                <a:latin typeface="Calibri" pitchFamily="34" charset="0"/>
              </a:rPr>
              <a:t>«</a:t>
            </a:r>
            <a:r>
              <a:rPr lang="ru-RU" sz="3200">
                <a:latin typeface="Calibri" pitchFamily="34" charset="0"/>
                <a:hlinkClick r:id="rId3"/>
              </a:rPr>
              <a:t>Руководство к образованию немецких учителей</a:t>
            </a:r>
            <a:r>
              <a:rPr lang="ru-RU" sz="3200">
                <a:latin typeface="Calibri" pitchFamily="34" charset="0"/>
              </a:rPr>
              <a:t>» 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59F89A-9177-4500-8AF5-16ADCFD39532}" type="slidenum">
              <a:rPr lang="ru-RU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468313" y="981075"/>
            <a:ext cx="8280400" cy="457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Педагогические идеи Дистервега</a:t>
            </a:r>
          </a:p>
          <a:p>
            <a:pPr>
              <a:spcBef>
                <a:spcPts val="1200"/>
              </a:spcBef>
            </a:pPr>
            <a:endParaRPr lang="ru-RU" sz="3200" b="1">
              <a:solidFill>
                <a:srgbClr val="00B0F0"/>
              </a:solidFill>
              <a:latin typeface="Calibri" pitchFamily="34" charset="0"/>
            </a:endParaRP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«Воспитывать — значит побуждать». Цель воспитания – «воспитание самостоятельности посредством самодеятельности». </a:t>
            </a:r>
          </a:p>
          <a:p>
            <a:pPr>
              <a:spcBef>
                <a:spcPts val="1800"/>
              </a:spcBef>
            </a:pPr>
            <a:r>
              <a:rPr lang="ru-RU" sz="3200">
                <a:latin typeface="Calibri" pitchFamily="34" charset="0"/>
              </a:rPr>
              <a:t>Главная задача обучения: развитие умственных способностей детей. (</a:t>
            </a:r>
            <a:r>
              <a:rPr lang="ru-RU" sz="3200" b="1" i="1">
                <a:latin typeface="Calibri" pitchFamily="34" charset="0"/>
              </a:rPr>
              <a:t>Развивающее обучение</a:t>
            </a:r>
            <a:r>
              <a:rPr lang="ru-RU" sz="3200">
                <a:latin typeface="Calibri" pitchFamily="34" charset="0"/>
              </a:rPr>
              <a:t>.)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DCA6BA-06CD-4813-B383-392B47838FCE}" type="slidenum">
              <a:rPr lang="ru-RU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288" y="1628775"/>
            <a:ext cx="8748712" cy="40005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Принцип </a:t>
            </a:r>
            <a:r>
              <a:rPr lang="ru-RU" sz="3200" b="1" i="1" dirty="0" err="1">
                <a:latin typeface="+mn-lt"/>
              </a:rPr>
              <a:t>культуросообразности</a:t>
            </a:r>
            <a:r>
              <a:rPr lang="ru-RU" sz="3200" dirty="0">
                <a:latin typeface="+mn-lt"/>
              </a:rPr>
              <a:t>: организация учебно-воспитательного процесса с учетом культуры: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внешней (норм морали, быта, потребления),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внутренней (духовной жизни человека),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общественной (национальной культуры и социальных отношений). </a:t>
            </a:r>
          </a:p>
        </p:txBody>
      </p:sp>
      <p:sp>
        <p:nvSpPr>
          <p:cNvPr id="17411" name="Прямоугольник 2"/>
          <p:cNvSpPr>
            <a:spLocks noChangeArrowheads="1"/>
          </p:cNvSpPr>
          <p:nvPr/>
        </p:nvSpPr>
        <p:spPr bwMode="auto">
          <a:xfrm>
            <a:off x="179388" y="333375"/>
            <a:ext cx="53990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Педагогические идеи Дистервега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6E9C0D-5BD7-4F6A-AE86-951952F76D63}" type="slidenum">
              <a:rPr lang="ru-RU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25" y="836613"/>
            <a:ext cx="8713788" cy="46482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Известные </a:t>
            </a:r>
            <a:r>
              <a:rPr lang="ru-RU" sz="3200" b="1" dirty="0">
                <a:solidFill>
                  <a:srgbClr val="00B0F0"/>
                </a:solidFill>
                <a:latin typeface="+mn-lt"/>
                <a:hlinkClick r:id="rId2"/>
              </a:rPr>
              <a:t>высказывания </a:t>
            </a:r>
            <a:r>
              <a:rPr lang="ru-RU" sz="3200" b="1" dirty="0" err="1">
                <a:solidFill>
                  <a:srgbClr val="00B0F0"/>
                </a:solidFill>
                <a:latin typeface="+mn-lt"/>
                <a:hlinkClick r:id="rId2"/>
              </a:rPr>
              <a:t>Дистервега</a:t>
            </a:r>
            <a:endParaRPr lang="ru-RU" sz="3200" b="1" dirty="0">
              <a:solidFill>
                <a:srgbClr val="00B0F0"/>
              </a:solidFill>
              <a:latin typeface="+mn-lt"/>
            </a:endParaRP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Человек — моё имя, немец — моё прозвище.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Неправильное знание хуже, чем незнание.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Плохой учитель преподносит истину, хороший учит её находить.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Самым важным явлением в школе, самым поучительным предметом, самым живым примером для ученика является сам учитель.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5B0544-1E78-452E-B155-E7B24F6B3B12}" type="slidenum">
              <a:rPr lang="ru-RU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/>
          <p:cNvSpPr>
            <a:spLocks noChangeArrowheads="1"/>
          </p:cNvSpPr>
          <p:nvPr/>
        </p:nvSpPr>
        <p:spPr bwMode="auto">
          <a:xfrm>
            <a:off x="0" y="188913"/>
            <a:ext cx="91440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5. Формирование в </a:t>
            </a:r>
            <a:r>
              <a:rPr lang="en-US" sz="3200" b="1">
                <a:solidFill>
                  <a:srgbClr val="FF0000"/>
                </a:solidFill>
                <a:latin typeface="Calibri" pitchFamily="34" charset="0"/>
              </a:rPr>
              <a:t>XIX</a:t>
            </a: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 – начале </a:t>
            </a:r>
            <a:r>
              <a:rPr lang="en-US" sz="3200" b="1">
                <a:solidFill>
                  <a:srgbClr val="FF0000"/>
                </a:solidFill>
                <a:latin typeface="Calibri" pitchFamily="34" charset="0"/>
              </a:rPr>
              <a:t>XX</a:t>
            </a: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 в. идей «трудовой школы». </a:t>
            </a:r>
          </a:p>
        </p:txBody>
      </p:sp>
      <p:sp>
        <p:nvSpPr>
          <p:cNvPr id="19459" name="Прямоугольник 2"/>
          <p:cNvSpPr>
            <a:spLocks noChangeArrowheads="1"/>
          </p:cNvSpPr>
          <p:nvPr/>
        </p:nvSpPr>
        <p:spPr bwMode="auto">
          <a:xfrm>
            <a:off x="395288" y="1916113"/>
            <a:ext cx="8497887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  <a:hlinkClick r:id="rId2"/>
              </a:rPr>
              <a:t>Трудовая школа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 – течение в педагогике, представители которого выступали за создание школы, сочетающей образование, нравственное, эстетическое и физическое воспитание с выработкой у детей трудовых умений, с профессиональной ориентацией.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1AA195-3222-49E5-857F-F8CE5BAD43A8}" type="slidenum">
              <a:rPr lang="ru-RU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25" y="1268413"/>
            <a:ext cx="2501900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0" y="1125538"/>
            <a:ext cx="6300788" cy="3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Георг Михаэль</a:t>
            </a: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 Кершенштейнер</a:t>
            </a:r>
          </a:p>
          <a:p>
            <a:pPr algn="r"/>
            <a:r>
              <a:rPr lang="ru-RU" sz="3200">
                <a:latin typeface="Calibri" pitchFamily="34" charset="0"/>
              </a:rPr>
              <a:t>(1854 – 1932)</a:t>
            </a:r>
          </a:p>
          <a:p>
            <a:pPr algn="r"/>
            <a:r>
              <a:rPr lang="ru-RU" sz="3200">
                <a:latin typeface="Calibri" pitchFamily="34" charset="0"/>
              </a:rPr>
              <a:t>Немецкий педагог, согласно решению </a:t>
            </a:r>
            <a:r>
              <a:rPr lang="ru-RU" sz="3200">
                <a:latin typeface="Calibri" pitchFamily="34" charset="0"/>
                <a:hlinkClick r:id="rId3"/>
              </a:rPr>
              <a:t>ЮНЕСКО</a:t>
            </a:r>
            <a:r>
              <a:rPr lang="ru-RU" sz="3200">
                <a:latin typeface="Calibri" pitchFamily="34" charset="0"/>
              </a:rPr>
              <a:t> (1988) – один из четырёх педагогов, определивших способ педагогического мышления в ХХ в.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0825" y="4941888"/>
            <a:ext cx="8497888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j-lt"/>
              </a:rPr>
              <a:t>Основные идеи: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j-lt"/>
              </a:rPr>
              <a:t>гражданское воспитание, трудовая школа</a:t>
            </a:r>
            <a:endParaRPr lang="ru-RU" sz="3200" dirty="0">
              <a:latin typeface="+mj-lt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B1B8EE-268D-4C42-B518-57324637A70B}" type="slidenum">
              <a:rPr lang="ru-RU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"/>
          <p:cNvSpPr>
            <a:spLocks noChangeArrowheads="1"/>
          </p:cNvSpPr>
          <p:nvPr/>
        </p:nvSpPr>
        <p:spPr bwMode="auto">
          <a:xfrm>
            <a:off x="611188" y="1052513"/>
            <a:ext cx="8064500" cy="449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Сущность гражданского воспитания (Кершенштейнер): 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формировать у подростков понимание задач государства, сознание гражданского долга и любви к родине. </a:t>
            </a:r>
          </a:p>
          <a:p>
            <a:pPr>
              <a:spcBef>
                <a:spcPts val="1200"/>
              </a:spcBef>
            </a:pPr>
            <a:endParaRPr lang="ru-RU" sz="3200">
              <a:latin typeface="Calibri" pitchFamily="34" charset="0"/>
            </a:endParaRP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Религиозность – одно из важнейших средств гражданского воспитания.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788F85-3165-4491-BA78-B3CFB3FD0135}" type="slidenum">
              <a:rPr lang="ru-RU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750" y="1341438"/>
            <a:ext cx="8280400" cy="41544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Государственная система гражданского воспитания, по </a:t>
            </a:r>
            <a:r>
              <a:rPr lang="ru-RU" sz="3200" b="1" dirty="0" err="1">
                <a:solidFill>
                  <a:srgbClr val="00B0F0"/>
                </a:solidFill>
                <a:latin typeface="+mn-lt"/>
              </a:rPr>
              <a:t>Кершенштейнеру</a:t>
            </a:r>
            <a:r>
              <a:rPr lang="ru-RU" sz="3200" b="1" dirty="0">
                <a:solidFill>
                  <a:srgbClr val="00B0F0"/>
                </a:solidFill>
                <a:latin typeface="+mn-lt"/>
              </a:rPr>
              <a:t>: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народная (начальная) школа;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армия;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дополнительные школы для работающих подростков;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молодёжные организации. </a:t>
            </a:r>
            <a:endParaRPr lang="ru-RU" sz="3200" dirty="0">
              <a:latin typeface="+mn-lt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BE1904-CA72-4A71-8A35-1BD013EA8040}" type="slidenum">
              <a:rPr lang="ru-RU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1"/>
          <p:cNvSpPr>
            <a:spLocks noChangeArrowheads="1"/>
          </p:cNvSpPr>
          <p:nvPr/>
        </p:nvSpPr>
        <p:spPr bwMode="auto">
          <a:xfrm>
            <a:off x="611188" y="765175"/>
            <a:ext cx="8174037" cy="513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Сущность трудовой школы:</a:t>
            </a:r>
            <a:r>
              <a:rPr lang="ru-RU" sz="3200">
                <a:solidFill>
                  <a:srgbClr val="00B0F0"/>
                </a:solidFill>
                <a:latin typeface="Calibri" pitchFamily="34" charset="0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при минимуме научного материала развить максимум умений, способностей, пробудить радость от труда на службу государству. </a:t>
            </a:r>
          </a:p>
          <a:p>
            <a:pPr>
              <a:spcBef>
                <a:spcPts val="1200"/>
              </a:spcBef>
            </a:pPr>
            <a:endParaRPr lang="ru-RU" sz="3200">
              <a:latin typeface="Calibri" pitchFamily="34" charset="0"/>
            </a:endParaRP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Ручной труд – основа собственного опыта детей.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Использование активных методов, практических работ, экскурсий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5C375F-F6A7-4DCE-9A56-03AD4C511AA3}" type="slidenum">
              <a:rPr lang="ru-RU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323850" y="2205038"/>
            <a:ext cx="8424863" cy="186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6. Формирование основных современных теорий воспитания и развития личности на основе синтеза философских, психолого-педагогических и прочих научных знаний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D4C50F-4460-4610-B835-0F3681243B5C}" type="slidenum">
              <a:rPr lang="ru-RU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Прямоугольник 1"/>
          <p:cNvSpPr>
            <a:spLocks noChangeArrowheads="1"/>
          </p:cNvSpPr>
          <p:nvPr/>
        </p:nvSpPr>
        <p:spPr bwMode="auto">
          <a:xfrm>
            <a:off x="611188" y="1484313"/>
            <a:ext cx="80645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Прагматическая</a:t>
            </a:r>
            <a:r>
              <a:rPr lang="ru-RU" sz="3200">
                <a:solidFill>
                  <a:srgbClr val="00B0F0"/>
                </a:solidFill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теория воспитания и развития личности основывается </a:t>
            </a:r>
          </a:p>
          <a:p>
            <a:r>
              <a:rPr lang="ru-RU" sz="3200">
                <a:latin typeface="Calibri" pitchFamily="34" charset="0"/>
              </a:rPr>
              <a:t>на 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  <a:hlinkClick r:id="rId2"/>
              </a:rPr>
              <a:t>философии прагматизма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 </a:t>
            </a:r>
          </a:p>
          <a:p>
            <a:r>
              <a:rPr lang="ru-RU" sz="3200">
                <a:latin typeface="Calibri" pitchFamily="34" charset="0"/>
              </a:rPr>
              <a:t>(2-я половина ХIХ – начало ХХ в., </a:t>
            </a:r>
          </a:p>
          <a:p>
            <a:r>
              <a:rPr lang="ru-RU" sz="3200">
                <a:latin typeface="Calibri" pitchFamily="34" charset="0"/>
              </a:rPr>
              <a:t>Ч. Пире, У. Джемс и др.) </a:t>
            </a:r>
          </a:p>
          <a:p>
            <a:r>
              <a:rPr lang="ru-RU" sz="3200">
                <a:latin typeface="Calibri" pitchFamily="34" charset="0"/>
              </a:rPr>
              <a:t>Главная ценность в философии прагматизма – практическая польза.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659F26-7E76-4657-ACD5-E76DF45DFB16}" type="slidenum">
              <a:rPr lang="ru-RU"/>
              <a:pPr>
                <a:defRPr/>
              </a:pPr>
              <a:t>24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/>
          </p:cNvSpPr>
          <p:nvPr/>
        </p:nvSpPr>
        <p:spPr bwMode="auto">
          <a:xfrm>
            <a:off x="539750" y="1574800"/>
            <a:ext cx="8353425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>
              <a:spcBef>
                <a:spcPts val="1200"/>
              </a:spcBef>
              <a:tabLst>
                <a:tab pos="685800" algn="l"/>
              </a:tabLst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Основные положения прагматической теории воспитания:</a:t>
            </a:r>
            <a:r>
              <a:rPr lang="ru-RU" sz="32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</a:t>
            </a:r>
            <a:endParaRPr lang="ru-RU" sz="3200">
              <a:latin typeface="Calibri" pitchFamily="34" charset="0"/>
            </a:endParaRPr>
          </a:p>
          <a:p>
            <a:pPr indent="457200" eaLnBrk="0" hangingPunct="0">
              <a:spcBef>
                <a:spcPts val="1200"/>
              </a:spcBef>
              <a:buFontTx/>
              <a:buChar char="•"/>
              <a:tabLst>
                <a:tab pos="685800" algn="l"/>
              </a:tabLst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воспитание как приспособление к жизни, связь обучения и воспитания, школы и жизни; </a:t>
            </a:r>
            <a:endParaRPr lang="ru-RU" sz="3200">
              <a:latin typeface="Calibri" pitchFamily="34" charset="0"/>
            </a:endParaRPr>
          </a:p>
          <a:p>
            <a:pPr indent="457200" eaLnBrk="0" hangingPunct="0">
              <a:spcBef>
                <a:spcPts val="1200"/>
              </a:spcBef>
              <a:buFontTx/>
              <a:buChar char="•"/>
              <a:tabLst>
                <a:tab pos="685800" algn="l"/>
              </a:tabLst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опора на собственную активность детей, поощрение и развитие их самостоятельности;</a:t>
            </a:r>
            <a:endParaRPr lang="ru-RU" sz="3200">
              <a:latin typeface="Calibri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653108-E210-473C-B56B-E6AD32CC25EA}" type="slidenum">
              <a:rPr lang="ru-RU"/>
              <a:pPr>
                <a:defRPr/>
              </a:pPr>
              <a:t>25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Прямоугольник 1"/>
          <p:cNvSpPr>
            <a:spLocks noChangeArrowheads="1"/>
          </p:cNvSpPr>
          <p:nvPr/>
        </p:nvSpPr>
        <p:spPr bwMode="auto">
          <a:xfrm>
            <a:off x="468313" y="1844675"/>
            <a:ext cx="838835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eaLnBrk="0" hangingPunct="0">
              <a:spcBef>
                <a:spcPts val="1200"/>
              </a:spcBef>
              <a:buFontTx/>
              <a:buChar char="•"/>
              <a:tabLst>
                <a:tab pos="685800" algn="l"/>
              </a:tabLst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практическая направленность и полезность деятельности, выполняемой детьми в воспитательном процессе;</a:t>
            </a:r>
            <a:endParaRPr lang="ru-RU" sz="3200">
              <a:latin typeface="Calibri" pitchFamily="34" charset="0"/>
            </a:endParaRPr>
          </a:p>
          <a:p>
            <a:pPr indent="457200" eaLnBrk="0" hangingPunct="0">
              <a:spcBef>
                <a:spcPts val="1200"/>
              </a:spcBef>
              <a:buFontTx/>
              <a:buChar char="•"/>
              <a:tabLst>
                <a:tab pos="685800" algn="l"/>
              </a:tabLst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содержание образования должно полностью определяться интересами ребенка.</a:t>
            </a:r>
            <a:endParaRPr lang="ru-RU" sz="3200">
              <a:latin typeface="Calibri" pitchFamily="34" charset="0"/>
            </a:endParaRPr>
          </a:p>
        </p:txBody>
      </p:sp>
      <p:sp>
        <p:nvSpPr>
          <p:cNvPr id="27651" name="Прямоугольник 2"/>
          <p:cNvSpPr>
            <a:spLocks noChangeArrowheads="1"/>
          </p:cNvSpPr>
          <p:nvPr/>
        </p:nvSpPr>
        <p:spPr bwMode="auto">
          <a:xfrm>
            <a:off x="0" y="115888"/>
            <a:ext cx="89646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spcBef>
                <a:spcPts val="1200"/>
              </a:spcBef>
              <a:tabLst>
                <a:tab pos="685800" algn="l"/>
              </a:tabLst>
            </a:pPr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Основные положения прагматической теории воспитания: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00C679-A903-4908-BDED-F50314EF6057}" type="slidenum">
              <a:rPr lang="ru-RU"/>
              <a:pPr>
                <a:defRPr/>
              </a:pPr>
              <a:t>26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D:\Мои рисунки\Педагогика\Дж.Дьюи\nk9-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765175"/>
            <a:ext cx="2120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Прямоугольник 5"/>
          <p:cNvSpPr>
            <a:spLocks noChangeArrowheads="1"/>
          </p:cNvSpPr>
          <p:nvPr/>
        </p:nvSpPr>
        <p:spPr bwMode="auto">
          <a:xfrm>
            <a:off x="3059113" y="549275"/>
            <a:ext cx="5689600" cy="353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В педагогике идеи прагматической философии наиболее успешно реализовал 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Джон</a:t>
            </a: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 Дьюи </a:t>
            </a:r>
            <a:r>
              <a:rPr lang="ru-RU" sz="3200">
                <a:latin typeface="Calibri" pitchFamily="34" charset="0"/>
              </a:rPr>
              <a:t>(США, 1859-1952), создавший оригинальную философско-педагогическую концепцию: 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  <a:hlinkClick r:id="rId3"/>
              </a:rPr>
              <a:t>инструментализм</a:t>
            </a:r>
            <a:r>
              <a:rPr lang="ru-RU" sz="3200">
                <a:latin typeface="Calibri" pitchFamily="34" charset="0"/>
              </a:rPr>
              <a:t>. </a:t>
            </a:r>
          </a:p>
        </p:txBody>
      </p:sp>
      <p:sp>
        <p:nvSpPr>
          <p:cNvPr id="28676" name="Прямоугольник 3"/>
          <p:cNvSpPr>
            <a:spLocks noChangeArrowheads="1"/>
          </p:cNvSpPr>
          <p:nvPr/>
        </p:nvSpPr>
        <p:spPr bwMode="auto">
          <a:xfrm>
            <a:off x="323850" y="4365625"/>
            <a:ext cx="82804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Согласно решению </a:t>
            </a:r>
            <a:r>
              <a:rPr lang="ru-RU" sz="3200">
                <a:latin typeface="Calibri" pitchFamily="34" charset="0"/>
                <a:hlinkClick r:id="rId4"/>
              </a:rPr>
              <a:t>ЮНЕСКО</a:t>
            </a:r>
            <a:r>
              <a:rPr lang="ru-RU" sz="3200">
                <a:latin typeface="Calibri" pitchFamily="34" charset="0"/>
              </a:rPr>
              <a:t> (1988), Дж. Дьюи признан одним из четырёх педагогов, определивших способ педагогического мышления в ХХ в.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4B5C52-9174-4701-A4CA-8A15EF48AF9E}" type="slidenum">
              <a:rPr lang="ru-RU"/>
              <a:pPr>
                <a:defRPr/>
              </a:pPr>
              <a:t>27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468313" y="1844675"/>
            <a:ext cx="8351837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Неопрагматическая</a:t>
            </a:r>
            <a:r>
              <a:rPr lang="ru-RU" sz="3200">
                <a:latin typeface="Calibri" pitchFamily="34" charset="0"/>
              </a:rPr>
              <a:t> концепция воспитания (А.Маслоу, А. Комбс и др.):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полная свобода саморазвития личности, индивидуалистическая направленность воспитания. </a:t>
            </a:r>
            <a:endParaRPr lang="ru-RU">
              <a:latin typeface="Calibri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DE4EC9-6820-4899-9B80-50C5B49766A6}" type="slidenum">
              <a:rPr lang="ru-RU"/>
              <a:pPr>
                <a:defRPr/>
              </a:pPr>
              <a:t>28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684213" y="1341438"/>
            <a:ext cx="8064500" cy="384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  <a:hlinkClick r:id="rId2"/>
              </a:rPr>
              <a:t>Неопозитивизм</a:t>
            </a:r>
            <a:r>
              <a:rPr lang="ru-RU" sz="3200" b="1"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(«новый позитивизм» или новый гуманизм).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Сформировался на основе этических идей Платона, Аристотеля, Канта.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Философско-педагогическое направление, пытающееся осмыслить явления, вызванные научно-технической революцией.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A4741E-0447-499E-8B0A-7E98D4366B9D}" type="slidenum">
              <a:rPr lang="ru-RU"/>
              <a:pPr>
                <a:defRPr/>
              </a:pPr>
              <a:t>29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03350" y="2636838"/>
            <a:ext cx="7272338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1200"/>
              </a:spcBef>
              <a:tabLst>
                <a:tab pos="685800" algn="l"/>
              </a:tabLst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Основные положения педагогики неопозитивизма : </a:t>
            </a:r>
            <a:endParaRPr lang="ru-RU" sz="3200" b="1">
              <a:solidFill>
                <a:srgbClr val="00B0F0"/>
              </a:solidFill>
              <a:latin typeface="Calibri" pitchFamily="34" charset="0"/>
            </a:endParaRPr>
          </a:p>
          <a:p>
            <a:pPr eaLnBrk="0" hangingPunct="0">
              <a:spcBef>
                <a:spcPts val="1200"/>
              </a:spcBef>
              <a:buFontTx/>
              <a:buChar char="•"/>
              <a:tabLst>
                <a:tab pos="685800" algn="l"/>
              </a:tabLst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отказ в воспитании от устоявшихся идеологий, формирование у ребёнка рационального мышления; </a:t>
            </a:r>
            <a:endParaRPr lang="ru-RU" sz="3200">
              <a:latin typeface="Calibri" pitchFamily="34" charset="0"/>
            </a:endParaRPr>
          </a:p>
        </p:txBody>
      </p:sp>
      <p:sp>
        <p:nvSpPr>
          <p:cNvPr id="31747" name="Прямоугольник 2"/>
          <p:cNvSpPr>
            <a:spLocks noChangeArrowheads="1"/>
          </p:cNvSpPr>
          <p:nvPr/>
        </p:nvSpPr>
        <p:spPr bwMode="auto">
          <a:xfrm>
            <a:off x="250825" y="836613"/>
            <a:ext cx="871378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Видные представители педагогики неопозитивизма: </a:t>
            </a:r>
            <a:r>
              <a:rPr lang="ru-RU" sz="3200">
                <a:latin typeface="Calibri" pitchFamily="34" charset="0"/>
              </a:rPr>
              <a:t>Дж. Вильсон, Л. Кольберг и др.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645297-3284-49EC-8233-7AF05AFB5BAB}" type="slidenum">
              <a:rPr lang="ru-RU"/>
              <a:pPr>
                <a:defRPr/>
              </a:pPr>
              <a:t>30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Прямоугольник 1"/>
          <p:cNvSpPr>
            <a:spLocks noChangeArrowheads="1"/>
          </p:cNvSpPr>
          <p:nvPr/>
        </p:nvSpPr>
        <p:spPr bwMode="auto">
          <a:xfrm>
            <a:off x="539750" y="1484313"/>
            <a:ext cx="8280400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eaLnBrk="0" hangingPunct="0">
              <a:spcBef>
                <a:spcPts val="1200"/>
              </a:spcBef>
              <a:buFontTx/>
              <a:buChar char="•"/>
              <a:tabLst>
                <a:tab pos="685800" algn="l"/>
              </a:tabLst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гуманизация системы воспитания, установление между педагогом и воспитанником субъект-субъектных отношений; </a:t>
            </a:r>
            <a:endParaRPr lang="ru-RU" sz="3200">
              <a:latin typeface="Calibri" pitchFamily="34" charset="0"/>
            </a:endParaRPr>
          </a:p>
          <a:p>
            <a:pPr indent="457200" eaLnBrk="0" hangingPunct="0">
              <a:spcBef>
                <a:spcPts val="1200"/>
              </a:spcBef>
              <a:buFontTx/>
              <a:buChar char="•"/>
              <a:tabLst>
                <a:tab pos="685800" algn="l"/>
              </a:tabLst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создание условий для свободного развития личности, отказ от манипулирования поведением ребёнка.</a:t>
            </a:r>
            <a:endParaRPr lang="ru-RU" sz="3200">
              <a:latin typeface="Calibri" pitchFamily="34" charset="0"/>
            </a:endParaRPr>
          </a:p>
        </p:txBody>
      </p:sp>
      <p:sp>
        <p:nvSpPr>
          <p:cNvPr id="32771" name="Прямоугольник 3"/>
          <p:cNvSpPr>
            <a:spLocks noChangeArrowheads="1"/>
          </p:cNvSpPr>
          <p:nvPr/>
        </p:nvSpPr>
        <p:spPr bwMode="auto">
          <a:xfrm>
            <a:off x="179388" y="115888"/>
            <a:ext cx="8424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spcBef>
                <a:spcPts val="1200"/>
              </a:spcBef>
              <a:tabLst>
                <a:tab pos="685800" algn="l"/>
              </a:tabLst>
            </a:pPr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Основные положения педагогики неопозитивизма: </a:t>
            </a:r>
            <a:endParaRPr lang="ru-RU" sz="2400" b="1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DBB1BA-AEDD-4850-AB61-4DFFDD76E332}" type="slidenum">
              <a:rPr lang="ru-RU"/>
              <a:pPr>
                <a:defRPr/>
              </a:pPr>
              <a:t>31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Прямоугольник 1"/>
          <p:cNvSpPr>
            <a:spLocks noChangeArrowheads="1"/>
          </p:cNvSpPr>
          <p:nvPr/>
        </p:nvSpPr>
        <p:spPr bwMode="auto">
          <a:xfrm>
            <a:off x="468313" y="1052513"/>
            <a:ext cx="8424862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  <a:hlinkClick r:id="rId2"/>
              </a:rPr>
              <a:t>Экзистенциализм</a:t>
            </a:r>
            <a:r>
              <a:rPr lang="ru-RU" sz="3200">
                <a:latin typeface="Calibri" pitchFamily="34" charset="0"/>
              </a:rPr>
              <a:t> – философское направление, признающее личность высшей ценностью мира: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каждая личность уникальна, каждый человек – носитель своей нравственности.</a:t>
            </a:r>
          </a:p>
        </p:txBody>
      </p:sp>
      <p:sp>
        <p:nvSpPr>
          <p:cNvPr id="33795" name="Прямоугольник 2"/>
          <p:cNvSpPr>
            <a:spLocks noChangeArrowheads="1"/>
          </p:cNvSpPr>
          <p:nvPr/>
        </p:nvSpPr>
        <p:spPr bwMode="auto">
          <a:xfrm>
            <a:off x="790575" y="4508500"/>
            <a:ext cx="83534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Видные представители:</a:t>
            </a:r>
            <a:r>
              <a:rPr lang="ru-RU" sz="3200" i="1">
                <a:solidFill>
                  <a:srgbClr val="00B0F0"/>
                </a:solidFill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Дж. Кнеллер, </a:t>
            </a:r>
          </a:p>
          <a:p>
            <a:r>
              <a:rPr lang="ru-RU" sz="3200">
                <a:latin typeface="Calibri" pitchFamily="34" charset="0"/>
              </a:rPr>
              <a:t>К. Гоулд, М. Марсель  и др.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93B62E-A03F-4C4C-9B6C-7362A146E2BE}" type="slidenum">
              <a:rPr lang="ru-RU"/>
              <a:pPr>
                <a:defRPr/>
              </a:pPr>
              <a:t>32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188" y="1052513"/>
            <a:ext cx="8353425" cy="48323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Основные идеи экзистенциалистской теории воспитания: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главная ценность воспитания: личность ребёнка, уникальность которой необходимо сохранить от разрушения внешними силами;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не надо слишком полагаться на педагогическую теорию, поскольку она не способна учесть уникальность каждой личности;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0877FA-7C64-4C45-BEDF-79417417B31E}" type="slidenum">
              <a:rPr lang="ru-RU"/>
              <a:pPr>
                <a:defRPr/>
              </a:pPr>
              <a:t>33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ольник 1"/>
          <p:cNvSpPr>
            <a:spLocks noChangeArrowheads="1"/>
          </p:cNvSpPr>
          <p:nvPr/>
        </p:nvSpPr>
        <p:spPr bwMode="auto">
          <a:xfrm>
            <a:off x="395288" y="1989138"/>
            <a:ext cx="8497887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- задача педагога: заботиться о создании свободной атмосферы, не ограничивать процесс самовыражения личности; </a:t>
            </a:r>
          </a:p>
          <a:p>
            <a:pPr indent="457200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- главное правило педагогической деятельности: меньше наставлений, больше дружеского участия.</a:t>
            </a:r>
          </a:p>
        </p:txBody>
      </p:sp>
      <p:sp>
        <p:nvSpPr>
          <p:cNvPr id="35843" name="Прямоугольник 2"/>
          <p:cNvSpPr>
            <a:spLocks noChangeArrowheads="1"/>
          </p:cNvSpPr>
          <p:nvPr/>
        </p:nvSpPr>
        <p:spPr bwMode="auto">
          <a:xfrm>
            <a:off x="179388" y="115888"/>
            <a:ext cx="7956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Основные идеи экзистенциалистской теории воспитания: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A07DB1-01CE-4A1F-99D9-4DFC9137AEE4}" type="slidenum">
              <a:rPr lang="ru-RU"/>
              <a:pPr>
                <a:defRPr/>
              </a:pPr>
              <a:t>34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Прямоугольник 1"/>
          <p:cNvSpPr>
            <a:spLocks noChangeArrowheads="1"/>
          </p:cNvSpPr>
          <p:nvPr/>
        </p:nvSpPr>
        <p:spPr bwMode="auto">
          <a:xfrm>
            <a:off x="539750" y="1341438"/>
            <a:ext cx="7704138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0000"/>
                </a:solidFill>
                <a:latin typeface="Calibri" pitchFamily="34" charset="0"/>
                <a:hlinkClick r:id="rId2"/>
              </a:rPr>
              <a:t>Неотомизм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– религиозно-философское учение, получившее название от имени католического богослова и мыслителя Фомы (Томаса) Аквинского (XIII в.).</a:t>
            </a:r>
          </a:p>
        </p:txBody>
      </p:sp>
      <p:sp>
        <p:nvSpPr>
          <p:cNvPr id="36867" name="Прямоугольник 2"/>
          <p:cNvSpPr>
            <a:spLocks noChangeArrowheads="1"/>
          </p:cNvSpPr>
          <p:nvPr/>
        </p:nvSpPr>
        <p:spPr bwMode="auto">
          <a:xfrm>
            <a:off x="2051050" y="3860800"/>
            <a:ext cx="6734175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Видные представители педагогики неотомизма: </a:t>
            </a:r>
          </a:p>
          <a:p>
            <a:r>
              <a:rPr lang="ru-RU" sz="3200">
                <a:latin typeface="Calibri" pitchFamily="34" charset="0"/>
              </a:rPr>
              <a:t>Ж. Маритен, У.Макгакен, М. Казотти, Е. Жильсон и др.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1A5F26-8C86-4812-8C14-51240B5FA7C3}" type="slidenum">
              <a:rPr lang="ru-RU"/>
              <a:pPr>
                <a:defRPr/>
              </a:pPr>
              <a:t>35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25" y="765175"/>
            <a:ext cx="8893175" cy="52625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Основные положения педагогики неотомизма: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религия – основа нравственных ценностей и воспитания человека;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воспитание должно строиться на приоритете духовного начала;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цель – воспитание  общечеловеческих добродетелей (доброты, честности, любви к ближнему, способности к самопожертвованию и т.п.) 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endParaRPr lang="ru-RU" dirty="0">
              <a:latin typeface="+mn-lt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40C0A1-8C9F-43B7-9AEF-36086C82FD56}" type="slidenum">
              <a:rPr lang="ru-RU"/>
              <a:pPr>
                <a:defRPr/>
              </a:pPr>
              <a:t>36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ChangeArrowheads="1"/>
          </p:cNvSpPr>
          <p:nvPr/>
        </p:nvSpPr>
        <p:spPr bwMode="auto">
          <a:xfrm>
            <a:off x="539750" y="1828800"/>
            <a:ext cx="8172450" cy="3200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  <a:hlinkClick r:id="rId2"/>
              </a:rPr>
              <a:t>Бихевиоризм</a:t>
            </a:r>
            <a:r>
              <a:rPr lang="ru-RU" sz="3200">
                <a:latin typeface="Calibri" pitchFamily="34" charset="0"/>
                <a:cs typeface="Times New Roman" pitchFamily="18" charset="0"/>
              </a:rPr>
              <a:t> (от англ. </a:t>
            </a:r>
            <a:r>
              <a:rPr lang="ru-RU" sz="3200" i="1">
                <a:latin typeface="Calibri" pitchFamily="34" charset="0"/>
                <a:cs typeface="Times New Roman" pitchFamily="18" charset="0"/>
              </a:rPr>
              <a:t>behavior</a:t>
            </a:r>
            <a:r>
              <a:rPr lang="ru-RU" sz="3200">
                <a:latin typeface="Calibri" pitchFamily="34" charset="0"/>
                <a:cs typeface="Times New Roman" pitchFamily="18" charset="0"/>
              </a:rPr>
              <a:t> – поведение) – психолого-педагогическая теория воспитания. </a:t>
            </a:r>
          </a:p>
          <a:p>
            <a:pPr indent="457200">
              <a:spcBef>
                <a:spcPts val="1200"/>
              </a:spcBef>
            </a:pPr>
            <a:r>
              <a:rPr lang="ru-RU" sz="3200">
                <a:latin typeface="Calibri" pitchFamily="34" charset="0"/>
                <a:cs typeface="Times New Roman" pitchFamily="18" charset="0"/>
              </a:rPr>
              <a:t>Согласно этой теории, воспитание должно основываться на новейших достижениях наук о человеке.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080D98-7440-45EA-A57F-1365FC54B291}" type="slidenum">
              <a:rPr lang="ru-RU"/>
              <a:pPr>
                <a:defRPr/>
              </a:pPr>
              <a:t>37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8313" y="1196975"/>
            <a:ext cx="8207375" cy="17240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Классический бихевиоризм </a:t>
            </a:r>
            <a:r>
              <a:rPr lang="ru-RU" sz="3200">
                <a:latin typeface="Calibri" pitchFamily="34" charset="0"/>
                <a:cs typeface="Times New Roman" pitchFamily="18" charset="0"/>
              </a:rPr>
              <a:t>(Дж. Уотсон): реакция (поведение) зависит от стимула: </a:t>
            </a:r>
          </a:p>
          <a:p>
            <a:pPr eaLnBrk="0" hangingPunct="0">
              <a:spcBef>
                <a:spcPts val="1200"/>
              </a:spcBef>
            </a:pPr>
            <a:r>
              <a:rPr lang="ru-RU" sz="3200" b="1">
                <a:latin typeface="Calibri" pitchFamily="34" charset="0"/>
                <a:cs typeface="Times New Roman" pitchFamily="18" charset="0"/>
              </a:rPr>
              <a:t>стимул → реакция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42988" y="3644900"/>
            <a:ext cx="7596187" cy="17240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Необихевиористы </a:t>
            </a:r>
            <a:r>
              <a:rPr lang="ru-RU" sz="3200">
                <a:latin typeface="Calibri" pitchFamily="34" charset="0"/>
                <a:cs typeface="Times New Roman" pitchFamily="18" charset="0"/>
              </a:rPr>
              <a:t>(Б.Ф. Скиннер, К. Халл, Э. Толмен и др.) : </a:t>
            </a:r>
          </a:p>
          <a:p>
            <a:pPr eaLnBrk="0" hangingPunct="0">
              <a:spcBef>
                <a:spcPts val="1200"/>
              </a:spcBef>
            </a:pPr>
            <a:r>
              <a:rPr lang="ru-RU" sz="3200" b="1">
                <a:latin typeface="Calibri" pitchFamily="34" charset="0"/>
                <a:cs typeface="Times New Roman" pitchFamily="18" charset="0"/>
              </a:rPr>
              <a:t>стимул → реакция → подкрепление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DA641F-3928-4D2B-AE6D-417D92591666}" type="slidenum">
              <a:rPr lang="ru-RU"/>
              <a:pPr>
                <a:defRPr/>
              </a:pPr>
              <a:t>38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Прямоугольник 1"/>
          <p:cNvSpPr>
            <a:spLocks noChangeArrowheads="1"/>
          </p:cNvSpPr>
          <p:nvPr/>
        </p:nvSpPr>
        <p:spPr bwMode="auto">
          <a:xfrm>
            <a:off x="107950" y="0"/>
            <a:ext cx="9036050" cy="700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1400" b="1">
                <a:latin typeface="Calibri" pitchFamily="34" charset="0"/>
              </a:rPr>
              <a:t>Использованные источники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3"/>
              </a:rPr>
              <a:t>http://faculty.isi.org/media/images/cache/JeanJacques_Rousseau.jpg/638px-JeanJacques_Rousseau.jpg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4"/>
              </a:rPr>
              <a:t>http://ru.wikipedia.org/wiki/%D0%F3%F1%F1%EE,_%C6%E0%ED-%C6%E0%EA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5"/>
              </a:rPr>
              <a:t>http://tecfa.unige.ch/tecfa/teaching/UVLibre/9900/bin29/portrait-pesta.jpg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6"/>
              </a:rPr>
              <a:t>http://img1.liveinternet.ru/images/attach/c/1/50/443/50443695_friedrich_adolf_diesterweg.jpg</a:t>
            </a:r>
            <a:r>
              <a:rPr lang="ru-RU" sz="1400">
                <a:latin typeface="Calibri" pitchFamily="34" charset="0"/>
              </a:rPr>
              <a:t>  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7"/>
              </a:rPr>
              <a:t>http://www-2010.rsu.edu.ru/files/e-learning/Shetinina_History/17.files/image005.jpg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8"/>
              </a:rPr>
              <a:t>http://www.rws.musin.de/joomla/hpgeschichte/images/Kerschensteiner.jpg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9"/>
              </a:rPr>
              <a:t>http://ru.wikipedia.org/wiki/%D0%94%D0%B8%D1%81%D1%82%D0%B5%D1%80%D0%B2%D0%B5%D0%B3,_%D0%90%D0%B4%D0%BE%D0%BB%D1%8C%D1%84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0"/>
              </a:rPr>
              <a:t>http://www.detskiysad.ru/ped/pestalozzi.html</a:t>
            </a:r>
            <a:r>
              <a:rPr lang="ru-RU" sz="1400">
                <a:latin typeface="Calibri" pitchFamily="34" charset="0"/>
              </a:rPr>
              <a:t>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1"/>
              </a:rPr>
              <a:t>http://ru.wikiquote.org/wiki/%D0%90%D0%B4%D0%BE%D0%BB%D1%8C%D1%84_%D0%94%D0%B8%D1%81%D1%82%D0%B5%D1%80%D0%B2%D0%B5%D0%B3</a:t>
            </a:r>
            <a:r>
              <a:rPr lang="ru-RU" sz="1400">
                <a:latin typeface="Calibri" pitchFamily="34" charset="0"/>
              </a:rPr>
              <a:t>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2"/>
              </a:rPr>
              <a:t>http://ehlt.flinders.edu.au/education/DLiT/2004/18stages/images/Psychological/kohlberg_1969.jpg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3"/>
              </a:rPr>
              <a:t>http://komfort2011.narod.ru/podlas8.html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4"/>
              </a:rPr>
              <a:t>http://www.vevivi.ru/best/Pedagogicheskaya-teoriya-ZHan-ZHaka-Russo-ref21522.html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5"/>
              </a:rPr>
              <a:t>http://www.psyworld.ru/students/texts/gerbart.htm</a:t>
            </a:r>
            <a:r>
              <a:rPr lang="ru-RU" sz="1400">
                <a:latin typeface="Calibri" pitchFamily="34" charset="0"/>
              </a:rPr>
              <a:t>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6"/>
              </a:rPr>
              <a:t>http://ru.wikipedia.org/wiki/%C3%E5%F0%E1%E0%F0%F2%2C_%C8%EE%E3%E0%ED%ED_%D4%F0%E8%E4%F0%E8%F5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7"/>
              </a:rPr>
              <a:t>http://slovari.yandex.ru/~%D0%BA%D0%BD%D0%B8%D0%B3%D0%B8/%D0%91%D0%A1%D0%AD/%D0%A2%D1%80%D1%83%D0%B4%D0%BE%D0%B2%D0%B0%D1%8F%20%D1%88%D0%BA%D0%BE%D0%BB%D0%B0/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8"/>
              </a:rPr>
              <a:t>http://dic.academic.ru/dic.nsf/bse/141452/%D0%A2%D1%80%D1%83%D0%B4%D0%BE%D0%B2%D0%B0%D1%8F#sel=3:34,8:3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19"/>
              </a:rPr>
              <a:t>http://ru.wikipedia.org/wiki/%CF%E5%F1%F2%E0%EB%EE%F6%F6%E8,_%C8%EE%E3%E0%ED%ED_%C3%E5%ED%F0%E8%F5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20"/>
              </a:rPr>
              <a:t>http://ru.wikipedia.org/wiki/%CA%E5%F0%F8%E5%ED%F8%F2%E5%E9%ED%E5%F0,_%C3%E5%EE%F0%E3</a:t>
            </a:r>
            <a:r>
              <a:rPr lang="ru-RU" sz="1400">
                <a:latin typeface="Calibri" pitchFamily="34" charset="0"/>
              </a:rPr>
              <a:t>   </a:t>
            </a:r>
          </a:p>
          <a:p>
            <a:pPr>
              <a:spcBef>
                <a:spcPts val="600"/>
              </a:spcBef>
            </a:pPr>
            <a:r>
              <a:rPr lang="en-US" sz="1400">
                <a:latin typeface="Calibri" pitchFamily="34" charset="0"/>
                <a:hlinkClick r:id="rId21"/>
              </a:rPr>
              <a:t>http://www.studd.ru/lib/1/30/</a:t>
            </a:r>
            <a:r>
              <a:rPr lang="ru-RU" sz="1400">
                <a:latin typeface="Calibri" pitchFamily="34" charset="0"/>
              </a:rPr>
              <a:t>   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A57E35-B948-4D9A-9CED-CFBD12846F14}" type="slidenum">
              <a:rPr lang="ru-RU"/>
              <a:pPr>
                <a:defRPr/>
              </a:pPr>
              <a:t>39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876</TotalTime>
  <Words>1335</Words>
  <Application>Microsoft Office PowerPoint</Application>
  <PresentationFormat>Экран (4:3)</PresentationFormat>
  <Paragraphs>205</Paragraphs>
  <Slides>39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3" baseType="lpstr">
      <vt:lpstr>Calibri</vt:lpstr>
      <vt:lpstr>Arial</vt:lpstr>
      <vt:lpstr>Times New Roman</vt:lpstr>
      <vt:lpstr>Тема Office</vt:lpstr>
      <vt:lpstr>Развитие зарубежной педагогики  и философии образования  в XVIII – XX вв.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зарубежной педагогики и философии образования в XVIII – XX вв. </dc:title>
  <dc:subject>История педагогики и философия образования</dc:subject>
  <dc:creator>Сидоров С.В.</dc:creator>
  <cp:keywords>история образования, история педагогики, философия образования, Европа, зарубежная педагогика</cp:keywords>
  <dc:description>1. Ж.-Ж. Руссо как основоположник теории «свободного воспитания». _x000d_
2. Педагогическая теория и деятельность И.Г. Песталоцци._x000d_
3. Педагогическая теория И.Ф. Гербарта. _x000d_
4. Педагогическая деятельность и взгляды А.Дистервега. _x000d_
5. Формирование в XIX – начале XX в. идей «трудовой школы». _x000d_
6. Формирование основных современных теорий воспитания и развития личности на основе синтеза философских, психолого-педагогических и прочих научных знаний. </dc:description>
  <cp:lastModifiedBy>Name</cp:lastModifiedBy>
  <cp:revision>92</cp:revision>
  <dcterms:modified xsi:type="dcterms:W3CDTF">2013-03-02T17:36:45Z</dcterms:modified>
  <cp:category>Лекции</cp:category>
</cp:coreProperties>
</file>