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83" r:id="rId4"/>
    <p:sldId id="258" r:id="rId5"/>
    <p:sldId id="273" r:id="rId6"/>
    <p:sldId id="259" r:id="rId7"/>
    <p:sldId id="274" r:id="rId8"/>
    <p:sldId id="260" r:id="rId9"/>
    <p:sldId id="261" r:id="rId10"/>
    <p:sldId id="275" r:id="rId11"/>
    <p:sldId id="262" r:id="rId12"/>
    <p:sldId id="278" r:id="rId13"/>
    <p:sldId id="263" r:id="rId14"/>
    <p:sldId id="268" r:id="rId15"/>
    <p:sldId id="269" r:id="rId16"/>
    <p:sldId id="264" r:id="rId17"/>
    <p:sldId id="270" r:id="rId18"/>
    <p:sldId id="265" r:id="rId19"/>
    <p:sldId id="272" r:id="rId20"/>
    <p:sldId id="266" r:id="rId21"/>
    <p:sldId id="271" r:id="rId22"/>
    <p:sldId id="280" r:id="rId23"/>
    <p:sldId id="276" r:id="rId24"/>
    <p:sldId id="281" r:id="rId25"/>
    <p:sldId id="282" r:id="rId26"/>
    <p:sldId id="277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30E3937-647A-43A2-8851-5342C195DD24}" type="datetimeFigureOut">
              <a:rPr lang="ru-RU"/>
              <a:pPr>
                <a:defRPr/>
              </a:pPr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C76828-831F-4200-B57F-0A59CD320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F68723-D175-470F-8E67-C6A25DF3364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49CF8-43D4-4480-A9B0-6BC484E62D8F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DFCDF-E199-4A45-8DA0-8A4B3488F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BEA54-8DD8-447A-8640-F2DA30C975B2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7470-0DD9-4C38-9922-F73B2B4DC0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A899-2C5E-4364-86C6-082399350EA0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9FD69-D4E6-465D-A882-6D9E0BCCBB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A60C40-CCBD-4BF1-AC4C-7F59ACEB655A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BA781-A473-42BA-8098-22E249F040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CACD1-0884-431F-8648-49B513B9E350}" type="datetime1">
              <a:rPr lang="ru-RU" smtClean="0"/>
              <a:t>03.03.2013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61CA2-0D53-4D35-94AC-09EA12ACA8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AE726-666F-44D8-A78F-34F544107CAD}" type="datetime1">
              <a:rPr lang="ru-RU" smtClean="0"/>
              <a:t>03.03.2013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AFCD-2899-4D72-A420-49A821AB64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44E5-22D8-4271-8207-2E07D91D9124}" type="datetime1">
              <a:rPr lang="ru-RU" smtClean="0"/>
              <a:t>03.03.2013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1E78E-8EBB-468B-B49A-80AB3B55B7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0F694-9C30-408F-94CC-1BD53EF3273D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8C9C0-F54D-47B0-B013-771224C2C2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A358A-168D-4301-B10C-9AF98A9E268F}" type="datetime1">
              <a:rPr lang="ru-RU" smtClean="0"/>
              <a:t>03.03.2013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F7B42-4F5F-47B2-9D69-4FAB5E78EB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ED90C-CFA8-4A92-8DFE-1271906C5FED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C00A43-68F3-4490-946B-580FA03957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09944-4427-4926-9752-D38C6633D1F4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0B3F2-D9EB-46B1-BFB3-86C5EF069D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7B5CCF6-6910-46AB-96A0-83FA9CE80ED6}" type="datetime1">
              <a:rPr lang="ru-RU" smtClean="0"/>
              <a:t>03.03.2013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ru-RU"/>
              <a:t>Сидоров С.В. - </a:t>
            </a:r>
            <a:r>
              <a:rPr lang="en-US"/>
              <a:t>http://sv-sidorov.ucoz.com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65D9F22-35FB-4367-A5DC-7F39063414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v-sidorov.ucoz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0%D0%B2%D1%80%D0%B5%D0%BB%D0%B8%D0%B9_%D0%90%D0%B2%D0%B3%D1%83%D1%81%D1%82%D0%B8%D0%BD" TargetMode="External"/><Relationship Id="rId3" Type="http://schemas.openxmlformats.org/officeDocument/2006/relationships/hyperlink" Target="http://www.halo-works.com/images/books/summatheologica.jpg" TargetMode="External"/><Relationship Id="rId7" Type="http://schemas.openxmlformats.org/officeDocument/2006/relationships/hyperlink" Target="http://aphorism-citation.ru/index/0-161" TargetMode="External"/><Relationship Id="rId12" Type="http://schemas.openxmlformats.org/officeDocument/2006/relationships/hyperlink" Target="http://www.gala-d.ru/parts/1083-part2.html" TargetMode="External"/><Relationship Id="rId2" Type="http://schemas.openxmlformats.org/officeDocument/2006/relationships/hyperlink" Target="http://tridentina.blog.com/files/2010/09/Botticelli-Santo-Tomas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lovari.yandex.ru/~%D0%BA%D0%BD%D0%B8%D0%B3%D0%B8/%D0%91%D0%A1%D0%AD/%D0%A4%D0%BE%D0%BC%D0%B0%20%D0%90%D0%BA%D0%B2%D0%B8%D0%BD%D1%81%D0%BA%D0%B8%D0%B9/" TargetMode="External"/><Relationship Id="rId11" Type="http://schemas.openxmlformats.org/officeDocument/2006/relationships/hyperlink" Target="http://ru.wikipedia.org/wiki/%CA%EE%EC%E5%ED%F1%EA%E8%E9,_%DF%ED_%C0%EC%EE%F1" TargetMode="External"/><Relationship Id="rId5" Type="http://schemas.openxmlformats.org/officeDocument/2006/relationships/hyperlink" Target="http://ru.wikipedia.org/wiki/%D4%EE%EC%E0_%C0%EA%E2%E8%ED%F1%EA%E8%E9" TargetMode="External"/><Relationship Id="rId10" Type="http://schemas.openxmlformats.org/officeDocument/2006/relationships/hyperlink" Target="http://s4.hubimg.com/u/4026371_f520.jpg" TargetMode="External"/><Relationship Id="rId4" Type="http://schemas.openxmlformats.org/officeDocument/2006/relationships/hyperlink" Target="http://platonanet.org.ua/_ld/11/79422788.jpg" TargetMode="External"/><Relationship Id="rId9" Type="http://schemas.openxmlformats.org/officeDocument/2006/relationships/hyperlink" Target="http://ru.wikipedia.org/wiki/%C0%EB%FC%E1%E5%F0%F2_%C2%E5%EB%E8%EA%E8%E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398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Образование </a:t>
            </a:r>
            <a:r>
              <a:rPr lang="ru-RU" sz="4000" b="1" dirty="0" smtClean="0">
                <a:solidFill>
                  <a:srgbClr val="FF0000"/>
                </a:solidFill>
              </a:rPr>
              <a:t>и его философские аспекты в Европе в Средние </a:t>
            </a:r>
            <a:r>
              <a:rPr lang="ru-RU" sz="4000" b="1" dirty="0" smtClean="0">
                <a:solidFill>
                  <a:srgbClr val="FF0000"/>
                </a:solidFill>
              </a:rPr>
              <a:t>века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288" y="2349500"/>
            <a:ext cx="8497887" cy="3600450"/>
          </a:xfrm>
          <a:noFill/>
          <a:ln>
            <a:noFill/>
          </a:ln>
          <a:effectLst/>
        </p:spPr>
        <p:style>
          <a:lnRef idx="1">
            <a:schemeClr val="accent2"/>
          </a:lnRef>
          <a:fillRef idx="1001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 fontScale="62500" lnSpcReduction="20000"/>
          </a:bodyPr>
          <a:lstStyle/>
          <a:p>
            <a:pPr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100" b="1" dirty="0" smtClean="0">
                <a:solidFill>
                  <a:schemeClr val="tx1"/>
                </a:solidFill>
              </a:rPr>
              <a:t>План</a:t>
            </a:r>
          </a:p>
          <a:p>
            <a:pPr algn="l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100" dirty="0" smtClean="0">
                <a:solidFill>
                  <a:schemeClr val="tx1"/>
                </a:solidFill>
              </a:rPr>
              <a:t>1. Религиозно-нравственные ценности и христианская философия Средневековья. </a:t>
            </a:r>
          </a:p>
          <a:p>
            <a:pPr algn="l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100" dirty="0" smtClean="0">
                <a:solidFill>
                  <a:schemeClr val="tx1"/>
                </a:solidFill>
              </a:rPr>
              <a:t>2. Сословный характер образования в Средние века. </a:t>
            </a:r>
          </a:p>
          <a:p>
            <a:pPr algn="l" eaLnBrk="1" fontAlgn="auto" hangingPunct="1">
              <a:spcBef>
                <a:spcPts val="12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100" dirty="0" smtClean="0">
                <a:solidFill>
                  <a:schemeClr val="tx1"/>
                </a:solidFill>
              </a:rPr>
              <a:t>3. Философские взгляды и педагогическая теория Я.А. Коменского.</a:t>
            </a:r>
            <a:endParaRPr lang="ru-RU" sz="51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4"/>
          <p:cNvSpPr>
            <a:spLocks noChangeArrowheads="1"/>
          </p:cNvSpPr>
          <p:nvPr/>
        </p:nvSpPr>
        <p:spPr bwMode="auto">
          <a:xfrm>
            <a:off x="5435600" y="6237288"/>
            <a:ext cx="3387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dirty="0">
                <a:cs typeface="Arial" charset="0"/>
              </a:rPr>
              <a:t>Разработал  к.п.н., доц. </a:t>
            </a:r>
            <a:r>
              <a:rPr lang="ru-RU" sz="1400" b="1" dirty="0">
                <a:cs typeface="Arial" charset="0"/>
                <a:hlinkClick r:id="rId3"/>
              </a:rPr>
              <a:t>Сидоров С.В.</a:t>
            </a:r>
            <a:endParaRPr lang="ru-RU" sz="1400" b="1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11"/>
          <p:cNvSpPr>
            <a:spLocks noChangeArrowheads="1"/>
          </p:cNvSpPr>
          <p:nvPr/>
        </p:nvSpPr>
        <p:spPr bwMode="auto">
          <a:xfrm>
            <a:off x="323850" y="404813"/>
            <a:ext cx="81359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1. Религиозно-нравственные ценности 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и христианская философия Средневековья.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3075" name="Прямоугольник 2"/>
          <p:cNvSpPr>
            <a:spLocks noChangeArrowheads="1"/>
          </p:cNvSpPr>
          <p:nvPr/>
        </p:nvSpPr>
        <p:spPr bwMode="auto">
          <a:xfrm>
            <a:off x="539750" y="2276475"/>
            <a:ext cx="7920038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Христианская философия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</a:t>
            </a:r>
            <a:r>
              <a:rPr lang="en-US" sz="3200">
                <a:latin typeface="Calibri" pitchFamily="34" charset="0"/>
              </a:rPr>
              <a:t>V - </a:t>
            </a:r>
            <a:r>
              <a:rPr lang="ru-RU" sz="3200">
                <a:latin typeface="Calibri" pitchFamily="34" charset="0"/>
              </a:rPr>
              <a:t>XIII вв. - </a:t>
            </a:r>
            <a:r>
              <a:rPr lang="ru-RU" sz="3200" b="1">
                <a:latin typeface="Calibri" pitchFamily="34" charset="0"/>
              </a:rPr>
              <a:t>неоплатонизм</a:t>
            </a:r>
            <a:r>
              <a:rPr lang="ru-RU" sz="3200">
                <a:latin typeface="Calibri" pitchFamily="34" charset="0"/>
              </a:rPr>
              <a:t> </a:t>
            </a:r>
          </a:p>
          <a:p>
            <a:r>
              <a:rPr lang="ru-RU" sz="3200">
                <a:latin typeface="Calibri" pitchFamily="34" charset="0"/>
              </a:rPr>
              <a:t>(Аврелий Августин).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С XIII в. - </a:t>
            </a:r>
            <a:r>
              <a:rPr lang="ru-RU" sz="3200" b="1">
                <a:latin typeface="Calibri" pitchFamily="34" charset="0"/>
              </a:rPr>
              <a:t>христианский аристотелизм </a:t>
            </a:r>
            <a:r>
              <a:rPr lang="ru-RU" sz="3200">
                <a:latin typeface="Calibri" pitchFamily="34" charset="0"/>
              </a:rPr>
              <a:t>(Альберт Великий, Фома Аквинский).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68F13B-EC1F-4B03-8E11-16099AB14206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827088" y="1268413"/>
            <a:ext cx="77755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Схоластика </a:t>
            </a:r>
            <a:r>
              <a:rPr lang="ru-RU" sz="3200">
                <a:latin typeface="Calibri" pitchFamily="34" charset="0"/>
              </a:rPr>
              <a:t>(лат. </a:t>
            </a:r>
            <a:r>
              <a:rPr lang="en-US" sz="3200" i="1">
                <a:latin typeface="Calibri" pitchFamily="34" charset="0"/>
              </a:rPr>
              <a:t>scholastica</a:t>
            </a:r>
            <a:r>
              <a:rPr lang="en-US" sz="3200">
                <a:latin typeface="Calibri" pitchFamily="34" charset="0"/>
              </a:rPr>
              <a:t>, </a:t>
            </a:r>
            <a:r>
              <a:rPr lang="ru-RU" sz="3200">
                <a:latin typeface="Calibri" pitchFamily="34" charset="0"/>
              </a:rPr>
              <a:t>от греч. </a:t>
            </a:r>
            <a:r>
              <a:rPr lang="en-US" sz="3200" i="1">
                <a:latin typeface="Calibri" pitchFamily="34" charset="0"/>
              </a:rPr>
              <a:t>scholastikós</a:t>
            </a:r>
            <a:r>
              <a:rPr lang="en-US" sz="3200">
                <a:latin typeface="Calibri" pitchFamily="34" charset="0"/>
              </a:rPr>
              <a:t> — </a:t>
            </a:r>
            <a:r>
              <a:rPr lang="ru-RU" sz="3200">
                <a:latin typeface="Calibri" pitchFamily="34" charset="0"/>
              </a:rPr>
              <a:t>школьный, учёный, учёная беседа, «школьная учёность») – средневековая школьная философия, представители которой стремились рационально обосновать и систематизировать христианское вероучение.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22F9-51D1-410D-A49B-3FA951DD71A3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404813"/>
            <a:ext cx="2376487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3492500" y="476250"/>
            <a:ext cx="5183188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Аврелий Августин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(лат. </a:t>
            </a:r>
            <a:r>
              <a:rPr lang="ru-RU" sz="3200" i="1">
                <a:latin typeface="Calibri" pitchFamily="34" charset="0"/>
              </a:rPr>
              <a:t>Aurelius Augustinus</a:t>
            </a:r>
            <a:r>
              <a:rPr lang="ru-RU" sz="3200">
                <a:latin typeface="Calibri" pitchFamily="34" charset="0"/>
              </a:rPr>
              <a:t>; 354—430) — </a:t>
            </a:r>
          </a:p>
          <a:p>
            <a:pPr>
              <a:spcBef>
                <a:spcPts val="1200"/>
              </a:spcBef>
            </a:pPr>
            <a:r>
              <a:rPr lang="ru-RU" sz="3200" b="1">
                <a:latin typeface="Calibri" pitchFamily="34" charset="0"/>
              </a:rPr>
              <a:t>Блаженный Августин</a:t>
            </a:r>
            <a:r>
              <a:rPr lang="ru-RU" sz="3200">
                <a:latin typeface="Calibri" pitchFamily="34" charset="0"/>
              </a:rPr>
              <a:t>, </a:t>
            </a:r>
            <a:r>
              <a:rPr lang="ru-RU" sz="3200" b="1">
                <a:latin typeface="Calibri" pitchFamily="34" charset="0"/>
              </a:rPr>
              <a:t>Святитель Августин.</a:t>
            </a:r>
            <a:r>
              <a:rPr lang="ru-RU" sz="3200">
                <a:latin typeface="Calibri" pitchFamily="34" charset="0"/>
              </a:rPr>
              <a:t> 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Епископ Гиппонский. </a:t>
            </a:r>
          </a:p>
        </p:txBody>
      </p:sp>
      <p:sp>
        <p:nvSpPr>
          <p:cNvPr id="5124" name="Прямоугольник 4"/>
          <p:cNvSpPr>
            <a:spLocks noChangeArrowheads="1"/>
          </p:cNvSpPr>
          <p:nvPr/>
        </p:nvSpPr>
        <p:spPr bwMode="auto">
          <a:xfrm>
            <a:off x="323850" y="4437063"/>
            <a:ext cx="84963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Христианский проповедник, философ, богослов и политик. </a:t>
            </a:r>
          </a:p>
          <a:p>
            <a:pPr>
              <a:spcBef>
                <a:spcPts val="1200"/>
              </a:spcBef>
            </a:pPr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Святой католической и православной церквей.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0623A2-69F0-4C3C-9115-FF92E89F7500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468313" y="2133600"/>
            <a:ext cx="8424862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Философско-педагогические идеи</a:t>
            </a:r>
          </a:p>
          <a:p>
            <a:pPr>
              <a:spcBef>
                <a:spcPts val="1200"/>
              </a:spcBef>
            </a:pPr>
            <a:r>
              <a:rPr lang="ru-RU" sz="3200" b="1" dirty="0">
                <a:latin typeface="Calibri" pitchFamily="34" charset="0"/>
              </a:rPr>
              <a:t>«Уверуй, чтобы уразуметь»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solidFill>
                  <a:srgbClr val="000000"/>
                </a:solidFill>
                <a:latin typeface="Calibri" pitchFamily="34" charset="0"/>
              </a:rPr>
              <a:t>Мы не можем знать всего во что верим.</a:t>
            </a:r>
            <a:endParaRPr lang="ru-RU" sz="3200" b="1" dirty="0">
              <a:solidFill>
                <a:srgbClr val="00B0F0"/>
              </a:solidFill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ru-RU" sz="3200" dirty="0">
                <a:solidFill>
                  <a:srgbClr val="000000"/>
                </a:solidFill>
                <a:latin typeface="Calibri" pitchFamily="34" charset="0"/>
              </a:rPr>
              <a:t>В изучении наук людям помогают авторитеты и разум.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solidFill>
                  <a:srgbClr val="000000"/>
                </a:solidFill>
                <a:latin typeface="Calibri" pitchFamily="34" charset="0"/>
              </a:rPr>
              <a:t>Достоверное знание — это знание человека о самом себе.</a:t>
            </a:r>
            <a:endParaRPr lang="ru-RU" sz="3200" b="1" dirty="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6147" name="Прямоугольник 2"/>
          <p:cNvSpPr>
            <a:spLocks noChangeArrowheads="1"/>
          </p:cNvSpPr>
          <p:nvPr/>
        </p:nvSpPr>
        <p:spPr bwMode="auto">
          <a:xfrm>
            <a:off x="539750" y="620713"/>
            <a:ext cx="799306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Наиболее известные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труды Св. Августина</a:t>
            </a:r>
            <a:r>
              <a:rPr lang="ru-RU" sz="3200">
                <a:latin typeface="Calibri" pitchFamily="34" charset="0"/>
              </a:rPr>
              <a:t>: </a:t>
            </a:r>
          </a:p>
          <a:p>
            <a:r>
              <a:rPr lang="ru-RU" sz="3200">
                <a:latin typeface="Calibri" pitchFamily="34" charset="0"/>
              </a:rPr>
              <a:t>«О Граде Божьем», «Исповедь».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78BC2-6104-45AA-AE3F-D10F43A0CD23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3779838" y="620713"/>
            <a:ext cx="475297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Альберт Великий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(лат. </a:t>
            </a:r>
            <a:r>
              <a:rPr lang="ru-RU" sz="3200" i="1">
                <a:latin typeface="Calibri" pitchFamily="34" charset="0"/>
              </a:rPr>
              <a:t>Albertus Magnus</a:t>
            </a:r>
            <a:r>
              <a:rPr lang="ru-RU" sz="3200">
                <a:latin typeface="Calibri" pitchFamily="34" charset="0"/>
              </a:rPr>
              <a:t>)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1193 (?)—1280 </a:t>
            </a:r>
          </a:p>
          <a:p>
            <a:pPr>
              <a:spcBef>
                <a:spcPts val="1200"/>
              </a:spcBef>
            </a:pPr>
            <a:r>
              <a:rPr lang="ru-RU" sz="3200" b="1">
                <a:latin typeface="Calibri" pitchFamily="34" charset="0"/>
              </a:rPr>
              <a:t>Св. Альберт, </a:t>
            </a:r>
          </a:p>
          <a:p>
            <a:r>
              <a:rPr lang="ru-RU" sz="3200" b="1">
                <a:latin typeface="Calibri" pitchFamily="34" charset="0"/>
              </a:rPr>
              <a:t>Альберт Кельнский, </a:t>
            </a:r>
          </a:p>
          <a:p>
            <a:r>
              <a:rPr lang="ru-RU" sz="3200" b="1">
                <a:latin typeface="Calibri" pitchFamily="34" charset="0"/>
              </a:rPr>
              <a:t>Альберт фон Больштедт</a:t>
            </a:r>
            <a:r>
              <a:rPr lang="ru-RU" sz="3200">
                <a:latin typeface="Calibri" pitchFamily="34" charset="0"/>
              </a:rPr>
              <a:t> 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692150"/>
            <a:ext cx="3146425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4"/>
          <p:cNvSpPr>
            <a:spLocks noChangeArrowheads="1"/>
          </p:cNvSpPr>
          <p:nvPr/>
        </p:nvSpPr>
        <p:spPr bwMode="auto">
          <a:xfrm>
            <a:off x="179388" y="4437063"/>
            <a:ext cx="878522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Философ, богослов, учёный-естествоиспытатель.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Видный представитель средневековой схоластики, наставник Фомы Аквинского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C5DC18-3B6B-4152-84A8-1FD0BD3C8ACD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971550" y="1844675"/>
            <a:ext cx="72009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Основные труды Альберта Великого: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«Сумма о творениях», «О душе», </a:t>
            </a:r>
            <a:r>
              <a:rPr lang="ru-RU" sz="3200" i="1">
                <a:latin typeface="Calibri" pitchFamily="34" charset="0"/>
              </a:rPr>
              <a:t>«</a:t>
            </a:r>
            <a:r>
              <a:rPr lang="ru-RU" sz="3200">
                <a:latin typeface="Calibri" pitchFamily="34" charset="0"/>
              </a:rPr>
              <a:t>Метафизика», </a:t>
            </a:r>
            <a:r>
              <a:rPr lang="ru-RU" sz="3200" i="1">
                <a:latin typeface="Calibri" pitchFamily="34" charset="0"/>
              </a:rPr>
              <a:t>«</a:t>
            </a:r>
            <a:r>
              <a:rPr lang="ru-RU" sz="3200">
                <a:latin typeface="Calibri" pitchFamily="34" charset="0"/>
              </a:rPr>
              <a:t>Сумма теологии».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Изложил и прокомментировал почти все работы Аристотеля.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95D63-DF0D-4B9F-B9BB-3E184072B34F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39750" y="260350"/>
            <a:ext cx="4176713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Фома Аквинский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иначе </a:t>
            </a:r>
            <a:r>
              <a:rPr lang="ru-RU" sz="3200" b="1">
                <a:latin typeface="Calibri" pitchFamily="34" charset="0"/>
              </a:rPr>
              <a:t>Фома Аквинат </a:t>
            </a:r>
            <a:r>
              <a:rPr lang="ru-RU" sz="3200">
                <a:latin typeface="Calibri" pitchFamily="34" charset="0"/>
              </a:rPr>
              <a:t>или </a:t>
            </a:r>
            <a:r>
              <a:rPr lang="ru-RU" sz="3200" b="1">
                <a:latin typeface="Calibri" pitchFamily="34" charset="0"/>
              </a:rPr>
              <a:t>Томас Аквинат</a:t>
            </a:r>
            <a:r>
              <a:rPr lang="ru-RU" sz="3200">
                <a:latin typeface="Calibri" pitchFamily="34" charset="0"/>
              </a:rPr>
              <a:t>, (лат. </a:t>
            </a:r>
            <a:r>
              <a:rPr lang="ru-RU" sz="3200" i="1">
                <a:latin typeface="Calibri" pitchFamily="34" charset="0"/>
              </a:rPr>
              <a:t>Thomas Aquinas, итал.</a:t>
            </a:r>
            <a:r>
              <a:rPr lang="ru-RU" sz="3200">
                <a:latin typeface="Calibri" pitchFamily="34" charset="0"/>
              </a:rPr>
              <a:t> </a:t>
            </a:r>
            <a:r>
              <a:rPr lang="ru-RU" sz="3200" i="1">
                <a:latin typeface="Calibri" pitchFamily="34" charset="0"/>
              </a:rPr>
              <a:t>Tommaso d'Aquino</a:t>
            </a:r>
            <a:r>
              <a:rPr lang="ru-RU" sz="3200">
                <a:latin typeface="Calibri" pitchFamily="34" charset="0"/>
              </a:rPr>
              <a:t>),</a:t>
            </a:r>
          </a:p>
          <a:p>
            <a:pPr algn="r">
              <a:spcBef>
                <a:spcPts val="1200"/>
              </a:spcBef>
            </a:pPr>
            <a:r>
              <a:rPr lang="ru-RU" sz="3200" b="1">
                <a:latin typeface="Calibri" pitchFamily="34" charset="0"/>
              </a:rPr>
              <a:t>Святой Фома</a:t>
            </a:r>
            <a:r>
              <a:rPr lang="ru-RU" sz="3200">
                <a:latin typeface="Calibri" pitchFamily="34" charset="0"/>
              </a:rPr>
              <a:t>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1225(?) — 1274.</a:t>
            </a:r>
          </a:p>
        </p:txBody>
      </p:sp>
      <p:pic>
        <p:nvPicPr>
          <p:cNvPr id="9219" name="Picture 2" descr="C:\Documents and Settings\Владелец\Мои документы\Мои рисунки\педагогика\Копия Botticelli-Santo-Toma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333375"/>
            <a:ext cx="2951163" cy="430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4"/>
          <p:cNvSpPr>
            <a:spLocks noChangeArrowheads="1"/>
          </p:cNvSpPr>
          <p:nvPr/>
        </p:nvSpPr>
        <p:spPr bwMode="auto">
          <a:xfrm>
            <a:off x="468313" y="4868863"/>
            <a:ext cx="8135937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Философ и богослов, систематизатор ортодоксальной схоластики. </a:t>
            </a:r>
          </a:p>
          <a:p>
            <a:pPr algn="r"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Святой Римской католической церкви.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3CC8B3-A1CB-45FC-BD3D-A0496D9E4B6F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:\Documents and Settings\Владелец\Мои документы\Мои рисунки\педагогика\summatheolog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04813"/>
            <a:ext cx="278765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213" y="1989138"/>
            <a:ext cx="2670175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6"/>
          <p:cNvSpPr>
            <a:spLocks noChangeArrowheads="1"/>
          </p:cNvSpPr>
          <p:nvPr/>
        </p:nvSpPr>
        <p:spPr bwMode="auto">
          <a:xfrm>
            <a:off x="3492500" y="765175"/>
            <a:ext cx="4895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Труды Фомы Аквинского: </a:t>
            </a:r>
          </a:p>
        </p:txBody>
      </p:sp>
      <p:sp>
        <p:nvSpPr>
          <p:cNvPr id="10245" name="Прямоугольник 5"/>
          <p:cNvSpPr>
            <a:spLocks noChangeArrowheads="1"/>
          </p:cNvSpPr>
          <p:nvPr/>
        </p:nvSpPr>
        <p:spPr bwMode="auto">
          <a:xfrm>
            <a:off x="5940425" y="1916113"/>
            <a:ext cx="2900363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«Сумма теологии», </a:t>
            </a:r>
          </a:p>
          <a:p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«Сумма против язычников» </a:t>
            </a:r>
          </a:p>
          <a:p>
            <a:r>
              <a:rPr lang="ru-RU" sz="3200">
                <a:solidFill>
                  <a:srgbClr val="000000"/>
                </a:solidFill>
                <a:latin typeface="Calibri" pitchFamily="34" charset="0"/>
              </a:rPr>
              <a:t>(общее название: «Сумма философии»). 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0DB6A3-E222-425A-9246-61BC1D26F9F2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684213" y="1628775"/>
            <a:ext cx="78486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Фома Аквинский…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Связал христианское вероучение с философией Аристотеля. 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Сформулировал пять доказательств бытия Бога.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Обосновал роль науки в познании Бога.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9A7997-1207-4809-9F67-F46247F8BD3C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250825" y="1341438"/>
            <a:ext cx="871378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 dirty="0">
                <a:latin typeface="Calibri" pitchFamily="34" charset="0"/>
              </a:rPr>
              <a:t>Три умственно-познавательных операции:</a:t>
            </a:r>
          </a:p>
          <a:p>
            <a:r>
              <a:rPr lang="ru-RU" sz="3200" dirty="0">
                <a:latin typeface="Calibri" pitchFamily="34" charset="0"/>
              </a:rPr>
              <a:t>     1) создание понятия и задержка внимания на его содержании (созерцание);</a:t>
            </a:r>
          </a:p>
          <a:p>
            <a:r>
              <a:rPr lang="ru-RU" sz="3200" dirty="0">
                <a:latin typeface="Calibri" pitchFamily="34" charset="0"/>
              </a:rPr>
              <a:t>     2) суждение или сопоставление понятий;</a:t>
            </a:r>
          </a:p>
          <a:p>
            <a:r>
              <a:rPr lang="ru-RU" sz="3200" dirty="0">
                <a:latin typeface="Calibri" pitchFamily="34" charset="0"/>
              </a:rPr>
              <a:t>     3) умозаключение — связывание суждений друг с другом.</a:t>
            </a:r>
          </a:p>
          <a:p>
            <a:endParaRPr lang="ru-RU" sz="3200" dirty="0">
              <a:latin typeface="Calibri" pitchFamily="34" charset="0"/>
            </a:endParaRPr>
          </a:p>
          <a:p>
            <a:pPr algn="ctr"/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Познание —самая благородная деятельность человека: постигая истины, он постигает Бога. 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12291" name="Прямоугольник 2"/>
          <p:cNvSpPr>
            <a:spLocks noChangeArrowheads="1"/>
          </p:cNvSpPr>
          <p:nvPr/>
        </p:nvSpPr>
        <p:spPr bwMode="auto">
          <a:xfrm>
            <a:off x="1116013" y="452438"/>
            <a:ext cx="71278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Фома Аквинский о познании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114C27-5270-4A08-8875-83416FB27762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850" y="692150"/>
            <a:ext cx="8424863" cy="54784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Известные высказывания Фомы Аквинского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Пусть мысли, заключенные в книгах, будут твоим основным капиталом, а мысли, которые возникнут у тебя самого, – процентами на него.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Знание — настолько ценная вещь, что его не зазорно добывать из любого источника.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Наш долг – ненавидеть в грешнике его грех, но любить самого грешника за то, что он – человек, способный на благо.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0EDE03-6B74-45CB-8DB5-D9225B0DD21A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395288" y="549275"/>
            <a:ext cx="799306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2. Сословный характер образования </a:t>
            </a:r>
          </a:p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в Средние века. </a:t>
            </a: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539750" y="2133600"/>
            <a:ext cx="8135938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Семь свободных искусств </a:t>
            </a:r>
            <a:r>
              <a:rPr lang="en-US" sz="3200" dirty="0">
                <a:latin typeface="Calibri" pitchFamily="34" charset="0"/>
              </a:rPr>
              <a:t>(</a:t>
            </a:r>
            <a:r>
              <a:rPr lang="ru-RU" sz="3200" i="1" dirty="0">
                <a:latin typeface="Calibri" pitchFamily="34" charset="0"/>
              </a:rPr>
              <a:t>лат.</a:t>
            </a:r>
            <a:r>
              <a:rPr lang="ru-RU" sz="3200" dirty="0">
                <a:latin typeface="Calibri" pitchFamily="34" charset="0"/>
              </a:rPr>
              <a:t> </a:t>
            </a:r>
            <a:r>
              <a:rPr lang="en-US" sz="3200" dirty="0" err="1">
                <a:latin typeface="Calibri" pitchFamily="34" charset="0"/>
              </a:rPr>
              <a:t>septem</a:t>
            </a:r>
            <a:r>
              <a:rPr lang="en-US" sz="3200" dirty="0">
                <a:latin typeface="Calibri" pitchFamily="34" charset="0"/>
              </a:rPr>
              <a:t> </a:t>
            </a:r>
            <a:r>
              <a:rPr lang="en-US" sz="3200" dirty="0" err="1">
                <a:latin typeface="Calibri" pitchFamily="34" charset="0"/>
              </a:rPr>
              <a:t>artes</a:t>
            </a:r>
            <a:r>
              <a:rPr lang="en-US" sz="3200" dirty="0">
                <a:latin typeface="Calibri" pitchFamily="34" charset="0"/>
              </a:rPr>
              <a:t> </a:t>
            </a:r>
            <a:r>
              <a:rPr lang="en-US" sz="3200" dirty="0" err="1">
                <a:latin typeface="Calibri" pitchFamily="34" charset="0"/>
              </a:rPr>
              <a:t>liberales</a:t>
            </a:r>
            <a:r>
              <a:rPr lang="en-US" sz="3200" dirty="0">
                <a:latin typeface="Calibri" pitchFamily="34" charset="0"/>
              </a:rPr>
              <a:t>)</a:t>
            </a:r>
            <a:r>
              <a:rPr lang="ru-RU" sz="3200" b="1" dirty="0"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</a:t>
            </a:r>
            <a:r>
              <a:rPr lang="ru-RU" sz="3200" b="1" dirty="0">
                <a:latin typeface="Calibri" pitchFamily="34" charset="0"/>
              </a:rPr>
              <a:t>Тривиум (</a:t>
            </a:r>
            <a:r>
              <a:rPr lang="ru-RU" sz="3200" b="1" dirty="0" err="1">
                <a:latin typeface="Calibri" pitchFamily="34" charset="0"/>
              </a:rPr>
              <a:t>трёхпутие</a:t>
            </a:r>
            <a:r>
              <a:rPr lang="ru-RU" sz="3200" b="1" dirty="0">
                <a:latin typeface="Calibri" pitchFamily="34" charset="0"/>
              </a:rPr>
              <a:t>):</a:t>
            </a:r>
            <a:r>
              <a:rPr lang="ru-RU" sz="3200" dirty="0">
                <a:latin typeface="Calibri" pitchFamily="34" charset="0"/>
              </a:rPr>
              <a:t> грамматика, риторика, диалектика (логика).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</a:t>
            </a:r>
            <a:r>
              <a:rPr lang="ru-RU" sz="3200" b="1" dirty="0">
                <a:latin typeface="Calibri" pitchFamily="34" charset="0"/>
              </a:rPr>
              <a:t>Квадривиум (</a:t>
            </a:r>
            <a:r>
              <a:rPr lang="ru-RU" sz="3200" b="1" dirty="0" err="1">
                <a:latin typeface="Calibri" pitchFamily="34" charset="0"/>
              </a:rPr>
              <a:t>четырёхпутие</a:t>
            </a:r>
            <a:r>
              <a:rPr lang="ru-RU" sz="3200" b="1" dirty="0">
                <a:latin typeface="Calibri" pitchFamily="34" charset="0"/>
              </a:rPr>
              <a:t>):</a:t>
            </a:r>
            <a:r>
              <a:rPr lang="ru-RU" sz="3200" dirty="0">
                <a:latin typeface="Calibri" pitchFamily="34" charset="0"/>
              </a:rPr>
              <a:t> арифметика, геометрия, астрономия, музыка.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EC43FF-1AE2-401A-83DD-E4D937CA704B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611188" y="836613"/>
            <a:ext cx="8064500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Церковные школы </a:t>
            </a:r>
            <a:r>
              <a:rPr lang="ru-RU" sz="3200" dirty="0">
                <a:latin typeface="Calibri" pitchFamily="34" charset="0"/>
              </a:rPr>
              <a:t>(преобладающий тип учебных заведений в Европе до </a:t>
            </a:r>
            <a:r>
              <a:rPr lang="en-US" sz="3200" dirty="0">
                <a:latin typeface="Calibri" pitchFamily="34" charset="0"/>
              </a:rPr>
              <a:t>XV </a:t>
            </a:r>
            <a:r>
              <a:rPr lang="ru-RU" sz="3200" dirty="0">
                <a:latin typeface="Calibri" pitchFamily="34" charset="0"/>
              </a:rPr>
              <a:t>в.):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- </a:t>
            </a:r>
            <a:r>
              <a:rPr lang="ru-RU" sz="3200" dirty="0">
                <a:solidFill>
                  <a:srgbClr val="00B0F0"/>
                </a:solidFill>
                <a:latin typeface="Calibri" pitchFamily="34" charset="0"/>
              </a:rPr>
              <a:t>приходские</a:t>
            </a:r>
            <a:r>
              <a:rPr lang="ru-RU" sz="3200" dirty="0">
                <a:latin typeface="Calibri" pitchFamily="34" charset="0"/>
              </a:rPr>
              <a:t> – самые распространённые, обычно занятия велись в церковном помещении или в доме священника;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- </a:t>
            </a:r>
            <a:r>
              <a:rPr lang="ru-RU" sz="3200" dirty="0">
                <a:solidFill>
                  <a:srgbClr val="00B0F0"/>
                </a:solidFill>
                <a:latin typeface="Calibri" pitchFamily="34" charset="0"/>
              </a:rPr>
              <a:t>монастырские</a:t>
            </a:r>
            <a:r>
              <a:rPr lang="ru-RU" sz="3200" dirty="0">
                <a:latin typeface="Calibri" pitchFamily="34" charset="0"/>
              </a:rPr>
              <a:t>: внутренние и внешние;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- </a:t>
            </a:r>
            <a:r>
              <a:rPr lang="ru-RU" sz="3200" dirty="0">
                <a:solidFill>
                  <a:srgbClr val="00B0F0"/>
                </a:solidFill>
                <a:latin typeface="Calibri" pitchFamily="34" charset="0"/>
              </a:rPr>
              <a:t>епископальные</a:t>
            </a:r>
            <a:r>
              <a:rPr lang="ru-RU" sz="3200" dirty="0">
                <a:latin typeface="Calibri" pitchFamily="34" charset="0"/>
              </a:rPr>
              <a:t> (кафедральные) располагались в церковных центрах местопребывания главы епархии.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0B91DC-7805-4B4A-98AB-A2596A794979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611188" y="908050"/>
            <a:ext cx="80645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Цеховые школы </a:t>
            </a:r>
            <a:r>
              <a:rPr lang="ru-RU" sz="3200">
                <a:latin typeface="Calibri" pitchFamily="34" charset="0"/>
              </a:rPr>
              <a:t>(создавались цехами – объединениями ремесленников). </a:t>
            </a:r>
          </a:p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Гильдейские школы </a:t>
            </a:r>
            <a:r>
              <a:rPr lang="ru-RU" sz="3200">
                <a:latin typeface="Calibri" pitchFamily="34" charset="0"/>
              </a:rPr>
              <a:t>(аналогичны цеховым, создавались гильдиями – объединениями купцов).</a:t>
            </a:r>
          </a:p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Общинные школы </a:t>
            </a:r>
            <a:r>
              <a:rPr lang="ru-RU" sz="3200">
                <a:latin typeface="Calibri" pitchFamily="34" charset="0"/>
              </a:rPr>
              <a:t>(создавались общинами объединяющими людей по национальному, религиозному признаку).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D8FB56-BD1E-4AE2-A2B5-F2B9A92683B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2"/>
          <p:cNvSpPr>
            <a:spLocks noChangeArrowheads="1"/>
          </p:cNvSpPr>
          <p:nvPr/>
        </p:nvSpPr>
        <p:spPr bwMode="auto">
          <a:xfrm>
            <a:off x="4356100" y="1268413"/>
            <a:ext cx="4392613" cy="400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Рыцарское воспитание</a:t>
            </a:r>
            <a:r>
              <a:rPr lang="ru-RU" sz="3200">
                <a:solidFill>
                  <a:srgbClr val="FF0000"/>
                </a:solidFill>
                <a:latin typeface="Calibri" pitchFamily="34" charset="0"/>
              </a:rPr>
              <a:t>: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- до 7 лет – воспитание в семье;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- до 14 лет – паж при дворе сеньора;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- до 21 года — оруженосец. </a:t>
            </a: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65175"/>
            <a:ext cx="3779837" cy="479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DDAEFB-323C-4844-89BF-F0C632C01C10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971550" y="981075"/>
            <a:ext cx="748823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«Семь рыцарских добродетелей»:</a:t>
            </a:r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фехтование,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владение копьём и щитом,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верховая езда,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искусство охоты,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плавание,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игра в шахматы, </a:t>
            </a:r>
          </a:p>
          <a:p>
            <a:pPr eaLnBrk="0" hangingPunct="0"/>
            <a:r>
              <a:rPr lang="ru-RU" sz="3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- сочинение и исполнение под музыку стихов в честь дамы сердца.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01E50D-C620-4EA4-B3E7-6DFE1C9E517A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557338"/>
            <a:ext cx="3881438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2"/>
          <p:cNvSpPr>
            <a:spLocks noChangeArrowheads="1"/>
          </p:cNvSpPr>
          <p:nvPr/>
        </p:nvSpPr>
        <p:spPr bwMode="auto">
          <a:xfrm>
            <a:off x="3995738" y="2708275"/>
            <a:ext cx="489743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Ян Амос Коменский</a:t>
            </a:r>
            <a:r>
              <a:rPr lang="ru-RU" sz="3200" baseline="30000">
                <a:solidFill>
                  <a:srgbClr val="FF0000"/>
                </a:solidFill>
                <a:latin typeface="Calibri" pitchFamily="34" charset="0"/>
              </a:rPr>
              <a:t> </a:t>
            </a:r>
          </a:p>
          <a:p>
            <a:r>
              <a:rPr lang="ru-RU" sz="3200" b="1">
                <a:latin typeface="Calibri" pitchFamily="34" charset="0"/>
              </a:rPr>
              <a:t> </a:t>
            </a:r>
            <a:r>
              <a:rPr lang="ru-RU" sz="3200">
                <a:latin typeface="Calibri" pitchFamily="34" charset="0"/>
              </a:rPr>
              <a:t>(чеш. </a:t>
            </a:r>
            <a:r>
              <a:rPr lang="ru-RU" sz="3200" i="1">
                <a:latin typeface="Calibri" pitchFamily="34" charset="0"/>
              </a:rPr>
              <a:t>Jan Amos Komenský</a:t>
            </a:r>
            <a:r>
              <a:rPr lang="ru-RU" sz="3200">
                <a:latin typeface="Calibri" pitchFamily="34" charset="0"/>
              </a:rPr>
              <a:t>), </a:t>
            </a:r>
            <a:r>
              <a:rPr lang="ru-RU" sz="3200" b="1">
                <a:latin typeface="Calibri" pitchFamily="34" charset="0"/>
              </a:rPr>
              <a:t>Комениус </a:t>
            </a:r>
            <a:r>
              <a:rPr lang="ru-RU" sz="3200">
                <a:latin typeface="Calibri" pitchFamily="34" charset="0"/>
              </a:rPr>
              <a:t>(лат. </a:t>
            </a:r>
            <a:r>
              <a:rPr lang="ru-RU" sz="3200" i="1">
                <a:latin typeface="Calibri" pitchFamily="34" charset="0"/>
              </a:rPr>
              <a:t>Comenius</a:t>
            </a:r>
            <a:r>
              <a:rPr lang="ru-RU" sz="3200">
                <a:latin typeface="Calibri" pitchFamily="34" charset="0"/>
              </a:rPr>
              <a:t>),</a:t>
            </a:r>
            <a:r>
              <a:rPr lang="ru-RU" sz="3200" i="1">
                <a:latin typeface="Calibri" pitchFamily="34" charset="0"/>
              </a:rPr>
              <a:t> </a:t>
            </a:r>
            <a:endParaRPr lang="ru-RU" sz="3200" b="1">
              <a:latin typeface="Calibri" pitchFamily="34" charset="0"/>
            </a:endParaRPr>
          </a:p>
          <a:p>
            <a:r>
              <a:rPr lang="ru-RU" sz="3200">
                <a:latin typeface="Calibri" pitchFamily="34" charset="0"/>
              </a:rPr>
              <a:t>1592 - 1670.  </a:t>
            </a:r>
          </a:p>
        </p:txBody>
      </p:sp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323850" y="333375"/>
            <a:ext cx="82804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>
                <a:solidFill>
                  <a:srgbClr val="FF0000"/>
                </a:solidFill>
                <a:latin typeface="Calibri" pitchFamily="34" charset="0"/>
              </a:rPr>
              <a:t>3. Философские взгляды и педагогическая теория Я.А. Коменского.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454C40-A710-4BA8-AD38-7763E9BB2DCF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539750" y="1773238"/>
            <a:ext cx="835342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Я.А. Коменский </a:t>
            </a:r>
            <a:r>
              <a:rPr lang="ru-RU" sz="3200">
                <a:latin typeface="Calibri" pitchFamily="34" charset="0"/>
              </a:rPr>
              <a:t>– чешский педагог-гуманист, писатель, общественный деятель, епископ Чешскобратской церкви.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Основоположник научной педагогики, создатель классно-урочной системы.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ECB536-6883-4C93-88CB-B60740F1F852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Прямоугольник 1"/>
          <p:cNvSpPr>
            <a:spLocks noChangeArrowheads="1"/>
          </p:cNvSpPr>
          <p:nvPr/>
        </p:nvSpPr>
        <p:spPr bwMode="auto">
          <a:xfrm>
            <a:off x="323850" y="549275"/>
            <a:ext cx="8496300" cy="547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Педагогические труды Я.А. Коменского: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«Материнская школа» (1632) - первое в истории руководство для семейного воспитания;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«Великая дидактика» </a:t>
            </a:r>
            <a:r>
              <a:rPr lang="ru-RU" sz="3200" i="1" dirty="0">
                <a:latin typeface="Calibri" pitchFamily="34" charset="0"/>
              </a:rPr>
              <a:t>(</a:t>
            </a:r>
            <a:r>
              <a:rPr lang="ru-RU" sz="3200" i="1" dirty="0" err="1">
                <a:latin typeface="Calibri" pitchFamily="34" charset="0"/>
              </a:rPr>
              <a:t>Didactica</a:t>
            </a:r>
            <a:r>
              <a:rPr lang="ru-RU" sz="3200" i="1" dirty="0">
                <a:latin typeface="Calibri" pitchFamily="34" charset="0"/>
              </a:rPr>
              <a:t> </a:t>
            </a:r>
            <a:r>
              <a:rPr lang="ru-RU" sz="3200" i="1" dirty="0" err="1">
                <a:latin typeface="Calibri" pitchFamily="34" charset="0"/>
              </a:rPr>
              <a:t>Magna</a:t>
            </a:r>
            <a:r>
              <a:rPr lang="ru-RU" sz="3200" i="1" dirty="0">
                <a:latin typeface="Calibri" pitchFamily="34" charset="0"/>
              </a:rPr>
              <a:t>)</a:t>
            </a:r>
            <a:r>
              <a:rPr lang="ru-RU" sz="3200" dirty="0">
                <a:latin typeface="Calibri" pitchFamily="34" charset="0"/>
              </a:rPr>
              <a:t> (1633-38) – первый научный труд по педагогике;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«</a:t>
            </a:r>
            <a:r>
              <a:rPr lang="ru-RU" sz="3200" dirty="0" err="1">
                <a:latin typeface="Calibri" pitchFamily="34" charset="0"/>
              </a:rPr>
              <a:t>Пансофическая</a:t>
            </a:r>
            <a:r>
              <a:rPr lang="ru-RU" sz="3200" dirty="0">
                <a:latin typeface="Calibri" pitchFamily="34" charset="0"/>
              </a:rPr>
              <a:t> школа» (1651) – об организации системы образования, в которой «всех учат всему».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D2D947-FA1A-4895-AA2F-9C0FBF977FD2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4500563" y="1484313"/>
            <a:ext cx="4103687" cy="449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«Открытая дверь к языкам» (1631);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«Астрономия» (1632);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«Физика» (1633); </a:t>
            </a:r>
          </a:p>
          <a:p>
            <a:pPr>
              <a:spcBef>
                <a:spcPts val="1200"/>
              </a:spcBef>
            </a:pPr>
            <a:r>
              <a:rPr lang="ru-RU" sz="3200">
                <a:latin typeface="Calibri" pitchFamily="34" charset="0"/>
              </a:rPr>
              <a:t>     «Мир чувственных вещей в картинках» (1658).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77C512-1251-436D-817C-F50C1F395797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sp>
        <p:nvSpPr>
          <p:cNvPr id="22533" name="Прямоугольник 4"/>
          <p:cNvSpPr>
            <a:spLocks noChangeArrowheads="1"/>
          </p:cNvSpPr>
          <p:nvPr/>
        </p:nvSpPr>
        <p:spPr bwMode="auto">
          <a:xfrm>
            <a:off x="2124075" y="333375"/>
            <a:ext cx="63325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Основные учебники, написанные Я.А.Коменским: </a:t>
            </a:r>
          </a:p>
        </p:txBody>
      </p:sp>
      <p:pic>
        <p:nvPicPr>
          <p:cNvPr id="22534" name="Picture 5" descr="C:\Documents and Settings\Владелец\Мои документы\Мои рисунки\педагогика\Копия Orbis-pictus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122363"/>
            <a:ext cx="3489325" cy="51863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Стрелка вправо 6"/>
          <p:cNvSpPr/>
          <p:nvPr/>
        </p:nvSpPr>
        <p:spPr>
          <a:xfrm rot="10800000">
            <a:off x="4355976" y="4509120"/>
            <a:ext cx="432048" cy="360040"/>
          </a:xfrm>
          <a:prstGeom prst="rightArrow">
            <a:avLst/>
          </a:prstGeom>
        </p:spPr>
        <p:style>
          <a:lnRef idx="2">
            <a:schemeClr val="dk1"/>
          </a:lnRef>
          <a:fillRef idx="1003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323850" y="692150"/>
            <a:ext cx="8424863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3200" b="1" dirty="0">
                <a:solidFill>
                  <a:srgbClr val="00B0F0"/>
                </a:solidFill>
                <a:latin typeface="Calibri" pitchFamily="34" charset="0"/>
              </a:rPr>
              <a:t>Я.А. Коменский о познании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Познание начинается с чувственного восприятия (материалистический сенсуализм). Главная роль в познании принадлежит органам чувств.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Три источника познания: чувства, разум и вера. </a:t>
            </a:r>
          </a:p>
          <a:p>
            <a:pPr>
              <a:spcBef>
                <a:spcPts val="1200"/>
              </a:spcBef>
            </a:pPr>
            <a:r>
              <a:rPr lang="ru-RU" sz="3200" dirty="0">
                <a:latin typeface="Calibri" pitchFamily="34" charset="0"/>
              </a:rPr>
              <a:t>     Три ступени развития познания: эмпирическая, научная и практическая.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7C1AA-40E9-4245-A2D8-6464F83D3F27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2988" y="620713"/>
            <a:ext cx="6985000" cy="56022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Принципы обучения, разработанные Я.А. Коменским: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</a:t>
            </a:r>
            <a:r>
              <a:rPr lang="ru-RU" sz="3200" dirty="0" err="1">
                <a:latin typeface="+mn-lt"/>
              </a:rPr>
              <a:t>природосообразность</a:t>
            </a:r>
            <a:r>
              <a:rPr lang="ru-RU" sz="3200" dirty="0">
                <a:latin typeface="+mn-lt"/>
              </a:rPr>
              <a:t>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наглядность,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последовательность,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сознательность,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посильность,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прочность,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- систематичность.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BB2F23-3C09-428B-A2F9-DF16184D4C09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474663"/>
            <a:ext cx="8280400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Система образования, по Я.А. Коменскому: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материнская школа</a:t>
            </a:r>
            <a:r>
              <a:rPr lang="ru-RU" sz="3200" dirty="0">
                <a:latin typeface="+mn-lt"/>
              </a:rPr>
              <a:t> – воспитание в семье под руководством матери до 6 лет;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школа родного языка </a:t>
            </a:r>
            <a:r>
              <a:rPr lang="ru-RU" sz="3200" dirty="0">
                <a:latin typeface="+mn-lt"/>
              </a:rPr>
              <a:t>для детей от 6 до 12 лет – повсеместно; 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латинская школа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dirty="0">
                <a:latin typeface="+mn-lt"/>
              </a:rPr>
              <a:t>или </a:t>
            </a:r>
            <a:r>
              <a:rPr lang="ru-RU" sz="3200" b="1" i="1" dirty="0">
                <a:latin typeface="+mn-lt"/>
              </a:rPr>
              <a:t>гимназия</a:t>
            </a:r>
            <a:r>
              <a:rPr lang="ru-RU" sz="3200" dirty="0">
                <a:latin typeface="+mn-lt"/>
              </a:rPr>
              <a:t> для наиболее способных учащихся с 12 до 18 лет – в крупных городах; 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i="1" dirty="0">
                <a:latin typeface="+mn-lt"/>
              </a:rPr>
              <a:t>академия</a:t>
            </a:r>
            <a:r>
              <a:rPr lang="ru-RU" sz="3200" b="1" dirty="0">
                <a:latin typeface="+mn-lt"/>
              </a:rPr>
              <a:t> </a:t>
            </a:r>
            <a:r>
              <a:rPr lang="ru-RU" sz="3200" dirty="0">
                <a:latin typeface="+mn-lt"/>
              </a:rPr>
              <a:t>— высшая школа для молодёжи с 18 до 24 лет – в каждом государстве.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2F6912-ED19-4E8D-906C-325A9159C8CC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8313" y="333375"/>
            <a:ext cx="8351837" cy="5784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rgbClr val="00B0F0"/>
                </a:solidFill>
                <a:latin typeface="+mn-lt"/>
              </a:rPr>
              <a:t>Известные высказывания Я.А. Коменского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Образование должно быть истинным, полным, ясным и прочным.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Тот, кто мало знает, малому может и учить.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Читать и не понимать — то же, что совсем не читать.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Нет ничего труднее, как перевоспитать человека, плохо воспитанного.</a:t>
            </a:r>
          </a:p>
          <a:p>
            <a:pPr indent="4572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Ничто притворное не может быть продолжительным.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3CE8C0-9F78-4426-873B-00D4FBC58975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323850" y="260350"/>
            <a:ext cx="8640763" cy="627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200"/>
              </a:spcBef>
            </a:pPr>
            <a:r>
              <a:rPr lang="ru-RU" sz="1600" b="1">
                <a:latin typeface="Calibri" pitchFamily="34" charset="0"/>
              </a:rPr>
              <a:t>Использованные источники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http://www.best-pedagog.ru/pedagogicheskaya-deyatelnost-i-teoriya-ioganna-genriha-pestalotstsi/</a:t>
            </a:r>
            <a:endParaRPr lang="ru-RU" sz="1600">
              <a:latin typeface="Calibri" pitchFamily="34" charset="0"/>
              <a:hlinkClick r:id="rId2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http://www.gala-d.ru/parts/1082-part1.html</a:t>
            </a:r>
            <a:endParaRPr lang="ru-RU" sz="1600">
              <a:latin typeface="Calibri" pitchFamily="34" charset="0"/>
              <a:hlinkClick r:id="rId2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2"/>
              </a:rPr>
              <a:t>http://tridentina.blog.com/files/2010/09/Botticelli-Santo-Tomas1.jpg</a:t>
            </a:r>
            <a:r>
              <a:rPr lang="ru-RU" sz="1600"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3"/>
              </a:rPr>
              <a:t>http://www.halo-works.com/images/books/summatheologica.jpg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4"/>
              </a:rPr>
              <a:t>http://platonanet.org.ua/_ld/11/79422788.jpg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5"/>
              </a:rPr>
              <a:t>http://ru.wikipedia.org/wiki/%D4%EE%EC%E0_%C0%EA%E2%E8%ED%F1%EA%E8%E9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6"/>
              </a:rPr>
              <a:t>http://slovari.yandex.ru/~%D0%BA%D0%BD%D0%B8%D0%B3%D0%B8/%D0%91%D0%A1%D0%AD/%D0%A4%D0%BE%D0%BC%D0%B0%20%D0%90%D0%BA%D0%B2%D0%B8%D0%BD%D1%81%D0%BA%D0%B8%D0%B9/</a:t>
            </a:r>
            <a:r>
              <a:rPr lang="ru-RU" sz="1600"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7"/>
              </a:rPr>
              <a:t>http://aphorism-citation.ru/index/0-161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8"/>
              </a:rPr>
              <a:t>http://ru.wikipedia.org/wiki/%D0%90%D0%B2%D1%80%D0%B5%D0%BB%D0%B8%D0%B9_%D0%90%D0%B2%D0%B3%D1%83%D1%81%D1%82%D0%B8%D0%BD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9"/>
              </a:rPr>
              <a:t>http://ru.wikipedia.org/wiki/%C0%EB%FC%E1%E5%F0%F2_%C2%E5%EB%E8%EA%E8%E9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10"/>
              </a:rPr>
              <a:t>http://s4.hubimg.com/u/4026371_f520.jpg</a:t>
            </a:r>
            <a:r>
              <a:rPr lang="ru-RU" sz="1600"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11"/>
              </a:rPr>
              <a:t>http://ru.wikipedia.org/wiki/%CA%EE%EC%E5%ED%F1%EA%E8%E9,_%DF%ED_%C0%EC%EE%F1</a:t>
            </a:r>
            <a:endParaRPr lang="ru-RU" sz="1600">
              <a:latin typeface="Calibri" pitchFamily="34" charset="0"/>
            </a:endParaRPr>
          </a:p>
          <a:p>
            <a:pPr>
              <a:spcBef>
                <a:spcPts val="1200"/>
              </a:spcBef>
            </a:pPr>
            <a:r>
              <a:rPr lang="en-US" sz="1600">
                <a:latin typeface="Calibri" pitchFamily="34" charset="0"/>
                <a:hlinkClick r:id="rId12"/>
              </a:rPr>
              <a:t>http://www.gala-d.ru/parts/1083-part2.html</a:t>
            </a:r>
            <a:endParaRPr lang="ru-RU">
              <a:latin typeface="Calibri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47EA3C-30F6-45AA-87AA-3A0B90FDCEE3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976</Words>
  <Application>Microsoft Office PowerPoint</Application>
  <PresentationFormat>Экран (4:3)</PresentationFormat>
  <Paragraphs>164</Paragraphs>
  <Slides>26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0" baseType="lpstr">
      <vt:lpstr>Arial</vt:lpstr>
      <vt:lpstr>Calibri</vt:lpstr>
      <vt:lpstr>Times New Roman</vt:lpstr>
      <vt:lpstr>Тема Office</vt:lpstr>
      <vt:lpstr>Образование и его философские аспекты в Европе в Средние века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Образование и его философские аспекты в Европе в средние века.  </dc:title>
  <dc:subject>История педагогики и философия образования</dc:subject>
  <dc:creator>Сидоров С.В.</dc:creator>
  <cp:keywords>история образования, история педагогики, философия образования, средние века, Европа</cp:keywords>
  <dc:description>1. Религиозно-нравственные ценности и христианская философия Средневековья. _x000d_
2. Сословный характер образования в Средние века. _x000d_
3. Философские взгляды и педагогическая теория Я.А. Коменского._x000d_
</dc:description>
  <cp:lastModifiedBy>Name</cp:lastModifiedBy>
  <cp:revision>56</cp:revision>
  <dcterms:modified xsi:type="dcterms:W3CDTF">2013-03-02T19:45:58Z</dcterms:modified>
  <cp:category>Лекции</cp:category>
</cp:coreProperties>
</file>