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7"/>
  </p:notesMasterIdLst>
  <p:sldIdLst>
    <p:sldId id="256" r:id="rId2"/>
    <p:sldId id="261" r:id="rId3"/>
    <p:sldId id="263" r:id="rId4"/>
    <p:sldId id="264" r:id="rId5"/>
    <p:sldId id="284" r:id="rId6"/>
    <p:sldId id="282" r:id="rId7"/>
    <p:sldId id="283" r:id="rId8"/>
    <p:sldId id="285" r:id="rId9"/>
    <p:sldId id="286" r:id="rId10"/>
    <p:sldId id="280" r:id="rId11"/>
    <p:sldId id="281" r:id="rId12"/>
    <p:sldId id="265" r:id="rId13"/>
    <p:sldId id="266" r:id="rId14"/>
    <p:sldId id="262" r:id="rId15"/>
    <p:sldId id="268" r:id="rId16"/>
    <p:sldId id="276" r:id="rId17"/>
    <p:sldId id="269" r:id="rId18"/>
    <p:sldId id="272" r:id="rId19"/>
    <p:sldId id="275" r:id="rId20"/>
    <p:sldId id="273" r:id="rId21"/>
    <p:sldId id="274" r:id="rId22"/>
    <p:sldId id="270" r:id="rId23"/>
    <p:sldId id="271" r:id="rId24"/>
    <p:sldId id="279" r:id="rId25"/>
    <p:sldId id="277" r:id="rId2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96" y="-3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B147E2B6-64E2-45EB-B6E6-3BD8ABED7753}" type="datetimeFigureOut">
              <a:rPr lang="ru-RU"/>
              <a:pPr>
                <a:defRPr/>
              </a:pPr>
              <a:t>02.03.2013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59ADA11A-CEE8-4189-B988-477F4066A9A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2867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1B18BA4-A82A-468C-9138-A131AE28900D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BA6C38-4FB2-4300-A038-D77BF6C66D77}" type="datetime1">
              <a:rPr lang="ru-RU" smtClean="0"/>
              <a:t>02.03.2013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Сидоров С.В. - </a:t>
            </a:r>
            <a:r>
              <a:rPr lang="en-US"/>
              <a:t>http://sv-sidorov.ucoz.com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B2FCE6-1397-4C61-83CF-0821036405F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86B969-1EF3-48E2-BC3B-F3770D012234}" type="datetime1">
              <a:rPr lang="ru-RU" smtClean="0"/>
              <a:t>02.03.2013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Сидоров С.В. - </a:t>
            </a:r>
            <a:r>
              <a:rPr lang="en-US"/>
              <a:t>http://sv-sidorov.ucoz.com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94892D-5447-4418-80E3-69F0A401D65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F3CFF-3ADB-42BE-9BE8-2F0FF26CFCBB}" type="datetime1">
              <a:rPr lang="ru-RU" smtClean="0"/>
              <a:t>02.03.2013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Сидоров С.В. - </a:t>
            </a:r>
            <a:r>
              <a:rPr lang="en-US"/>
              <a:t>http://sv-sidorov.ucoz.com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9D6284-B14C-46C3-B973-A8885CD9115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B00EBC-EA25-4E5D-934A-08ABF95CB3DC}" type="datetime1">
              <a:rPr lang="ru-RU" smtClean="0"/>
              <a:t>02.03.2013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Сидоров С.В. - </a:t>
            </a:r>
            <a:r>
              <a:rPr lang="en-US"/>
              <a:t>http://sv-sidorov.ucoz.com</a:t>
            </a: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976BF1-F25C-4E51-8903-A393E84A820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27CD89-C076-42D0-85DF-D88FEBFD347D}" type="datetime1">
              <a:rPr lang="ru-RU" smtClean="0"/>
              <a:t>02.03.2013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Сидоров С.В. - </a:t>
            </a:r>
            <a:r>
              <a:rPr lang="en-US"/>
              <a:t>http://sv-sidorov.ucoz.com</a:t>
            </a: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8B8792-86D7-48C3-806F-4CEBF8E7FDB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EDA569-E7F6-4152-B286-C889A67F05F0}" type="datetime1">
              <a:rPr lang="ru-RU" smtClean="0"/>
              <a:t>02.03.2013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Сидоров С.В. - </a:t>
            </a:r>
            <a:r>
              <a:rPr lang="en-US"/>
              <a:t>http://sv-sidorov.ucoz.com</a:t>
            </a: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8E879C-DAF5-4F0D-8E9F-B1D7DA42897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FB0CEE-AC61-4B90-93CA-2F4DF7D082B9}" type="datetime1">
              <a:rPr lang="ru-RU" smtClean="0"/>
              <a:t>02.03.2013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Сидоров С.В. - </a:t>
            </a:r>
            <a:r>
              <a:rPr lang="en-US"/>
              <a:t>http://sv-sidorov.ucoz.com</a:t>
            </a: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333D38-6DBC-458B-BD89-BAA5F10A9DF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21E481-D907-43FD-B30B-DA0CF97E2F73}" type="datetime1">
              <a:rPr lang="ru-RU" smtClean="0"/>
              <a:t>02.03.2013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Сидоров С.В. - </a:t>
            </a:r>
            <a:r>
              <a:rPr lang="en-US"/>
              <a:t>http://sv-sidorov.ucoz.com</a:t>
            </a: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33D28A-DF0E-4CBC-9C59-1B07820DA24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4BB996-067A-49EA-8DEA-F7AC9A500B9A}" type="datetime1">
              <a:rPr lang="ru-RU" smtClean="0"/>
              <a:t>02.03.2013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Сидоров С.В. - </a:t>
            </a:r>
            <a:r>
              <a:rPr lang="en-US"/>
              <a:t>http://sv-sidorov.ucoz.com</a:t>
            </a: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1AB5FF-E10E-47BB-89C3-7A0B194160D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5D922E-F186-4E41-9E5A-9AD0FEB54DBD}" type="datetime1">
              <a:rPr lang="ru-RU" smtClean="0"/>
              <a:t>02.03.2013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Сидоров С.В. - </a:t>
            </a:r>
            <a:r>
              <a:rPr lang="en-US"/>
              <a:t>http://sv-sidorov.ucoz.com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795013-8BDD-48EF-B482-E344120B4F3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9FE13F-34E2-450A-AE3F-A8B463733D22}" type="datetime1">
              <a:rPr lang="ru-RU" smtClean="0"/>
              <a:t>02.03.2013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Сидоров С.В. - </a:t>
            </a:r>
            <a:r>
              <a:rPr lang="en-US"/>
              <a:t>http://sv-sidorov.ucoz.com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596767-A1FB-409A-AC49-F6618883A57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051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6259DAE-8893-4C29-BC63-8BAA7462CB1F}" type="datetime1">
              <a:rPr lang="ru-RU" smtClean="0"/>
              <a:t>02.03.2013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ru-RU"/>
              <a:t>Сидоров С.В. - </a:t>
            </a:r>
            <a:r>
              <a:rPr lang="en-US"/>
              <a:t>http://sv-sidorov.ucoz.com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FAE29AB-3ED0-46D8-B920-F593A0E4934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sv-sidorov.ucoz.com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hronologia.narod.ru/pedagog_2.html" TargetMode="External"/><Relationship Id="rId2" Type="http://schemas.openxmlformats.org/officeDocument/2006/relationships/hyperlink" Target="http://www.gala-d.ru/parts/1082-part1.html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kolizej.at.ua/_fr/2/0998571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388" y="260351"/>
            <a:ext cx="8785225" cy="1944514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FF0000"/>
                </a:solidFill>
              </a:rPr>
              <a:t>Основы </a:t>
            </a:r>
            <a:r>
              <a:rPr lang="ru-RU" b="1" dirty="0" smtClean="0">
                <a:solidFill>
                  <a:srgbClr val="FF0000"/>
                </a:solidFill>
              </a:rPr>
              <a:t>педагогической генеалогии. Образование и педагогическая мысль в древнем мире</a:t>
            </a:r>
            <a:r>
              <a:rPr lang="ru-RU" b="1" dirty="0" smtClean="0">
                <a:solidFill>
                  <a:srgbClr val="FF0000"/>
                </a:solidFill>
              </a:rPr>
              <a:t>.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9512" y="2348880"/>
            <a:ext cx="8785225" cy="3889375"/>
          </a:xfrm>
        </p:spPr>
        <p:txBody>
          <a:bodyPr rtlCol="0">
            <a:normAutofit fontScale="70000" lnSpcReduction="20000"/>
          </a:bodyPr>
          <a:lstStyle/>
          <a:p>
            <a:pPr fontAlgn="auto">
              <a:spcBef>
                <a:spcPts val="12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4600" b="1" dirty="0" smtClean="0">
                <a:solidFill>
                  <a:schemeClr val="tx1"/>
                </a:solidFill>
              </a:rPr>
              <a:t>План</a:t>
            </a:r>
          </a:p>
          <a:p>
            <a:pPr indent="457200" algn="l" fontAlgn="auto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4600" dirty="0" smtClean="0">
                <a:solidFill>
                  <a:schemeClr val="tx1"/>
                </a:solidFill>
              </a:rPr>
              <a:t>1. Педагогическая генеалогия. </a:t>
            </a:r>
          </a:p>
          <a:p>
            <a:pPr indent="457200" algn="l" fontAlgn="auto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4600" dirty="0" smtClean="0">
                <a:solidFill>
                  <a:schemeClr val="tx1"/>
                </a:solidFill>
              </a:rPr>
              <a:t>2. </a:t>
            </a:r>
            <a:r>
              <a:rPr lang="ru-RU" sz="4600" dirty="0" smtClean="0">
                <a:solidFill>
                  <a:schemeClr val="tx1"/>
                </a:solidFill>
              </a:rPr>
              <a:t>Зарождение первых научно-педагогических идей и </a:t>
            </a:r>
            <a:r>
              <a:rPr lang="ru-RU" sz="4600" dirty="0" smtClean="0">
                <a:solidFill>
                  <a:schemeClr val="tx1"/>
                </a:solidFill>
              </a:rPr>
              <a:t>образовательно-воспитательных </a:t>
            </a:r>
            <a:r>
              <a:rPr lang="ru-RU" sz="4600" dirty="0" smtClean="0">
                <a:solidFill>
                  <a:schemeClr val="tx1"/>
                </a:solidFill>
              </a:rPr>
              <a:t>систем. </a:t>
            </a:r>
            <a:endParaRPr lang="ru-RU" sz="4600" dirty="0" smtClean="0">
              <a:solidFill>
                <a:schemeClr val="tx1"/>
              </a:solidFill>
            </a:endParaRPr>
          </a:p>
          <a:p>
            <a:pPr indent="457200" algn="l" fontAlgn="auto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4600" dirty="0" smtClean="0">
                <a:solidFill>
                  <a:schemeClr val="tx1"/>
                </a:solidFill>
              </a:rPr>
              <a:t>3. Образование в античном мире. Особенности спартанского и афинского воспитания.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436096" y="6237312"/>
            <a:ext cx="338797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 smtClean="0">
                <a:latin typeface="Arial" pitchFamily="34" charset="0"/>
                <a:cs typeface="Arial" pitchFamily="34" charset="0"/>
              </a:rPr>
              <a:t>Разработал  к.п.н., доц. </a:t>
            </a:r>
            <a:r>
              <a:rPr lang="ru-RU" sz="1400" b="1" dirty="0" smtClean="0">
                <a:latin typeface="Arial" pitchFamily="34" charset="0"/>
                <a:cs typeface="Arial" pitchFamily="34" charset="0"/>
                <a:hlinkClick r:id="rId2"/>
              </a:rPr>
              <a:t>Сидоров С.В.</a:t>
            </a:r>
            <a:endParaRPr lang="ru-RU" sz="14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Прямоугольник 1"/>
          <p:cNvSpPr>
            <a:spLocks noChangeArrowheads="1"/>
          </p:cNvSpPr>
          <p:nvPr/>
        </p:nvSpPr>
        <p:spPr bwMode="auto">
          <a:xfrm>
            <a:off x="827088" y="476250"/>
            <a:ext cx="7416800" cy="684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spcBef>
                <a:spcPts val="1200"/>
              </a:spcBef>
            </a:pPr>
            <a:r>
              <a:rPr lang="ru-RU" sz="3200" b="1">
                <a:solidFill>
                  <a:srgbClr val="FF0000"/>
                </a:solidFill>
                <a:latin typeface="Calibri" pitchFamily="34" charset="0"/>
              </a:rPr>
              <a:t>1. Педагогическая генеалогия. </a:t>
            </a:r>
          </a:p>
        </p:txBody>
      </p:sp>
      <p:sp>
        <p:nvSpPr>
          <p:cNvPr id="4099" name="Прямоугольник 3"/>
          <p:cNvSpPr>
            <a:spLocks noChangeArrowheads="1"/>
          </p:cNvSpPr>
          <p:nvPr/>
        </p:nvSpPr>
        <p:spPr bwMode="auto">
          <a:xfrm>
            <a:off x="827088" y="2060575"/>
            <a:ext cx="7489825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00B0F0"/>
                </a:solidFill>
                <a:latin typeface="Calibri" pitchFamily="34" charset="0"/>
                <a:cs typeface="Times New Roman" pitchFamily="18" charset="0"/>
              </a:rPr>
              <a:t>Генеалогия</a:t>
            </a:r>
            <a:r>
              <a:rPr lang="ru-RU" sz="320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 (от греч. </a:t>
            </a:r>
            <a:r>
              <a:rPr lang="ru-RU" sz="3200" i="1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родословная</a:t>
            </a:r>
            <a:r>
              <a:rPr lang="ru-RU" sz="320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) – вспомогательная историческая дисциплина, изучающая историю родов, устанавливающая родственные связи, составляющая родословия.</a:t>
            </a:r>
            <a:endParaRPr lang="ru-RU">
              <a:latin typeface="Calibri" pitchFamily="34" charset="0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F670BBF-27A6-4E4C-AB32-DA7F65A31DC7}" type="slidenum">
              <a:rPr lang="ru-RU"/>
              <a:pPr>
                <a:defRPr/>
              </a:pPr>
              <a:t>2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"/>
          <p:cNvSpPr>
            <a:spLocks noChangeArrowheads="1"/>
          </p:cNvSpPr>
          <p:nvPr/>
        </p:nvSpPr>
        <p:spPr bwMode="auto">
          <a:xfrm>
            <a:off x="971550" y="1989138"/>
            <a:ext cx="7848600" cy="2554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sz="3200" b="1">
                <a:solidFill>
                  <a:srgbClr val="00B0F0"/>
                </a:solidFill>
                <a:latin typeface="Calibri" pitchFamily="34" charset="0"/>
                <a:cs typeface="Times New Roman" pitchFamily="18" charset="0"/>
              </a:rPr>
              <a:t>Педагогическая генеалогия</a:t>
            </a:r>
            <a:r>
              <a:rPr lang="ru-RU" sz="3200">
                <a:latin typeface="Calibri" pitchFamily="34" charset="0"/>
                <a:cs typeface="Times New Roman" pitchFamily="18" charset="0"/>
              </a:rPr>
              <a:t> – систематическое собрание сведений о происхождении, преемственности и родстве педагогических идей, теорий, систем воспитания и образования. </a:t>
            </a:r>
            <a:endParaRPr lang="ru-RU" sz="3200">
              <a:latin typeface="Calibri" pitchFamily="34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0D18DA-943F-430C-8359-FAF4F59E853D}" type="slidenum">
              <a:rPr lang="ru-RU"/>
              <a:pPr>
                <a:defRPr/>
              </a:pPr>
              <a:t>3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Прямоугольник 1"/>
          <p:cNvSpPr>
            <a:spLocks noChangeArrowheads="1"/>
          </p:cNvSpPr>
          <p:nvPr/>
        </p:nvSpPr>
        <p:spPr bwMode="auto">
          <a:xfrm>
            <a:off x="179388" y="0"/>
            <a:ext cx="8785225" cy="1274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</a:pPr>
            <a:r>
              <a:rPr lang="ru-RU" sz="3200" b="1">
                <a:solidFill>
                  <a:srgbClr val="FF0000"/>
                </a:solidFill>
                <a:latin typeface="Calibri" pitchFamily="34" charset="0"/>
              </a:rPr>
              <a:t>2. Зарождение первых научно-педагогических идей и образовательно-воспитательный систем. </a:t>
            </a:r>
          </a:p>
        </p:txBody>
      </p:sp>
      <p:pic>
        <p:nvPicPr>
          <p:cNvPr id="4" name="Picture 2" descr="C:\Documents and Settings\Владелец\Мои документы\Мои рисунки\педагогика\Др.Египет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196752"/>
            <a:ext cx="4139952" cy="52908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29" name="Прямоугольник 4"/>
          <p:cNvSpPr>
            <a:spLocks noChangeArrowheads="1"/>
          </p:cNvSpPr>
          <p:nvPr/>
        </p:nvSpPr>
        <p:spPr bwMode="auto">
          <a:xfrm>
            <a:off x="4500563" y="1916113"/>
            <a:ext cx="4643437" cy="3694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1200"/>
              </a:spcBef>
            </a:pPr>
            <a:r>
              <a:rPr lang="ru-RU" sz="3200" b="1">
                <a:solidFill>
                  <a:srgbClr val="00B0F0"/>
                </a:solidFill>
                <a:latin typeface="Calibri" pitchFamily="34" charset="0"/>
              </a:rPr>
              <a:t>Древний Египет </a:t>
            </a:r>
          </a:p>
          <a:p>
            <a:pPr>
              <a:spcBef>
                <a:spcPts val="1200"/>
              </a:spcBef>
            </a:pPr>
            <a:r>
              <a:rPr lang="ru-RU" sz="3200">
                <a:latin typeface="Calibri" pitchFamily="34" charset="0"/>
              </a:rPr>
              <a:t>Временные границы существования древнеегипетской культуры: </a:t>
            </a:r>
          </a:p>
          <a:p>
            <a:r>
              <a:rPr lang="ru-RU" sz="3200">
                <a:latin typeface="Calibri" pitchFamily="34" charset="0"/>
              </a:rPr>
              <a:t>середина 4-го тыс. до н.э. – </a:t>
            </a:r>
            <a:r>
              <a:rPr lang="en-US" sz="3200">
                <a:latin typeface="Calibri" pitchFamily="34" charset="0"/>
              </a:rPr>
              <a:t>IV </a:t>
            </a:r>
            <a:r>
              <a:rPr lang="ru-RU" sz="3200">
                <a:latin typeface="Calibri" pitchFamily="34" charset="0"/>
              </a:rPr>
              <a:t>в. н.э.  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37E485F-6C45-43EC-B2A5-0A32A6C3E33C}" type="slidenum">
              <a:rPr lang="ru-RU"/>
              <a:pPr>
                <a:defRPr/>
              </a:pPr>
              <a:t>4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Владелец\Мои документы\Мои рисунки\педагогика\Др.Египет. Письменность\Копия Иероглифик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1412875"/>
            <a:ext cx="5184775" cy="160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 descr="C:\Documents and Settings\Владелец\Мои документы\Мои рисунки\педагогика\Др.Египет. Письменность\Копия Иератика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750" y="2997200"/>
            <a:ext cx="5327650" cy="1309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4" descr="C:\Documents and Settings\Владелец\Мои документы\Мои рисунки\педагогика\Др.Египет. Письменность\Копия Демотика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750" y="4365625"/>
            <a:ext cx="5184775" cy="1436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9" name="TextBox 4"/>
          <p:cNvSpPr txBox="1">
            <a:spLocks noChangeArrowheads="1"/>
          </p:cNvSpPr>
          <p:nvPr/>
        </p:nvSpPr>
        <p:spPr bwMode="auto">
          <a:xfrm>
            <a:off x="3059113" y="765175"/>
            <a:ext cx="59055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>
                <a:latin typeface="Calibri" pitchFamily="34" charset="0"/>
              </a:rPr>
              <a:t>Древнеегипетская письменность</a:t>
            </a:r>
          </a:p>
        </p:txBody>
      </p:sp>
      <p:sp>
        <p:nvSpPr>
          <p:cNvPr id="6150" name="TextBox 5"/>
          <p:cNvSpPr txBox="1">
            <a:spLocks noChangeArrowheads="1"/>
          </p:cNvSpPr>
          <p:nvPr/>
        </p:nvSpPr>
        <p:spPr bwMode="auto">
          <a:xfrm>
            <a:off x="250825" y="188913"/>
            <a:ext cx="45370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00B0F0"/>
                </a:solidFill>
                <a:latin typeface="Calibri" pitchFamily="34" charset="0"/>
              </a:rPr>
              <a:t>Школы писцов</a:t>
            </a:r>
          </a:p>
        </p:txBody>
      </p:sp>
      <p:sp>
        <p:nvSpPr>
          <p:cNvPr id="6151" name="TextBox 6"/>
          <p:cNvSpPr txBox="1">
            <a:spLocks noChangeArrowheads="1"/>
          </p:cNvSpPr>
          <p:nvPr/>
        </p:nvSpPr>
        <p:spPr bwMode="auto">
          <a:xfrm>
            <a:off x="6264275" y="1916113"/>
            <a:ext cx="2879725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>
                <a:latin typeface="Calibri" pitchFamily="34" charset="0"/>
              </a:rPr>
              <a:t>Иероглифика</a:t>
            </a:r>
          </a:p>
        </p:txBody>
      </p:sp>
      <p:sp>
        <p:nvSpPr>
          <p:cNvPr id="6152" name="TextBox 7"/>
          <p:cNvSpPr txBox="1">
            <a:spLocks noChangeArrowheads="1"/>
          </p:cNvSpPr>
          <p:nvPr/>
        </p:nvSpPr>
        <p:spPr bwMode="auto">
          <a:xfrm>
            <a:off x="6264275" y="3429000"/>
            <a:ext cx="28797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>
                <a:latin typeface="Calibri" pitchFamily="34" charset="0"/>
              </a:rPr>
              <a:t>Иератика</a:t>
            </a:r>
          </a:p>
        </p:txBody>
      </p:sp>
      <p:sp>
        <p:nvSpPr>
          <p:cNvPr id="6153" name="TextBox 8"/>
          <p:cNvSpPr txBox="1">
            <a:spLocks noChangeArrowheads="1"/>
          </p:cNvSpPr>
          <p:nvPr/>
        </p:nvSpPr>
        <p:spPr bwMode="auto">
          <a:xfrm>
            <a:off x="6264275" y="4868863"/>
            <a:ext cx="2879725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>
                <a:latin typeface="Calibri" pitchFamily="34" charset="0"/>
              </a:rPr>
              <a:t>Демотика</a:t>
            </a:r>
          </a:p>
        </p:txBody>
      </p:sp>
      <p:sp>
        <p:nvSpPr>
          <p:cNvPr id="6154" name="TextBox 9"/>
          <p:cNvSpPr txBox="1">
            <a:spLocks noChangeArrowheads="1"/>
          </p:cNvSpPr>
          <p:nvPr/>
        </p:nvSpPr>
        <p:spPr bwMode="auto">
          <a:xfrm>
            <a:off x="0" y="5949950"/>
            <a:ext cx="9144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b="1">
                <a:latin typeface="Calibri" pitchFamily="34" charset="0"/>
              </a:rPr>
              <a:t>Ухо мальчика – на спине его </a:t>
            </a:r>
            <a:r>
              <a:rPr lang="ru-RU" sz="3200">
                <a:latin typeface="Calibri" pitchFamily="34" charset="0"/>
              </a:rPr>
              <a:t>(др.егип. пословица)</a:t>
            </a:r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945F38A-1111-4C12-A401-4F7291E0720B}" type="slidenum">
              <a:rPr lang="ru-RU"/>
              <a:pPr>
                <a:defRPr/>
              </a:pPr>
              <a:t>5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Прямоугольник 1"/>
          <p:cNvSpPr>
            <a:spLocks noChangeArrowheads="1"/>
          </p:cNvSpPr>
          <p:nvPr/>
        </p:nvSpPr>
        <p:spPr bwMode="auto">
          <a:xfrm>
            <a:off x="107950" y="188913"/>
            <a:ext cx="2376488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ts val="1200"/>
              </a:spcBef>
            </a:pPr>
            <a:r>
              <a:rPr lang="ru-RU" sz="3200" b="1">
                <a:solidFill>
                  <a:srgbClr val="00B0F0"/>
                </a:solidFill>
                <a:latin typeface="Calibri" pitchFamily="34" charset="0"/>
              </a:rPr>
              <a:t>Воспитание в Шумере</a:t>
            </a: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313" y="188913"/>
            <a:ext cx="6324600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Прямоугольник 7"/>
          <p:cNvSpPr>
            <a:spLocks noChangeArrowheads="1"/>
          </p:cNvSpPr>
          <p:nvPr/>
        </p:nvSpPr>
        <p:spPr bwMode="auto">
          <a:xfrm>
            <a:off x="1979613" y="5084763"/>
            <a:ext cx="7056437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ts val="1200"/>
              </a:spcBef>
            </a:pPr>
            <a:r>
              <a:rPr lang="ru-RU" sz="3200">
                <a:latin typeface="Calibri" pitchFamily="34" charset="0"/>
              </a:rPr>
              <a:t>Период расцвета Древнего Шумера: </a:t>
            </a:r>
          </a:p>
          <a:p>
            <a:pPr algn="r"/>
            <a:r>
              <a:rPr lang="ru-RU" sz="3200">
                <a:latin typeface="Calibri" pitchFamily="34" charset="0"/>
              </a:rPr>
              <a:t>около 2400 - 2200 лет до н.э. </a:t>
            </a:r>
          </a:p>
        </p:txBody>
      </p:sp>
      <p:sp>
        <p:nvSpPr>
          <p:cNvPr id="7173" name="Прямоугольник 8"/>
          <p:cNvSpPr>
            <a:spLocks noChangeArrowheads="1"/>
          </p:cNvSpPr>
          <p:nvPr/>
        </p:nvSpPr>
        <p:spPr bwMode="auto">
          <a:xfrm>
            <a:off x="0" y="4292600"/>
            <a:ext cx="738028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3200" i="1">
                <a:solidFill>
                  <a:srgbClr val="000000"/>
                </a:solidFill>
                <a:latin typeface="Calibri" pitchFamily="34" charset="0"/>
              </a:rPr>
              <a:t>Древняя Месопотамия (Междуречье)</a:t>
            </a:r>
            <a:endParaRPr lang="ru-RU" i="1">
              <a:latin typeface="Calibri" pitchFamily="34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6F3E887-AAAB-4619-AB99-F82BB0855E16}" type="slidenum">
              <a:rPr lang="ru-RU"/>
              <a:pPr>
                <a:defRPr/>
              </a:pPr>
              <a:t>6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Прямоугольник 3"/>
          <p:cNvSpPr>
            <a:spLocks noChangeArrowheads="1"/>
          </p:cNvSpPr>
          <p:nvPr/>
        </p:nvSpPr>
        <p:spPr bwMode="auto">
          <a:xfrm>
            <a:off x="323850" y="1052513"/>
            <a:ext cx="403225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3200">
                <a:latin typeface="Calibri" pitchFamily="34" charset="0"/>
              </a:rPr>
              <a:t>Обучение мальчиков и юношей грамоте (клинописи) и счёту велось в храмовых школах – </a:t>
            </a:r>
          </a:p>
          <a:p>
            <a:pPr algn="r"/>
            <a:r>
              <a:rPr lang="ru-RU" sz="3200">
                <a:latin typeface="Calibri" pitchFamily="34" charset="0"/>
              </a:rPr>
              <a:t>«</a:t>
            </a:r>
            <a:r>
              <a:rPr lang="ru-RU" sz="3200" b="1">
                <a:solidFill>
                  <a:srgbClr val="00B0F0"/>
                </a:solidFill>
                <a:latin typeface="Calibri" pitchFamily="34" charset="0"/>
              </a:rPr>
              <a:t>домах таблички</a:t>
            </a:r>
            <a:r>
              <a:rPr lang="ru-RU" sz="3200">
                <a:latin typeface="Calibri" pitchFamily="34" charset="0"/>
              </a:rPr>
              <a:t>».  </a:t>
            </a:r>
          </a:p>
        </p:txBody>
      </p:sp>
      <p:pic>
        <p:nvPicPr>
          <p:cNvPr id="8195" name="Picture 2" descr="C:\Documents and Settings\Владелец\Мои документы\Мои рисунки\педагогика\Шумерская табличк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7900" y="625475"/>
            <a:ext cx="4078288" cy="398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6" name="Прямоугольник 5"/>
          <p:cNvSpPr>
            <a:spLocks noChangeArrowheads="1"/>
          </p:cNvSpPr>
          <p:nvPr/>
        </p:nvSpPr>
        <p:spPr bwMode="auto">
          <a:xfrm>
            <a:off x="3779838" y="4797425"/>
            <a:ext cx="5184775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3200" i="1">
                <a:latin typeface="Calibri" pitchFamily="34" charset="0"/>
              </a:rPr>
              <a:t>Глиняная табличка (3200-3000 г. до н.э., Шумер)  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9AEAB0-73C1-472D-A080-73D03496F617}" type="slidenum">
              <a:rPr lang="ru-RU"/>
              <a:pPr>
                <a:defRPr/>
              </a:pPr>
              <a:t>7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Прямоугольник 1"/>
          <p:cNvSpPr>
            <a:spLocks noChangeArrowheads="1"/>
          </p:cNvSpPr>
          <p:nvPr/>
        </p:nvSpPr>
        <p:spPr bwMode="auto">
          <a:xfrm>
            <a:off x="5003800" y="404813"/>
            <a:ext cx="3816350" cy="566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1200"/>
              </a:spcBef>
            </a:pPr>
            <a:r>
              <a:rPr lang="ru-RU" sz="3200" b="1">
                <a:solidFill>
                  <a:srgbClr val="00B0F0"/>
                </a:solidFill>
                <a:latin typeface="Calibri" pitchFamily="34" charset="0"/>
              </a:rPr>
              <a:t>«Бхагавадгита» </a:t>
            </a:r>
            <a:r>
              <a:rPr lang="ru-RU" sz="3200">
                <a:latin typeface="Calibri" pitchFamily="34" charset="0"/>
              </a:rPr>
              <a:t>(1-е тысячелетие до н.э.) – священная учебная книга в </a:t>
            </a:r>
            <a:r>
              <a:rPr lang="ru-RU" sz="3200" b="1">
                <a:solidFill>
                  <a:srgbClr val="00B0F0"/>
                </a:solidFill>
                <a:latin typeface="Calibri" pitchFamily="34" charset="0"/>
              </a:rPr>
              <a:t>Древней Индии</a:t>
            </a:r>
            <a:r>
              <a:rPr lang="ru-RU" sz="3200">
                <a:latin typeface="Calibri" pitchFamily="34" charset="0"/>
              </a:rPr>
              <a:t>. </a:t>
            </a:r>
          </a:p>
          <a:p>
            <a:pPr>
              <a:spcBef>
                <a:spcPts val="1200"/>
              </a:spcBef>
            </a:pPr>
            <a:r>
              <a:rPr lang="ru-RU" sz="3200">
                <a:latin typeface="Calibri" pitchFamily="34" charset="0"/>
              </a:rPr>
              <a:t>Обучение в ней строится в форме бесед, в которых бог Кришна обучает царского сына Арджуна.  </a:t>
            </a:r>
          </a:p>
        </p:txBody>
      </p:sp>
      <p:pic>
        <p:nvPicPr>
          <p:cNvPr id="921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463" y="101600"/>
            <a:ext cx="4572000" cy="656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985542-FF96-4057-831B-BFAFD2EA0955}" type="slidenum">
              <a:rPr lang="ru-RU"/>
              <a:pPr>
                <a:defRPr/>
              </a:pPr>
              <a:t>8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850" y="549275"/>
            <a:ext cx="8424863" cy="547846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Путь приобретения знаний, согласно «Бхагавадгите»: 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1) целостное изложение учителем новых знаний;  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2) анализ и обсуждение с учеником частей целого, частных случаев. </a:t>
            </a:r>
          </a:p>
          <a:p>
            <a:pPr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Раскрытие абстрактных понятий сопровождалось конкретными примерами, обсуждением реальных проблем, с которыми столкнулся ученик.</a:t>
            </a:r>
            <a:endParaRPr lang="ru-RU" sz="3200" dirty="0">
              <a:latin typeface="+mn-lt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D3EF8C0-74AD-49E3-929A-FDC931838500}" type="slidenum">
              <a:rPr lang="ru-RU"/>
              <a:pPr>
                <a:defRPr/>
              </a:pPr>
              <a:t>9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67363" y="333375"/>
            <a:ext cx="3267075" cy="460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Прямоугольник 2"/>
          <p:cNvSpPr>
            <a:spLocks noChangeArrowheads="1"/>
          </p:cNvSpPr>
          <p:nvPr/>
        </p:nvSpPr>
        <p:spPr bwMode="auto">
          <a:xfrm>
            <a:off x="179388" y="260350"/>
            <a:ext cx="5113337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ts val="1200"/>
              </a:spcBef>
            </a:pPr>
            <a:r>
              <a:rPr lang="ru-RU" sz="3200" b="1">
                <a:solidFill>
                  <a:srgbClr val="FF0000"/>
                </a:solidFill>
                <a:latin typeface="Calibri" pitchFamily="34" charset="0"/>
              </a:rPr>
              <a:t>Конфуций</a:t>
            </a:r>
            <a:r>
              <a:rPr lang="ru-RU" sz="3200">
                <a:latin typeface="Calibri" pitchFamily="34" charset="0"/>
              </a:rPr>
              <a:t> </a:t>
            </a:r>
          </a:p>
          <a:p>
            <a:pPr algn="r">
              <a:spcBef>
                <a:spcPts val="1200"/>
              </a:spcBef>
            </a:pPr>
            <a:r>
              <a:rPr lang="ru-RU" sz="3200">
                <a:latin typeface="Calibri" pitchFamily="34" charset="0"/>
              </a:rPr>
              <a:t>(</a:t>
            </a:r>
            <a:r>
              <a:rPr lang="ru-RU" sz="3200" b="1" i="1">
                <a:latin typeface="Calibri" pitchFamily="34" charset="0"/>
              </a:rPr>
              <a:t>Кун Фу-Цзы</a:t>
            </a:r>
            <a:r>
              <a:rPr lang="ru-RU" sz="3200">
                <a:latin typeface="Calibri" pitchFamily="34" charset="0"/>
              </a:rPr>
              <a:t>, </a:t>
            </a:r>
            <a:r>
              <a:rPr lang="ru-RU" sz="3200" b="1">
                <a:latin typeface="Calibri" pitchFamily="34" charset="0"/>
              </a:rPr>
              <a:t>Кун-цзы</a:t>
            </a:r>
            <a:r>
              <a:rPr lang="ru-RU" sz="3200">
                <a:latin typeface="Calibri" pitchFamily="34" charset="0"/>
              </a:rPr>
              <a:t>, лат. </a:t>
            </a:r>
            <a:r>
              <a:rPr lang="ru-RU" sz="3200" i="1">
                <a:latin typeface="Calibri" pitchFamily="34" charset="0"/>
              </a:rPr>
              <a:t>Confucius</a:t>
            </a:r>
            <a:r>
              <a:rPr lang="ru-RU" sz="3200">
                <a:latin typeface="Calibri" pitchFamily="34" charset="0"/>
              </a:rPr>
              <a:t>) </a:t>
            </a:r>
          </a:p>
          <a:p>
            <a:pPr algn="r">
              <a:spcBef>
                <a:spcPts val="1200"/>
              </a:spcBef>
            </a:pPr>
            <a:r>
              <a:rPr lang="ru-RU" sz="3200">
                <a:latin typeface="Calibri" pitchFamily="34" charset="0"/>
              </a:rPr>
              <a:t>ок. 551 – 479 до н.э. </a:t>
            </a:r>
          </a:p>
          <a:p>
            <a:pPr algn="r">
              <a:spcBef>
                <a:spcPts val="1200"/>
              </a:spcBef>
            </a:pPr>
            <a:r>
              <a:rPr lang="ru-RU" sz="3200">
                <a:latin typeface="Calibri" pitchFamily="34" charset="0"/>
              </a:rPr>
              <a:t>Настоящее имя —</a:t>
            </a:r>
            <a:r>
              <a:rPr lang="ru-RU" sz="3200" b="1">
                <a:latin typeface="Calibri" pitchFamily="34" charset="0"/>
              </a:rPr>
              <a:t>Кун Цю</a:t>
            </a:r>
            <a:r>
              <a:rPr lang="ru-RU" sz="3200">
                <a:latin typeface="Calibri" pitchFamily="34" charset="0"/>
              </a:rPr>
              <a:t>, Цзы означает «Учитель».</a:t>
            </a:r>
          </a:p>
          <a:p>
            <a:pPr algn="r">
              <a:spcBef>
                <a:spcPts val="1200"/>
              </a:spcBef>
            </a:pPr>
            <a:r>
              <a:rPr lang="ru-RU" sz="3200" b="1">
                <a:solidFill>
                  <a:srgbClr val="00B0F0"/>
                </a:solidFill>
                <a:latin typeface="Calibri" pitchFamily="34" charset="0"/>
              </a:rPr>
              <a:t>Древнекитайский мыслитель и философ.</a:t>
            </a:r>
            <a:r>
              <a:rPr lang="ru-RU" sz="3200">
                <a:latin typeface="Calibri" pitchFamily="34" charset="0"/>
              </a:rPr>
              <a:t> </a:t>
            </a:r>
          </a:p>
        </p:txBody>
      </p:sp>
      <p:sp>
        <p:nvSpPr>
          <p:cNvPr id="11268" name="Прямоугольник 3"/>
          <p:cNvSpPr>
            <a:spLocks noChangeArrowheads="1"/>
          </p:cNvSpPr>
          <p:nvPr/>
        </p:nvSpPr>
        <p:spPr bwMode="auto">
          <a:xfrm>
            <a:off x="179388" y="4941888"/>
            <a:ext cx="8616950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>
                <a:solidFill>
                  <a:srgbClr val="000000"/>
                </a:solidFill>
                <a:latin typeface="Calibri" pitchFamily="34" charset="0"/>
              </a:rPr>
              <a:t>В возрасте немногим более 20 лет уже прославился как первый профессиональный педагог.</a:t>
            </a:r>
            <a:endParaRPr lang="ru-RU">
              <a:latin typeface="Calibri" pitchFamily="34" charset="0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D7D42F7-6738-4672-AB88-6A1BDF8B99BA}" type="slidenum">
              <a:rPr lang="ru-RU"/>
              <a:pPr>
                <a:defRPr/>
              </a:pPr>
              <a:t>10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0825" y="476250"/>
            <a:ext cx="8713788" cy="56324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rgbClr val="00B0F0"/>
                </a:solidFill>
                <a:latin typeface="+mn-lt"/>
              </a:rPr>
              <a:t>Известные изречения Конфуция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Благородный человек винит себя, низкий человек винит других. 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Благородный человек не делает другим того, чего сам не желает получить от других. 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Благородный человек знает только долг, низкий человек знает только выгоду. 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Благородный человек предъявляет требования к себе, низкий человек предъявляет требования к другим.</a:t>
            </a:r>
            <a:endParaRPr lang="ru-RU" sz="3200" dirty="0">
              <a:latin typeface="+mn-lt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90C61F-81F9-4098-82DA-4E478C2B4065}" type="slidenum">
              <a:rPr lang="ru-RU"/>
              <a:pPr>
                <a:defRPr/>
              </a:pPr>
              <a:t>11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Прямоугольник 1"/>
          <p:cNvSpPr>
            <a:spLocks noChangeArrowheads="1"/>
          </p:cNvSpPr>
          <p:nvPr/>
        </p:nvSpPr>
        <p:spPr bwMode="auto">
          <a:xfrm>
            <a:off x="179388" y="115888"/>
            <a:ext cx="8785225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b="1">
                <a:solidFill>
                  <a:srgbClr val="FF0000"/>
                </a:solidFill>
                <a:latin typeface="Calibri" pitchFamily="34" charset="0"/>
              </a:rPr>
              <a:t>3. Образование в античном мире. </a:t>
            </a:r>
          </a:p>
          <a:p>
            <a:pPr algn="ctr"/>
            <a:r>
              <a:rPr lang="ru-RU" sz="3200" b="1">
                <a:solidFill>
                  <a:srgbClr val="FF0000"/>
                </a:solidFill>
                <a:latin typeface="Calibri" pitchFamily="34" charset="0"/>
              </a:rPr>
              <a:t>Особенности спартанского и афинского воспитания. </a:t>
            </a:r>
          </a:p>
        </p:txBody>
      </p:sp>
      <p:sp>
        <p:nvSpPr>
          <p:cNvPr id="13315" name="Прямоугольник 2"/>
          <p:cNvSpPr>
            <a:spLocks noChangeArrowheads="1"/>
          </p:cNvSpPr>
          <p:nvPr/>
        </p:nvSpPr>
        <p:spPr bwMode="auto">
          <a:xfrm>
            <a:off x="611188" y="2133600"/>
            <a:ext cx="8245475" cy="206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00B0F0"/>
                </a:solidFill>
                <a:latin typeface="Calibri" pitchFamily="34" charset="0"/>
              </a:rPr>
              <a:t>Античность</a:t>
            </a:r>
            <a:r>
              <a:rPr lang="ru-RU" sz="3200" baseline="30000">
                <a:latin typeface="Calibri" pitchFamily="34" charset="0"/>
              </a:rPr>
              <a:t> </a:t>
            </a:r>
            <a:r>
              <a:rPr lang="ru-RU" sz="3200">
                <a:latin typeface="Calibri" pitchFamily="34" charset="0"/>
              </a:rPr>
              <a:t>(от лат. </a:t>
            </a:r>
            <a:r>
              <a:rPr lang="ru-RU" sz="3200" i="1">
                <a:latin typeface="Calibri" pitchFamily="34" charset="0"/>
              </a:rPr>
              <a:t>antiquitas</a:t>
            </a:r>
            <a:r>
              <a:rPr lang="ru-RU" sz="3200">
                <a:latin typeface="Calibri" pitchFamily="34" charset="0"/>
              </a:rPr>
              <a:t> — древность) — в общем смысле означает «греко-римская древность», цивилизация Древней Греции и Древнего Рима во всём её многообразии.</a:t>
            </a:r>
          </a:p>
        </p:txBody>
      </p:sp>
      <p:sp>
        <p:nvSpPr>
          <p:cNvPr id="13316" name="Прямоугольник 3"/>
          <p:cNvSpPr>
            <a:spLocks noChangeArrowheads="1"/>
          </p:cNvSpPr>
          <p:nvPr/>
        </p:nvSpPr>
        <p:spPr bwMode="auto">
          <a:xfrm>
            <a:off x="1619250" y="4508500"/>
            <a:ext cx="6913563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>
                <a:latin typeface="Calibri" pitchFamily="34" charset="0"/>
              </a:rPr>
              <a:t>VIII в. до н.э.</a:t>
            </a:r>
            <a:r>
              <a:rPr lang="en-US" sz="3200">
                <a:latin typeface="Calibri" pitchFamily="34" charset="0"/>
              </a:rPr>
              <a:t>—V</a:t>
            </a:r>
            <a:r>
              <a:rPr lang="ru-RU" sz="3200">
                <a:latin typeface="Calibri" pitchFamily="34" charset="0"/>
              </a:rPr>
              <a:t> в.</a:t>
            </a:r>
            <a:r>
              <a:rPr lang="en-US" sz="3200">
                <a:latin typeface="Calibri" pitchFamily="34" charset="0"/>
              </a:rPr>
              <a:t> </a:t>
            </a:r>
            <a:r>
              <a:rPr lang="ru-RU" sz="3200">
                <a:latin typeface="Calibri" pitchFamily="34" charset="0"/>
              </a:rPr>
              <a:t>н.э. (от зарождения до распада Римского государства).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D3E8FBC-0F0D-46E9-A798-610296A22DF0}" type="slidenum">
              <a:rPr lang="ru-RU"/>
              <a:pPr>
                <a:defRPr/>
              </a:pPr>
              <a:t>12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Box 1"/>
          <p:cNvSpPr txBox="1">
            <a:spLocks noChangeArrowheads="1"/>
          </p:cNvSpPr>
          <p:nvPr/>
        </p:nvSpPr>
        <p:spPr bwMode="auto">
          <a:xfrm>
            <a:off x="5219700" y="188913"/>
            <a:ext cx="37449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b="1">
                <a:solidFill>
                  <a:srgbClr val="FF0000"/>
                </a:solidFill>
                <a:latin typeface="Calibri" pitchFamily="34" charset="0"/>
              </a:rPr>
              <a:t>Древняя Греция</a:t>
            </a:r>
          </a:p>
        </p:txBody>
      </p:sp>
      <p:pic>
        <p:nvPicPr>
          <p:cNvPr id="20483" name="Picture 3" descr="C:\Documents and Settings\Владелец\Мои документы\Мои рисунки\педагогика\Копия (2) mapgrec_from_[grechistory_ru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16632"/>
            <a:ext cx="4896544" cy="65742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340" name="Прямоугольник 3"/>
          <p:cNvSpPr>
            <a:spLocks noChangeArrowheads="1"/>
          </p:cNvSpPr>
          <p:nvPr/>
        </p:nvSpPr>
        <p:spPr bwMode="auto">
          <a:xfrm>
            <a:off x="5364163" y="836613"/>
            <a:ext cx="3384550" cy="483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1200"/>
              </a:spcBef>
            </a:pPr>
            <a:r>
              <a:rPr lang="ru-RU" sz="3200" b="1">
                <a:solidFill>
                  <a:srgbClr val="00B0F0"/>
                </a:solidFill>
                <a:latin typeface="Calibri" pitchFamily="34" charset="0"/>
              </a:rPr>
              <a:t>Полисы</a:t>
            </a:r>
            <a:r>
              <a:rPr lang="ru-RU" sz="3200">
                <a:latin typeface="Calibri" pitchFamily="34" charset="0"/>
              </a:rPr>
              <a:t> – древнегреческие города-государства.</a:t>
            </a:r>
          </a:p>
          <a:p>
            <a:pPr>
              <a:spcBef>
                <a:spcPts val="1200"/>
              </a:spcBef>
            </a:pPr>
            <a:r>
              <a:rPr lang="ru-RU" sz="3200" b="1">
                <a:solidFill>
                  <a:srgbClr val="FF0000"/>
                </a:solidFill>
                <a:latin typeface="Calibri" pitchFamily="34" charset="0"/>
              </a:rPr>
              <a:t>Афины </a:t>
            </a:r>
            <a:r>
              <a:rPr lang="ru-RU" sz="3200">
                <a:latin typeface="Calibri" pitchFamily="34" charset="0"/>
              </a:rPr>
              <a:t>(Аттика) Период расцвета: V в. до н.э.</a:t>
            </a:r>
          </a:p>
          <a:p>
            <a:pPr>
              <a:spcBef>
                <a:spcPts val="1200"/>
              </a:spcBef>
            </a:pPr>
            <a:r>
              <a:rPr lang="ru-RU" sz="3200" b="1">
                <a:solidFill>
                  <a:srgbClr val="FF0000"/>
                </a:solidFill>
                <a:latin typeface="Calibri" pitchFamily="34" charset="0"/>
              </a:rPr>
              <a:t>Спарта </a:t>
            </a:r>
            <a:r>
              <a:rPr lang="ru-RU" sz="3200">
                <a:latin typeface="Calibri" pitchFamily="34" charset="0"/>
              </a:rPr>
              <a:t>(Лакония), Лакедемон </a:t>
            </a:r>
            <a:endParaRPr lang="ru-RU">
              <a:latin typeface="Calibri" pitchFamily="34" charset="0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D539A1-4AB3-435E-948D-B1C43293BD45}" type="slidenum">
              <a:rPr lang="ru-RU"/>
              <a:pPr>
                <a:defRPr/>
              </a:pPr>
              <a:t>13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5" descr="C:\Documents and Settings\Владелец\Мои документы\Мои рисунки\педагогика\Копия mapgrec_from_[grechistory_ru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3" y="134938"/>
            <a:ext cx="8750300" cy="656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TextBox 6"/>
          <p:cNvSpPr txBox="1">
            <a:spLocks noChangeArrowheads="1"/>
          </p:cNvSpPr>
          <p:nvPr/>
        </p:nvSpPr>
        <p:spPr bwMode="auto">
          <a:xfrm>
            <a:off x="6443663" y="5661025"/>
            <a:ext cx="252095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latin typeface="Calibri" pitchFamily="34" charset="0"/>
              </a:rPr>
              <a:t>Древняя Греция </a:t>
            </a:r>
            <a:r>
              <a:rPr lang="ru-RU" sz="2400">
                <a:latin typeface="Calibri" pitchFamily="34" charset="0"/>
              </a:rPr>
              <a:t>(фрагмент карты)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E8B7AB3-C17E-4B0C-89AF-BFBA8D23CAE5}" type="slidenum">
              <a:rPr lang="ru-RU"/>
              <a:pPr>
                <a:defRPr/>
              </a:pPr>
              <a:t>14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Прямоугольник 2"/>
          <p:cNvSpPr>
            <a:spLocks noChangeArrowheads="1"/>
          </p:cNvSpPr>
          <p:nvPr/>
        </p:nvSpPr>
        <p:spPr bwMode="auto">
          <a:xfrm>
            <a:off x="1763713" y="404813"/>
            <a:ext cx="54752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b="1">
                <a:solidFill>
                  <a:srgbClr val="00B0F0"/>
                </a:solidFill>
                <a:latin typeface="Calibri" pitchFamily="34" charset="0"/>
              </a:rPr>
              <a:t>Воспитание в Спарте</a:t>
            </a:r>
            <a:endParaRPr lang="ru-RU" b="1">
              <a:solidFill>
                <a:srgbClr val="00B0F0"/>
              </a:solidFill>
              <a:latin typeface="Calibri" pitchFamily="34" charset="0"/>
            </a:endParaRPr>
          </a:p>
        </p:txBody>
      </p:sp>
      <p:sp>
        <p:nvSpPr>
          <p:cNvPr id="16387" name="Прямоугольник 6"/>
          <p:cNvSpPr>
            <a:spLocks noChangeArrowheads="1"/>
          </p:cNvSpPr>
          <p:nvPr/>
        </p:nvSpPr>
        <p:spPr bwMode="auto">
          <a:xfrm>
            <a:off x="323850" y="1341438"/>
            <a:ext cx="5903913" cy="3354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1200"/>
              </a:spcBef>
            </a:pPr>
            <a:r>
              <a:rPr lang="ru-RU" sz="3200">
                <a:solidFill>
                  <a:srgbClr val="000000"/>
                </a:solidFill>
                <a:latin typeface="Calibri" pitchFamily="34" charset="0"/>
              </a:rPr>
              <a:t>Государственная система воспитания.</a:t>
            </a:r>
          </a:p>
          <a:p>
            <a:pPr>
              <a:spcBef>
                <a:spcPts val="1200"/>
              </a:spcBef>
            </a:pPr>
            <a:r>
              <a:rPr lang="ru-RU" sz="3200">
                <a:solidFill>
                  <a:srgbClr val="000000"/>
                </a:solidFill>
                <a:latin typeface="Calibri" pitchFamily="34" charset="0"/>
              </a:rPr>
              <a:t>Главная цель – воспитание воина-патриота, беспощадного к врагам. </a:t>
            </a:r>
          </a:p>
          <a:p>
            <a:pPr>
              <a:spcBef>
                <a:spcPts val="1200"/>
              </a:spcBef>
            </a:pPr>
            <a:r>
              <a:rPr lang="ru-RU" sz="3200">
                <a:solidFill>
                  <a:srgbClr val="000000"/>
                </a:solidFill>
                <a:latin typeface="Calibri" pitchFamily="34" charset="0"/>
              </a:rPr>
              <a:t>Единый уровень образования. </a:t>
            </a:r>
          </a:p>
        </p:txBody>
      </p:sp>
      <p:pic>
        <p:nvPicPr>
          <p:cNvPr id="16388" name="Picture 2" descr="C:\Documents and Settings\Владелец\Мои документы\Мои рисунки\педагогика\goplity_sparta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688" y="981075"/>
            <a:ext cx="2409825" cy="362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9" name="Прямоугольник 4"/>
          <p:cNvSpPr>
            <a:spLocks noChangeArrowheads="1"/>
          </p:cNvSpPr>
          <p:nvPr/>
        </p:nvSpPr>
        <p:spPr bwMode="auto">
          <a:xfrm>
            <a:off x="323850" y="4797425"/>
            <a:ext cx="8351838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1200"/>
              </a:spcBef>
            </a:pPr>
            <a:r>
              <a:rPr lang="ru-RU" sz="3200">
                <a:solidFill>
                  <a:srgbClr val="000000"/>
                </a:solidFill>
                <a:latin typeface="Calibri" pitchFamily="34" charset="0"/>
              </a:rPr>
              <a:t>Девочки воспитывались в семье, но их образование мало чем отличалось от образования мальчиков.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03A65E-43FC-4396-97AE-4A61C7ACAA4A}" type="slidenum">
              <a:rPr lang="ru-RU"/>
              <a:pPr>
                <a:defRPr/>
              </a:pPr>
              <a:t>15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Прямоугольник 1"/>
          <p:cNvSpPr>
            <a:spLocks noChangeArrowheads="1"/>
          </p:cNvSpPr>
          <p:nvPr/>
        </p:nvSpPr>
        <p:spPr bwMode="auto">
          <a:xfrm>
            <a:off x="179388" y="115888"/>
            <a:ext cx="7272337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00B0F0"/>
                </a:solidFill>
                <a:latin typeface="Calibri" pitchFamily="34" charset="0"/>
              </a:rPr>
              <a:t>Агеллы</a:t>
            </a:r>
            <a:r>
              <a:rPr lang="ru-RU" sz="3200">
                <a:solidFill>
                  <a:srgbClr val="000000"/>
                </a:solidFill>
                <a:latin typeface="Calibri" pitchFamily="34" charset="0"/>
              </a:rPr>
              <a:t> – государственные воспитательные учреждения в Спарте.</a:t>
            </a:r>
            <a:endParaRPr lang="ru-RU">
              <a:latin typeface="Calibri" pitchFamily="34" charset="0"/>
            </a:endParaRPr>
          </a:p>
        </p:txBody>
      </p:sp>
      <p:sp>
        <p:nvSpPr>
          <p:cNvPr id="17411" name="Прямоугольник 2"/>
          <p:cNvSpPr>
            <a:spLocks noChangeArrowheads="1"/>
          </p:cNvSpPr>
          <p:nvPr/>
        </p:nvSpPr>
        <p:spPr bwMode="auto">
          <a:xfrm>
            <a:off x="1042988" y="1268413"/>
            <a:ext cx="7993062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00B0F0"/>
                </a:solidFill>
                <a:latin typeface="Calibri" pitchFamily="34" charset="0"/>
              </a:rPr>
              <a:t>Педоном</a:t>
            </a:r>
            <a:r>
              <a:rPr lang="ru-RU" sz="3200">
                <a:solidFill>
                  <a:srgbClr val="000000"/>
                </a:solidFill>
                <a:latin typeface="Calibri" pitchFamily="34" charset="0"/>
              </a:rPr>
              <a:t> – наставник, воспитатель в агелле.  </a:t>
            </a:r>
            <a:endParaRPr lang="ru-RU">
              <a:latin typeface="Calibri" pitchFamily="34" charset="0"/>
            </a:endParaRPr>
          </a:p>
        </p:txBody>
      </p:sp>
      <p:sp>
        <p:nvSpPr>
          <p:cNvPr id="17412" name="Прямоугольник 3"/>
          <p:cNvSpPr>
            <a:spLocks noChangeArrowheads="1"/>
          </p:cNvSpPr>
          <p:nvPr/>
        </p:nvSpPr>
        <p:spPr bwMode="auto">
          <a:xfrm>
            <a:off x="1835150" y="1989138"/>
            <a:ext cx="7308850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00B0F0"/>
                </a:solidFill>
                <a:latin typeface="Calibri" pitchFamily="34" charset="0"/>
              </a:rPr>
              <a:t>Эфебия</a:t>
            </a:r>
            <a:r>
              <a:rPr lang="ru-RU" sz="3200">
                <a:solidFill>
                  <a:srgbClr val="000000"/>
                </a:solidFill>
                <a:latin typeface="Calibri" pitchFamily="34" charset="0"/>
              </a:rPr>
              <a:t> – форма организации военной подготовки юношей в Спарте и Афинах.</a:t>
            </a:r>
            <a:endParaRPr lang="ru-RU">
              <a:latin typeface="Calibri" pitchFamily="34" charset="0"/>
            </a:endParaRPr>
          </a:p>
        </p:txBody>
      </p:sp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3213100"/>
            <a:ext cx="8572500" cy="318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164A08A-1B0D-4E18-AA1A-676B9B2403DD}" type="slidenum">
              <a:rPr lang="ru-RU"/>
              <a:pPr>
                <a:defRPr/>
              </a:pPr>
              <a:t>16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Прямоугольник 2"/>
          <p:cNvSpPr>
            <a:spLocks noChangeArrowheads="1"/>
          </p:cNvSpPr>
          <p:nvPr/>
        </p:nvSpPr>
        <p:spPr bwMode="auto">
          <a:xfrm>
            <a:off x="179388" y="333375"/>
            <a:ext cx="3313112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00B0F0"/>
                </a:solidFill>
                <a:latin typeface="Calibri" pitchFamily="34" charset="0"/>
              </a:rPr>
              <a:t>Государственная система воспитания </a:t>
            </a:r>
          </a:p>
          <a:p>
            <a:r>
              <a:rPr lang="ru-RU" sz="3200" b="1">
                <a:solidFill>
                  <a:srgbClr val="00B0F0"/>
                </a:solidFill>
                <a:latin typeface="Calibri" pitchFamily="34" charset="0"/>
              </a:rPr>
              <a:t>в Спарте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79388" y="5157788"/>
            <a:ext cx="8713787" cy="1230312"/>
          </a:xfrm>
          <a:prstGeom prst="rect">
            <a:avLst/>
          </a:prstGeom>
          <a:effectLst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/>
              <a:t>До 7 лет – семейное воспитание</a:t>
            </a:r>
          </a:p>
          <a:p>
            <a:pPr fontAlgn="auto">
              <a:spcBef>
                <a:spcPts val="1200"/>
              </a:spcBef>
              <a:spcAft>
                <a:spcPts val="0"/>
              </a:spcAft>
              <a:defRPr/>
            </a:pPr>
            <a:endParaRPr lang="ru-RU" sz="32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187450" y="3933825"/>
            <a:ext cx="7705725" cy="1230313"/>
          </a:xfrm>
          <a:prstGeom prst="rect">
            <a:avLst/>
          </a:prstGeom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/>
              <a:t>7-18 лет – воспитание в </a:t>
            </a:r>
            <a:r>
              <a:rPr lang="ru-RU" sz="3200" dirty="0" err="1"/>
              <a:t>агеллах</a:t>
            </a:r>
            <a:endParaRPr lang="ru-RU" sz="3200" dirty="0"/>
          </a:p>
          <a:p>
            <a:pPr fontAlgn="auto">
              <a:spcBef>
                <a:spcPts val="1200"/>
              </a:spcBef>
              <a:spcAft>
                <a:spcPts val="0"/>
              </a:spcAft>
              <a:defRPr/>
            </a:pPr>
            <a:endParaRPr lang="ru-RU" sz="32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284663" y="549275"/>
            <a:ext cx="4608512" cy="1076325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 30 лет – полноправное гражданство</a:t>
            </a:r>
            <a:endParaRPr lang="ru-RU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276600" y="1628775"/>
            <a:ext cx="5616575" cy="1231900"/>
          </a:xfrm>
          <a:prstGeom prst="rect">
            <a:avLst/>
          </a:prstGeom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/>
              <a:t>20-30 лет – воинская служба</a:t>
            </a:r>
          </a:p>
          <a:p>
            <a:pPr fontAlgn="auto">
              <a:spcBef>
                <a:spcPts val="1200"/>
              </a:spcBef>
              <a:spcAft>
                <a:spcPts val="0"/>
              </a:spcAft>
              <a:defRPr/>
            </a:pPr>
            <a:endParaRPr lang="ru-RU" sz="32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195513" y="2852738"/>
            <a:ext cx="6697662" cy="1077912"/>
          </a:xfrm>
          <a:prstGeom prst="rect">
            <a:avLst/>
          </a:prstGeom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/>
              <a:t>18-20 лет – военная подготовка в </a:t>
            </a:r>
            <a:r>
              <a:rPr lang="ru-RU" sz="3200" dirty="0" err="1"/>
              <a:t>эфебии</a:t>
            </a:r>
            <a:endParaRPr lang="ru-RU" sz="3200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A8B38B-0B0F-42F4-BF83-BEDFBDAF572C}" type="slidenum">
              <a:rPr lang="ru-RU"/>
              <a:pPr>
                <a:defRPr/>
              </a:pPr>
              <a:t>17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Прямоугольник 1"/>
          <p:cNvSpPr>
            <a:spLocks noChangeArrowheads="1"/>
          </p:cNvSpPr>
          <p:nvPr/>
        </p:nvSpPr>
        <p:spPr bwMode="auto">
          <a:xfrm>
            <a:off x="684213" y="188913"/>
            <a:ext cx="727233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b="1">
                <a:solidFill>
                  <a:srgbClr val="00B0F0"/>
                </a:solidFill>
                <a:latin typeface="Calibri" pitchFamily="34" charset="0"/>
              </a:rPr>
              <a:t>Школа и воспитание в Афинах</a:t>
            </a:r>
          </a:p>
        </p:txBody>
      </p:sp>
      <p:sp>
        <p:nvSpPr>
          <p:cNvPr id="19459" name="Прямоугольник 4"/>
          <p:cNvSpPr>
            <a:spLocks noChangeArrowheads="1"/>
          </p:cNvSpPr>
          <p:nvPr/>
        </p:nvSpPr>
        <p:spPr bwMode="auto">
          <a:xfrm>
            <a:off x="3132138" y="765175"/>
            <a:ext cx="5903912" cy="433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1200"/>
              </a:spcBef>
            </a:pPr>
            <a:r>
              <a:rPr lang="ru-RU" sz="3200">
                <a:latin typeface="Calibri" pitchFamily="34" charset="0"/>
              </a:rPr>
              <a:t>Преобладало частное образование.</a:t>
            </a:r>
          </a:p>
          <a:p>
            <a:pPr>
              <a:spcBef>
                <a:spcPts val="1200"/>
              </a:spcBef>
            </a:pPr>
            <a:r>
              <a:rPr lang="ru-RU" sz="3200">
                <a:latin typeface="Calibri" pitchFamily="34" charset="0"/>
              </a:rPr>
              <a:t>Главной целью считалось гармоничное развитие человека. </a:t>
            </a:r>
          </a:p>
          <a:p>
            <a:pPr>
              <a:spcBef>
                <a:spcPts val="1200"/>
              </a:spcBef>
            </a:pPr>
            <a:r>
              <a:rPr lang="ru-RU" sz="3200">
                <a:latin typeface="Calibri" pitchFamily="34" charset="0"/>
              </a:rPr>
              <a:t>Разнообразие школ, разноуровневый характер образования.</a:t>
            </a:r>
          </a:p>
        </p:txBody>
      </p:sp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836613"/>
            <a:ext cx="2663825" cy="434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1" name="Прямоугольник 6"/>
          <p:cNvSpPr>
            <a:spLocks noChangeArrowheads="1"/>
          </p:cNvSpPr>
          <p:nvPr/>
        </p:nvSpPr>
        <p:spPr bwMode="auto">
          <a:xfrm>
            <a:off x="287338" y="5157788"/>
            <a:ext cx="8856662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1200"/>
              </a:spcBef>
            </a:pPr>
            <a:r>
              <a:rPr lang="ru-RU" sz="3200">
                <a:latin typeface="Calibri" pitchFamily="34" charset="0"/>
              </a:rPr>
              <a:t>Образование девочек происходило в семье и ограничивалось ведением домашнего хозяйства.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ED81D82-5801-4CC8-9FAD-7873E92BCF36}" type="slidenum">
              <a:rPr lang="ru-RU"/>
              <a:pPr>
                <a:defRPr/>
              </a:pPr>
              <a:t>18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Прямоугольник 1"/>
          <p:cNvSpPr>
            <a:spLocks noChangeArrowheads="1"/>
          </p:cNvSpPr>
          <p:nvPr/>
        </p:nvSpPr>
        <p:spPr bwMode="auto">
          <a:xfrm>
            <a:off x="1835150" y="3860800"/>
            <a:ext cx="7308850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00B0F0"/>
                </a:solidFill>
                <a:latin typeface="Calibri" pitchFamily="34" charset="0"/>
              </a:rPr>
              <a:t>Мусическая школа</a:t>
            </a:r>
            <a:r>
              <a:rPr lang="ru-RU" sz="3200">
                <a:latin typeface="Calibri" pitchFamily="34" charset="0"/>
              </a:rPr>
              <a:t> – «школа муз», давала общее образование. Основное внимание уделялось грамматике и музыке. </a:t>
            </a:r>
          </a:p>
        </p:txBody>
      </p:sp>
      <p:sp>
        <p:nvSpPr>
          <p:cNvPr id="20483" name="Прямоугольник 2"/>
          <p:cNvSpPr>
            <a:spLocks noChangeArrowheads="1"/>
          </p:cNvSpPr>
          <p:nvPr/>
        </p:nvSpPr>
        <p:spPr bwMode="auto">
          <a:xfrm>
            <a:off x="971550" y="2708275"/>
            <a:ext cx="7129463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00B0F0"/>
                </a:solidFill>
                <a:latin typeface="Calibri" pitchFamily="34" charset="0"/>
              </a:rPr>
              <a:t>Дидаскал</a:t>
            </a:r>
            <a:r>
              <a:rPr lang="ru-RU" sz="3200">
                <a:solidFill>
                  <a:srgbClr val="000000"/>
                </a:solidFill>
                <a:latin typeface="Calibri" pitchFamily="34" charset="0"/>
              </a:rPr>
              <a:t> – учитель в афинской школе.</a:t>
            </a:r>
            <a:endParaRPr lang="ru-RU">
              <a:latin typeface="Calibri" pitchFamily="34" charset="0"/>
            </a:endParaRPr>
          </a:p>
        </p:txBody>
      </p:sp>
      <p:sp>
        <p:nvSpPr>
          <p:cNvPr id="20484" name="Прямоугольник 3"/>
          <p:cNvSpPr>
            <a:spLocks noChangeArrowheads="1"/>
          </p:cNvSpPr>
          <p:nvPr/>
        </p:nvSpPr>
        <p:spPr bwMode="auto">
          <a:xfrm>
            <a:off x="323850" y="1196975"/>
            <a:ext cx="8569325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00B0F0"/>
                </a:solidFill>
                <a:latin typeface="Calibri" pitchFamily="34" charset="0"/>
              </a:rPr>
              <a:t>Педагог</a:t>
            </a:r>
            <a:r>
              <a:rPr lang="ru-RU" sz="3200">
                <a:solidFill>
                  <a:srgbClr val="000000"/>
                </a:solidFill>
                <a:latin typeface="Calibri" pitchFamily="34" charset="0"/>
              </a:rPr>
              <a:t> – раб, сопровождавший ребёнка (например, в школу).</a:t>
            </a:r>
            <a:endParaRPr lang="ru-RU">
              <a:latin typeface="Calibri" pitchFamily="34" charset="0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39716DD-7140-44DA-B580-68416534F4E2}" type="slidenum">
              <a:rPr lang="ru-RU"/>
              <a:pPr>
                <a:defRPr/>
              </a:pPr>
              <a:t>19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Прямоугольник 1"/>
          <p:cNvSpPr>
            <a:spLocks noChangeArrowheads="1"/>
          </p:cNvSpPr>
          <p:nvPr/>
        </p:nvSpPr>
        <p:spPr bwMode="auto">
          <a:xfrm>
            <a:off x="468313" y="1773238"/>
            <a:ext cx="8351837" cy="304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00B0F0"/>
                </a:solidFill>
                <a:latin typeface="Calibri" pitchFamily="34" charset="0"/>
              </a:rPr>
              <a:t>Палестра</a:t>
            </a:r>
            <a:r>
              <a:rPr lang="ru-RU" sz="3200">
                <a:latin typeface="Calibri" pitchFamily="34" charset="0"/>
              </a:rPr>
              <a:t> – «школа борьбы», где подростки занимались пентатлом (пятиборьем), включавшем в себя борьбу, бег, метание копья и диска, плавание. Наиболее уважаемые граждане вели с учениками беседы на политические и нравственные темы </a:t>
            </a:r>
            <a:endParaRPr lang="ru-RU" sz="3200" b="1">
              <a:solidFill>
                <a:srgbClr val="00B0F0"/>
              </a:solidFill>
              <a:latin typeface="Calibri" pitchFamily="34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E5E69DC-A93C-4B78-9966-AFED7F751898}" type="slidenum">
              <a:rPr lang="ru-RU"/>
              <a:pPr>
                <a:defRPr/>
              </a:pPr>
              <a:t>20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Прямоугольник 1"/>
          <p:cNvSpPr>
            <a:spLocks noChangeArrowheads="1"/>
          </p:cNvSpPr>
          <p:nvPr/>
        </p:nvSpPr>
        <p:spPr bwMode="auto">
          <a:xfrm>
            <a:off x="323850" y="0"/>
            <a:ext cx="8351838" cy="335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1200"/>
              </a:spcBef>
            </a:pPr>
            <a:r>
              <a:rPr lang="ru-RU" sz="3200" b="1">
                <a:solidFill>
                  <a:srgbClr val="00B0F0"/>
                </a:solidFill>
                <a:latin typeface="Calibri" pitchFamily="34" charset="0"/>
              </a:rPr>
              <a:t>Гимнасий</a:t>
            </a:r>
            <a:r>
              <a:rPr lang="ru-RU" sz="3200">
                <a:latin typeface="Calibri" pitchFamily="34" charset="0"/>
              </a:rPr>
              <a:t> – «школа гимнастики» – тип школ для детей состоятельных граждан. </a:t>
            </a:r>
          </a:p>
          <a:p>
            <a:pPr>
              <a:spcBef>
                <a:spcPts val="1200"/>
              </a:spcBef>
            </a:pPr>
            <a:r>
              <a:rPr lang="ru-RU" sz="3200">
                <a:latin typeface="Calibri" pitchFamily="34" charset="0"/>
              </a:rPr>
              <a:t>Наряду с гимнастикой изучались литература и философия. </a:t>
            </a:r>
          </a:p>
          <a:p>
            <a:pPr>
              <a:spcBef>
                <a:spcPts val="1200"/>
              </a:spcBef>
            </a:pPr>
            <a:r>
              <a:rPr lang="ru-RU" sz="3200">
                <a:latin typeface="Calibri" pitchFamily="34" charset="0"/>
              </a:rPr>
              <a:t>Известные афинские гимнасии: </a:t>
            </a:r>
            <a:r>
              <a:rPr lang="ru-RU" sz="3200" b="1">
                <a:solidFill>
                  <a:srgbClr val="00B0F0"/>
                </a:solidFill>
                <a:latin typeface="Calibri" pitchFamily="34" charset="0"/>
              </a:rPr>
              <a:t>Академия</a:t>
            </a:r>
            <a:r>
              <a:rPr lang="ru-RU" sz="3200">
                <a:latin typeface="Calibri" pitchFamily="34" charset="0"/>
              </a:rPr>
              <a:t>,</a:t>
            </a:r>
            <a:r>
              <a:rPr lang="ru-RU" sz="3200" b="1">
                <a:solidFill>
                  <a:srgbClr val="00B0F0"/>
                </a:solidFill>
                <a:latin typeface="Calibri" pitchFamily="34" charset="0"/>
              </a:rPr>
              <a:t> Ликей</a:t>
            </a:r>
            <a:r>
              <a:rPr lang="ru-RU" sz="3200">
                <a:latin typeface="Calibri" pitchFamily="34" charset="0"/>
              </a:rPr>
              <a:t>,</a:t>
            </a:r>
            <a:r>
              <a:rPr lang="ru-RU" sz="3200" b="1">
                <a:solidFill>
                  <a:srgbClr val="00B0F0"/>
                </a:solidFill>
                <a:latin typeface="Calibri" pitchFamily="34" charset="0"/>
              </a:rPr>
              <a:t> Киносарг</a:t>
            </a:r>
            <a:r>
              <a:rPr lang="ru-RU" sz="3200">
                <a:latin typeface="Calibri" pitchFamily="34" charset="0"/>
              </a:rPr>
              <a:t>.</a:t>
            </a:r>
          </a:p>
        </p:txBody>
      </p:sp>
      <p:sp>
        <p:nvSpPr>
          <p:cNvPr id="22531" name="Прямоугольник 2"/>
          <p:cNvSpPr>
            <a:spLocks noChangeArrowheads="1"/>
          </p:cNvSpPr>
          <p:nvPr/>
        </p:nvSpPr>
        <p:spPr bwMode="auto">
          <a:xfrm>
            <a:off x="250825" y="4292600"/>
            <a:ext cx="3600450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3200" i="1">
                <a:latin typeface="Calibri" pitchFamily="34" charset="0"/>
              </a:rPr>
              <a:t>Интерьер гимнасия в Приене, около 130 г. до н.э. (реконструкция) </a:t>
            </a:r>
          </a:p>
        </p:txBody>
      </p:sp>
      <p:pic>
        <p:nvPicPr>
          <p:cNvPr id="2253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4300" y="2852738"/>
            <a:ext cx="4916488" cy="3440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C3B545-D052-4C2C-864E-750761742319}" type="slidenum">
              <a:rPr lang="ru-RU"/>
              <a:pPr>
                <a:defRPr/>
              </a:pPr>
              <a:t>21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Прямоугольник 2"/>
          <p:cNvSpPr>
            <a:spLocks noChangeArrowheads="1"/>
          </p:cNvSpPr>
          <p:nvPr/>
        </p:nvSpPr>
        <p:spPr bwMode="auto">
          <a:xfrm>
            <a:off x="250825" y="260350"/>
            <a:ext cx="2592388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1200"/>
              </a:spcBef>
            </a:pPr>
            <a:r>
              <a:rPr lang="ru-RU" sz="3200" b="1">
                <a:solidFill>
                  <a:srgbClr val="00B0F0"/>
                </a:solidFill>
                <a:latin typeface="Calibri" pitchFamily="34" charset="0"/>
              </a:rPr>
              <a:t>Афинская система воспитания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331913" y="4076700"/>
            <a:ext cx="7488237" cy="1570038"/>
          </a:xfrm>
          <a:prstGeom prst="rect">
            <a:avLst/>
          </a:prstGeom>
          <a:effectLst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/>
              <a:t>С 7 до 13-14 лет – обучение в «школе грамматиста» и «школе </a:t>
            </a:r>
            <a:r>
              <a:rPr lang="ru-RU" sz="3200" dirty="0" err="1"/>
              <a:t>кифариста</a:t>
            </a:r>
            <a:r>
              <a:rPr lang="ru-RU" sz="3200" dirty="0"/>
              <a:t>» (</a:t>
            </a:r>
            <a:r>
              <a:rPr lang="ru-RU" sz="3200" dirty="0" err="1"/>
              <a:t>мусическая</a:t>
            </a:r>
            <a:r>
              <a:rPr lang="ru-RU" sz="3200" dirty="0"/>
              <a:t> школа)</a:t>
            </a:r>
            <a:endParaRPr lang="ru-RU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3563938" y="1916113"/>
            <a:ext cx="5256212" cy="1077912"/>
          </a:xfrm>
          <a:prstGeom prst="rect">
            <a:avLst/>
          </a:prstGeom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/>
              <a:t>18-20 лет – военная подготовка в </a:t>
            </a:r>
            <a:r>
              <a:rPr lang="ru-RU" sz="3200" dirty="0" err="1"/>
              <a:t>эфебии</a:t>
            </a:r>
            <a:r>
              <a:rPr lang="ru-RU" sz="3200" dirty="0"/>
              <a:t> </a:t>
            </a:r>
            <a:endParaRPr lang="ru-RU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323850" y="5661025"/>
            <a:ext cx="8496300" cy="585788"/>
          </a:xfrm>
          <a:prstGeom prst="rect">
            <a:avLst/>
          </a:prstGeom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/>
              <a:t>До 7 лет – воспитание в семье</a:t>
            </a:r>
            <a:endParaRPr lang="ru-RU" sz="32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484438" y="2997200"/>
            <a:ext cx="6335712" cy="1076325"/>
          </a:xfrm>
          <a:prstGeom prst="rect">
            <a:avLst/>
          </a:prstGeom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/>
              <a:t>С 13-14 до 18 лет – обучение в палестре или в </a:t>
            </a:r>
            <a:r>
              <a:rPr lang="ru-RU" sz="3200" dirty="0" err="1"/>
              <a:t>гимнасии</a:t>
            </a:r>
            <a:endParaRPr lang="ru-RU" sz="32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4716463" y="333375"/>
            <a:ext cx="4103687" cy="1568450"/>
          </a:xfrm>
          <a:prstGeom prst="rect">
            <a:avLst/>
          </a:prstGeom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/>
              <a:t>Философская школа или индивидуальное обучение у философа</a:t>
            </a:r>
            <a:endParaRPr lang="ru-RU" sz="3200" dirty="0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35730D5-8D1B-43E9-A15A-FDF95C83BBB9}" type="slidenum">
              <a:rPr lang="ru-RU"/>
              <a:pPr>
                <a:defRPr/>
              </a:pPr>
              <a:t>22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Прямоугольник 1"/>
          <p:cNvSpPr>
            <a:spLocks noChangeArrowheads="1"/>
          </p:cNvSpPr>
          <p:nvPr/>
        </p:nvSpPr>
        <p:spPr bwMode="auto">
          <a:xfrm>
            <a:off x="971550" y="3213100"/>
            <a:ext cx="7885113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>
                <a:latin typeface="Calibri" pitchFamily="34" charset="0"/>
              </a:rPr>
              <a:t>«</a:t>
            </a:r>
            <a:r>
              <a:rPr lang="ru-RU" sz="3200" b="1">
                <a:latin typeface="Calibri" pitchFamily="34" charset="0"/>
              </a:rPr>
              <a:t>Он или умер или где-то обучает детей грамоте</a:t>
            </a:r>
            <a:r>
              <a:rPr lang="ru-RU" sz="3200">
                <a:latin typeface="Calibri" pitchFamily="34" charset="0"/>
              </a:rPr>
              <a:t>,» – говорили об афинянине, пропавшем без вести.</a:t>
            </a:r>
          </a:p>
        </p:txBody>
      </p:sp>
      <p:sp>
        <p:nvSpPr>
          <p:cNvPr id="24579" name="Прямоугольник 2"/>
          <p:cNvSpPr>
            <a:spLocks noChangeArrowheads="1"/>
          </p:cNvSpPr>
          <p:nvPr/>
        </p:nvSpPr>
        <p:spPr bwMode="auto">
          <a:xfrm>
            <a:off x="323850" y="1341438"/>
            <a:ext cx="8496300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>
                <a:latin typeface="Calibri" pitchFamily="34" charset="0"/>
              </a:rPr>
              <a:t>Результат афинского воспитания: всеобщая просвещённость свободных граждан, расцвет науки и искусства в Афинах.  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94C03E-8A82-4DA7-9FC2-4F2E232DF94C}" type="slidenum">
              <a:rPr lang="ru-RU"/>
              <a:pPr>
                <a:defRPr/>
              </a:pPr>
              <a:t>23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79388" y="620713"/>
          <a:ext cx="8784976" cy="6120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55576"/>
                <a:gridCol w="4429400"/>
              </a:tblGrid>
              <a:tr h="586807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Спартанское воспитание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/>
                        <a:t>Афинское воспитание</a:t>
                      </a:r>
                      <a:endParaRPr lang="ru-RU" sz="3200" dirty="0"/>
                    </a:p>
                  </a:txBody>
                  <a:tcPr/>
                </a:tc>
              </a:tr>
              <a:tr h="5533873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5613" name="Прямоугольник 2"/>
          <p:cNvSpPr>
            <a:spLocks noChangeArrowheads="1"/>
          </p:cNvSpPr>
          <p:nvPr/>
        </p:nvSpPr>
        <p:spPr bwMode="auto">
          <a:xfrm>
            <a:off x="0" y="0"/>
            <a:ext cx="9144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ts val="1200"/>
              </a:spcBef>
            </a:pPr>
            <a:r>
              <a:rPr lang="ru-RU" sz="3200" b="1">
                <a:solidFill>
                  <a:srgbClr val="00B0F0"/>
                </a:solidFill>
                <a:latin typeface="Calibri" pitchFamily="34" charset="0"/>
              </a:rPr>
              <a:t>Особенности воспитания в Спарте и Афинах </a:t>
            </a:r>
            <a:endParaRPr lang="ru-RU">
              <a:latin typeface="Calibri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FE386C9-1D26-4F5C-AB94-E95AA2D851D9}" type="slidenum">
              <a:rPr lang="ru-RU"/>
              <a:pPr>
                <a:defRPr/>
              </a:pPr>
              <a:t>24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Прямоугольник 2"/>
          <p:cNvSpPr>
            <a:spLocks noChangeArrowheads="1"/>
          </p:cNvSpPr>
          <p:nvPr/>
        </p:nvSpPr>
        <p:spPr bwMode="auto">
          <a:xfrm>
            <a:off x="250825" y="115888"/>
            <a:ext cx="8713788" cy="631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ts val="1200"/>
              </a:spcBef>
            </a:pPr>
            <a:r>
              <a:rPr lang="ru-RU" b="1">
                <a:latin typeface="Calibri" pitchFamily="34" charset="0"/>
              </a:rPr>
              <a:t>Использованные источники</a:t>
            </a:r>
          </a:p>
          <a:p>
            <a:pPr>
              <a:spcBef>
                <a:spcPts val="1200"/>
              </a:spcBef>
            </a:pPr>
            <a:r>
              <a:rPr lang="en-US" sz="1600">
                <a:latin typeface="Calibri" pitchFamily="34" charset="0"/>
                <a:hlinkClick r:id="rId2"/>
              </a:rPr>
              <a:t>http://ostriv.in.ua/images/publications/4/4313/1312823876.jpg</a:t>
            </a:r>
            <a:r>
              <a:rPr lang="ru-RU" sz="1600">
                <a:latin typeface="Calibri" pitchFamily="34" charset="0"/>
                <a:hlinkClick r:id="rId2"/>
              </a:rPr>
              <a:t>    </a:t>
            </a:r>
          </a:p>
          <a:p>
            <a:pPr>
              <a:spcBef>
                <a:spcPts val="1200"/>
              </a:spcBef>
            </a:pPr>
            <a:r>
              <a:rPr lang="en-US" sz="1600">
                <a:latin typeface="Calibri" pitchFamily="34" charset="0"/>
                <a:hlinkClick r:id="rId2"/>
              </a:rPr>
              <a:t>http://www.ancienthistory.spb.ru/images/inventions/02.jpg</a:t>
            </a:r>
            <a:r>
              <a:rPr lang="ru-RU" sz="1600">
                <a:latin typeface="Calibri" pitchFamily="34" charset="0"/>
                <a:hlinkClick r:id="rId2"/>
              </a:rPr>
              <a:t>   </a:t>
            </a:r>
          </a:p>
          <a:p>
            <a:pPr>
              <a:spcBef>
                <a:spcPts val="1200"/>
              </a:spcBef>
            </a:pPr>
            <a:r>
              <a:rPr lang="en-US" sz="1600">
                <a:latin typeface="Calibri" pitchFamily="34" charset="0"/>
                <a:hlinkClick r:id="rId2"/>
              </a:rPr>
              <a:t>http://img0.liveinternet.ru/images/attach/c/1/57/802/57802809_1271328743_giksosami_gorodov.jpg</a:t>
            </a:r>
            <a:r>
              <a:rPr lang="ru-RU" sz="1600">
                <a:latin typeface="Calibri" pitchFamily="34" charset="0"/>
                <a:hlinkClick r:id="rId2"/>
              </a:rPr>
              <a:t>   </a:t>
            </a:r>
          </a:p>
          <a:p>
            <a:pPr>
              <a:spcBef>
                <a:spcPts val="1200"/>
              </a:spcBef>
            </a:pPr>
            <a:r>
              <a:rPr lang="en-US" sz="1600">
                <a:latin typeface="Calibri" pitchFamily="34" charset="0"/>
                <a:hlinkClick r:id="rId2"/>
              </a:rPr>
              <a:t>http://ru.wikipedia.org/wiki/%D0%9A%D0%BE%D0%BD%D1%84%D1%83%D1%86%D0%B8%D0%B9</a:t>
            </a:r>
            <a:r>
              <a:rPr lang="ru-RU" sz="1600">
                <a:latin typeface="Calibri" pitchFamily="34" charset="0"/>
                <a:hlinkClick r:id="rId2"/>
              </a:rPr>
              <a:t>   </a:t>
            </a:r>
          </a:p>
          <a:p>
            <a:pPr>
              <a:spcBef>
                <a:spcPts val="1200"/>
              </a:spcBef>
            </a:pPr>
            <a:r>
              <a:rPr lang="en-US" sz="1600">
                <a:latin typeface="Calibri" pitchFamily="34" charset="0"/>
                <a:hlinkClick r:id="rId2"/>
              </a:rPr>
              <a:t>http://ru.wikipedia.org/wiki/%D0%A3%D1%87%D0%B0%D1%81%D1%82%D0%BD%D0%B8%D0%BA:%D0%90%D0%BB%D0%B5%D0%BA%D1%81%D0%B0%D0%BD%D0%B4%D1%80%D0%B0_%D0%9A%D1%80%D1%8E%D1%87%D0%BA%D0%BE%D0%B2%D0%B0#.D0.9F.D1.80.D0.BE.D0.B3.D1.80.D0.B0.D0.BC.D0.BC.D0.B0_.D0.BE.D0.B1.D1.83.D1.87.D0.B5.D0.BD.D0.B8.D1.8F</a:t>
            </a:r>
            <a:r>
              <a:rPr lang="ru-RU" sz="1600">
                <a:latin typeface="Calibri" pitchFamily="34" charset="0"/>
                <a:hlinkClick r:id="rId2"/>
              </a:rPr>
              <a:t>   </a:t>
            </a:r>
          </a:p>
          <a:p>
            <a:pPr>
              <a:spcBef>
                <a:spcPts val="1200"/>
              </a:spcBef>
            </a:pPr>
            <a:r>
              <a:rPr lang="en-US" sz="1600">
                <a:latin typeface="Calibri" pitchFamily="34" charset="0"/>
                <a:hlinkClick r:id="rId2"/>
              </a:rPr>
              <a:t>http://maxbooks.ru/pedogog/pg15.htm</a:t>
            </a:r>
            <a:r>
              <a:rPr lang="ru-RU" sz="1600">
                <a:latin typeface="Calibri" pitchFamily="34" charset="0"/>
                <a:hlinkClick r:id="rId2"/>
              </a:rPr>
              <a:t>    </a:t>
            </a:r>
          </a:p>
          <a:p>
            <a:pPr>
              <a:spcBef>
                <a:spcPts val="1200"/>
              </a:spcBef>
            </a:pPr>
            <a:r>
              <a:rPr lang="en-US" sz="1600">
                <a:latin typeface="Calibri" pitchFamily="34" charset="0"/>
                <a:hlinkClick r:id="rId2"/>
              </a:rPr>
              <a:t>http://www.konfucii.ru/</a:t>
            </a:r>
            <a:r>
              <a:rPr lang="ru-RU" sz="1600">
                <a:latin typeface="Calibri" pitchFamily="34" charset="0"/>
                <a:hlinkClick r:id="rId2"/>
              </a:rPr>
              <a:t>   </a:t>
            </a:r>
          </a:p>
          <a:p>
            <a:pPr>
              <a:spcBef>
                <a:spcPts val="1200"/>
              </a:spcBef>
            </a:pPr>
            <a:r>
              <a:rPr lang="en-US" sz="1600">
                <a:latin typeface="Calibri" pitchFamily="34" charset="0"/>
                <a:hlinkClick r:id="rId2"/>
              </a:rPr>
              <a:t>http://ru.wikipedia.org/wiki/%C0%ED%F2%E8%F7%ED%EE%F1%F2%FC</a:t>
            </a:r>
            <a:r>
              <a:rPr lang="ru-RU" sz="1600">
                <a:latin typeface="Calibri" pitchFamily="34" charset="0"/>
                <a:hlinkClick r:id="rId2"/>
              </a:rPr>
              <a:t>   </a:t>
            </a:r>
          </a:p>
          <a:p>
            <a:pPr>
              <a:spcBef>
                <a:spcPts val="1200"/>
              </a:spcBef>
            </a:pPr>
            <a:r>
              <a:rPr lang="en-US" sz="1600">
                <a:latin typeface="Calibri" pitchFamily="34" charset="0"/>
                <a:hlinkClick r:id="rId2"/>
              </a:rPr>
              <a:t>http://www.gala-d.ru/parts/1082-part1.html</a:t>
            </a:r>
            <a:r>
              <a:rPr lang="ru-RU" sz="1600">
                <a:latin typeface="Calibri" pitchFamily="34" charset="0"/>
              </a:rPr>
              <a:t>   </a:t>
            </a:r>
          </a:p>
          <a:p>
            <a:pPr>
              <a:spcBef>
                <a:spcPts val="1200"/>
              </a:spcBef>
            </a:pPr>
            <a:r>
              <a:rPr lang="en-US" sz="1600">
                <a:latin typeface="Calibri" pitchFamily="34" charset="0"/>
                <a:hlinkClick r:id="rId3"/>
              </a:rPr>
              <a:t>http://hronologia.narod.ru/pedagog_2.html</a:t>
            </a:r>
            <a:r>
              <a:rPr lang="ru-RU" sz="1600">
                <a:latin typeface="Calibri" pitchFamily="34" charset="0"/>
              </a:rPr>
              <a:t>   </a:t>
            </a:r>
          </a:p>
          <a:p>
            <a:pPr>
              <a:spcBef>
                <a:spcPts val="1200"/>
              </a:spcBef>
            </a:pPr>
            <a:r>
              <a:rPr lang="en-US" sz="1600">
                <a:latin typeface="Calibri" pitchFamily="34" charset="0"/>
                <a:hlinkClick r:id="rId4"/>
              </a:rPr>
              <a:t>http://liberty.iatp.by/images/socrat/1_4/goplity_sparta.gif</a:t>
            </a:r>
            <a:r>
              <a:rPr lang="ru-RU" sz="1600">
                <a:latin typeface="Calibri" pitchFamily="34" charset="0"/>
                <a:hlinkClick r:id="rId4"/>
              </a:rPr>
              <a:t>   </a:t>
            </a:r>
          </a:p>
          <a:p>
            <a:pPr>
              <a:spcBef>
                <a:spcPts val="1200"/>
              </a:spcBef>
            </a:pPr>
            <a:r>
              <a:rPr lang="en-US" sz="1600">
                <a:latin typeface="Calibri" pitchFamily="34" charset="0"/>
                <a:hlinkClick r:id="rId4"/>
              </a:rPr>
              <a:t>http://pochemuha.ru/wp-content/uploads/2011/04/Voini-Sparti.jpg</a:t>
            </a:r>
            <a:r>
              <a:rPr lang="ru-RU" sz="1600">
                <a:latin typeface="Calibri" pitchFamily="34" charset="0"/>
                <a:hlinkClick r:id="rId4"/>
              </a:rPr>
              <a:t>   </a:t>
            </a:r>
          </a:p>
          <a:p>
            <a:pPr>
              <a:spcBef>
                <a:spcPts val="1200"/>
              </a:spcBef>
            </a:pPr>
            <a:r>
              <a:rPr lang="en-US" sz="1600">
                <a:latin typeface="Calibri" pitchFamily="34" charset="0"/>
                <a:hlinkClick r:id="rId4"/>
              </a:rPr>
              <a:t>http://kolizej.at.ua/_fr/2/0998571.jpg</a:t>
            </a:r>
            <a:r>
              <a:rPr lang="ru-RU" sz="1600">
                <a:latin typeface="Calibri" pitchFamily="34" charset="0"/>
              </a:rPr>
              <a:t>   </a:t>
            </a:r>
            <a:endParaRPr lang="ru-RU">
              <a:latin typeface="Calibri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E20172E-D13A-4DE7-8202-CC614B8264C3}" type="slidenum">
              <a:rPr lang="ru-RU"/>
              <a:pPr>
                <a:defRPr/>
              </a:pPr>
              <a:t>25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531</TotalTime>
  <Words>790</Words>
  <Application>Microsoft Office PowerPoint</Application>
  <PresentationFormat>Экран (4:3)</PresentationFormat>
  <Paragraphs>130</Paragraphs>
  <Slides>25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9" baseType="lpstr">
      <vt:lpstr>Calibri</vt:lpstr>
      <vt:lpstr>Arial</vt:lpstr>
      <vt:lpstr>Times New Roman</vt:lpstr>
      <vt:lpstr>Тема Office</vt:lpstr>
      <vt:lpstr>Основы педагогической генеалогии. Образование и педагогическая мысль в древнем мире.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Name</cp:lastModifiedBy>
  <cp:revision>60</cp:revision>
  <dcterms:modified xsi:type="dcterms:W3CDTF">2013-03-02T17:50:31Z</dcterms:modified>
</cp:coreProperties>
</file>