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4" r:id="rId11"/>
    <p:sldId id="265" r:id="rId12"/>
    <p:sldId id="266" r:id="rId13"/>
    <p:sldId id="277" r:id="rId14"/>
    <p:sldId id="268" r:id="rId15"/>
    <p:sldId id="269" r:id="rId16"/>
    <p:sldId id="270" r:id="rId17"/>
    <p:sldId id="271" r:id="rId18"/>
    <p:sldId id="274" r:id="rId19"/>
    <p:sldId id="275" r:id="rId20"/>
    <p:sldId id="276" r:id="rId21"/>
    <p:sldId id="278" r:id="rId22"/>
    <p:sldId id="279" r:id="rId23"/>
    <p:sldId id="280" r:id="rId24"/>
    <p:sldId id="281" r:id="rId25"/>
    <p:sldId id="273" r:id="rId26"/>
    <p:sldId id="283" r:id="rId27"/>
    <p:sldId id="282" r:id="rId28"/>
    <p:sldId id="286" r:id="rId29"/>
    <p:sldId id="284" r:id="rId30"/>
    <p:sldId id="285" r:id="rId31"/>
    <p:sldId id="272" r:id="rId3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8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2AD5315-C3E4-4420-A847-8A6EAEDB5C83}" type="datetimeFigureOut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DA8C1E0-A9D8-4C4B-B32F-5CF61BD518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58645-2478-4012-89BB-D21C5789DF5B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7C1DAA-B5C1-4379-AF1C-8020DD3CAC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4378C-D0E9-4264-A8D3-D9F0699D403B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097CB-0AD6-4BBE-A509-3B8CAAE7FC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2F1708-A023-446D-8BAE-C95B5A59841E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157F1F-7AAF-42E3-9812-8BA2C0DF8A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F3F4D-B6F9-496B-B1BF-06917B92436C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3DF2E2-17B1-4455-A9F3-7DF7B8F3AF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97E90-35B1-4B8E-8CE2-CFDED427FB1D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39729C-7F33-4766-AD93-07FA1217E3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93C68-B7B2-40DD-9092-7B7EBF8A1944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DC1D2-C9A8-4486-9710-B29ABE552A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EDE9E2-B5E9-428D-85DD-3DDFC11B8496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DE30F2-B493-48C9-B41F-762AC12FBB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1B5081-DA97-47AE-909B-154768DA9D7F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46704-8A9E-4697-8A4F-2606056AC7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F9FA0-9BC9-4B71-8147-D94CA4B344AE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4E44ED-9E65-4494-A6AD-A6E10A9DFC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0725F-C466-430F-B8A4-1C8175F3F8BA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8F176-E5A8-4F1B-9341-3C33C92B52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8F0574-F2F3-4BAA-9BC7-7E8008D7F271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566A2E-4950-4B66-AEE8-0089BB7CED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C8F520B-8EA3-4FA7-93C7-684E0E92B7F3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29E7EC4-7724-4CBC-B04F-39C0D92F2E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hyperlink" Target="http://sv-sidorov.ucoz.com/tests/5-27-0" TargetMode="External"/><Relationship Id="rId2" Type="http://schemas.openxmlformats.org/officeDocument/2006/relationships/hyperlink" Target="http://sv-sidorov.ucoz.com/" TargetMode="External"/><Relationship Id="rId1" Type="http://schemas.openxmlformats.org/officeDocument/2006/relationships/slideLayout" Target="../slideLayouts/slideLayout7.xml"/><Relationship Id="rId6" Type="http://schemas.openxmlformats.org/officeDocument/2006/relationships/slide" Target="slide26.xml"/><Relationship Id="rId5" Type="http://schemas.openxmlformats.org/officeDocument/2006/relationships/slide" Target="slide18.xml"/><Relationship Id="rId4" Type="http://schemas.openxmlformats.org/officeDocument/2006/relationships/slide" Target="slide1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sv-sidorov.ucoz.com/board/otnoshenie_k_uchitelju/zankov/13-1-0-78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sv-sidorov.ucoz.com/tests/5-27-0" TargetMode="External"/><Relationship Id="rId2" Type="http://schemas.openxmlformats.org/officeDocument/2006/relationships/slide" Target="slide26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standart.edu.ru/catalog.aspx?CatalogId=2588" TargetMode="External"/><Relationship Id="rId2" Type="http://schemas.openxmlformats.org/officeDocument/2006/relationships/hyperlink" Target="http://www.bim-bad.ru/biblioteka/article_full.php?aid=793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standart.edu.ru/attachment.aspx?id=457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ChangeArrowheads="1"/>
          </p:cNvSpPr>
          <p:nvPr/>
        </p:nvSpPr>
        <p:spPr bwMode="auto">
          <a:xfrm>
            <a:off x="107950" y="188913"/>
            <a:ext cx="8856663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ts val="1800"/>
              </a:spcAft>
              <a:defRPr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itchFamily="34" charset="0"/>
                <a:cs typeface="Arial" charset="0"/>
              </a:rPr>
              <a:t>Современные дидактические концепции. Содержание образования в РФ</a:t>
            </a:r>
          </a:p>
        </p:txBody>
      </p:sp>
      <p:sp>
        <p:nvSpPr>
          <p:cNvPr id="2051" name="Прямоугольник 4"/>
          <p:cNvSpPr>
            <a:spLocks noChangeArrowheads="1"/>
          </p:cNvSpPr>
          <p:nvPr/>
        </p:nvSpPr>
        <p:spPr bwMode="auto">
          <a:xfrm>
            <a:off x="5508625" y="6308725"/>
            <a:ext cx="33877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>
                <a:cs typeface="Arial" charset="0"/>
              </a:rPr>
              <a:t>Разработал  к.п.н., доц. </a:t>
            </a:r>
            <a:r>
              <a:rPr lang="ru-RU" sz="1400" b="1">
                <a:cs typeface="Arial" charset="0"/>
                <a:hlinkClick r:id="rId2"/>
              </a:rPr>
              <a:t>Сидоров С.В.</a:t>
            </a:r>
            <a:endParaRPr lang="ru-RU" sz="1400" b="1">
              <a:cs typeface="Arial" charset="0"/>
            </a:endParaRPr>
          </a:p>
        </p:txBody>
      </p:sp>
      <p:sp>
        <p:nvSpPr>
          <p:cNvPr id="4" name="Управляющая кнопка: настраиваемая 3">
            <a:hlinkClick r:id="rId3" action="ppaction://hlinksldjump" highlightClick="1"/>
          </p:cNvPr>
          <p:cNvSpPr/>
          <p:nvPr/>
        </p:nvSpPr>
        <p:spPr>
          <a:xfrm>
            <a:off x="485775" y="2854325"/>
            <a:ext cx="8351838" cy="935038"/>
          </a:xfrm>
          <a:prstGeom prst="actionButtonBlank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800" dirty="0">
                <a:solidFill>
                  <a:schemeClr val="tx1"/>
                </a:solidFill>
                <a:cs typeface="Arial" pitchFamily="34" charset="0"/>
              </a:rPr>
              <a:t>1. </a:t>
            </a:r>
            <a:r>
              <a:rPr lang="ru-RU" sz="2800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Современные дидактические концепции</a:t>
            </a:r>
            <a:r>
              <a:rPr lang="ru-RU" sz="2800" dirty="0">
                <a:solidFill>
                  <a:schemeClr val="tx1"/>
                </a:solidFill>
                <a:cs typeface="Arial" pitchFamily="34" charset="0"/>
              </a:rPr>
              <a:t>. </a:t>
            </a:r>
          </a:p>
        </p:txBody>
      </p:sp>
      <p:sp>
        <p:nvSpPr>
          <p:cNvPr id="5" name="Управляющая кнопка: настраиваемая 4">
            <a:hlinkClick r:id="rId4" action="ppaction://hlinksldjump" highlightClick="1"/>
          </p:cNvPr>
          <p:cNvSpPr/>
          <p:nvPr/>
        </p:nvSpPr>
        <p:spPr>
          <a:xfrm>
            <a:off x="485775" y="3717925"/>
            <a:ext cx="8351838" cy="1008063"/>
          </a:xfrm>
          <a:prstGeom prst="actionButtonBlank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800" dirty="0">
                <a:solidFill>
                  <a:schemeClr val="tx1"/>
                </a:solidFill>
                <a:cs typeface="Arial" pitchFamily="34" charset="0"/>
              </a:rPr>
              <a:t>2. </a:t>
            </a:r>
            <a:r>
              <a:rPr lang="ru-RU" sz="2800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Содержание образования как фундамент базовой культуры личности</a:t>
            </a:r>
            <a:r>
              <a:rPr lang="ru-RU" sz="2800" dirty="0">
                <a:solidFill>
                  <a:schemeClr val="tx1"/>
                </a:solidFill>
                <a:cs typeface="Arial" pitchFamily="34" charset="0"/>
              </a:rPr>
              <a:t>. </a:t>
            </a:r>
          </a:p>
        </p:txBody>
      </p:sp>
      <p:sp>
        <p:nvSpPr>
          <p:cNvPr id="6" name="Управляющая кнопка: настраиваемая 5">
            <a:hlinkClick r:id="rId5" action="ppaction://hlinksldjump" highlightClick="1"/>
          </p:cNvPr>
          <p:cNvSpPr/>
          <p:nvPr/>
        </p:nvSpPr>
        <p:spPr>
          <a:xfrm>
            <a:off x="485775" y="4870450"/>
            <a:ext cx="8351838" cy="576263"/>
          </a:xfrm>
          <a:prstGeom prst="actionButtonBlank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800" dirty="0">
                <a:solidFill>
                  <a:schemeClr val="tx1"/>
                </a:solidFill>
                <a:cs typeface="Arial" pitchFamily="34" charset="0"/>
              </a:rPr>
              <a:t>3. </a:t>
            </a:r>
            <a:r>
              <a:rPr lang="ru-RU" sz="2800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Государственный образовательный стандарт</a:t>
            </a:r>
            <a:r>
              <a:rPr lang="ru-RU" sz="2800" dirty="0">
                <a:solidFill>
                  <a:schemeClr val="tx1"/>
                </a:solidFill>
                <a:cs typeface="Arial" pitchFamily="34" charset="0"/>
              </a:rPr>
              <a:t>.</a:t>
            </a:r>
          </a:p>
        </p:txBody>
      </p:sp>
      <p:sp>
        <p:nvSpPr>
          <p:cNvPr id="2055" name="Прямоугольник 6"/>
          <p:cNvSpPr>
            <a:spLocks noChangeArrowheads="1"/>
          </p:cNvSpPr>
          <p:nvPr/>
        </p:nvSpPr>
        <p:spPr bwMode="auto">
          <a:xfrm>
            <a:off x="3908425" y="2133600"/>
            <a:ext cx="97313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>
              <a:spcAft>
                <a:spcPts val="180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latin typeface="+mn-lt"/>
                <a:ea typeface="Calibri" pitchFamily="34" charset="0"/>
                <a:cs typeface="Arial" charset="0"/>
              </a:rPr>
              <a:t>План</a:t>
            </a:r>
          </a:p>
        </p:txBody>
      </p:sp>
      <p:sp>
        <p:nvSpPr>
          <p:cNvPr id="8" name="Управляющая кнопка: настраиваемая 7">
            <a:hlinkClick r:id="rId6" action="ppaction://hlinksldjump" highlightClick="1"/>
          </p:cNvPr>
          <p:cNvSpPr/>
          <p:nvPr/>
        </p:nvSpPr>
        <p:spPr>
          <a:xfrm>
            <a:off x="539552" y="5805264"/>
            <a:ext cx="3600400" cy="360040"/>
          </a:xfrm>
          <a:prstGeom prst="actionButtonBlank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Мини-тест по материалу лекции</a:t>
            </a:r>
          </a:p>
        </p:txBody>
      </p:sp>
      <p:sp>
        <p:nvSpPr>
          <p:cNvPr id="9" name="Управляющая кнопка: настраиваемая 8">
            <a:hlinkClick r:id="rId7" highlightClick="1"/>
          </p:cNvPr>
          <p:cNvSpPr/>
          <p:nvPr/>
        </p:nvSpPr>
        <p:spPr>
          <a:xfrm>
            <a:off x="4211960" y="5805264"/>
            <a:ext cx="1440160" cy="360040"/>
          </a:xfrm>
          <a:prstGeom prst="actionButtonBlank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Тест онлайн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1"/>
          <p:cNvSpPr>
            <a:spLocks noChangeArrowheads="1"/>
          </p:cNvSpPr>
          <p:nvPr/>
        </p:nvSpPr>
        <p:spPr bwMode="auto">
          <a:xfrm>
            <a:off x="323850" y="115888"/>
            <a:ext cx="8351838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>
                <a:solidFill>
                  <a:srgbClr val="FF0000"/>
                </a:solidFill>
                <a:ea typeface="Calibri" pitchFamily="34" charset="0"/>
                <a:cs typeface="Arial" charset="0"/>
              </a:rPr>
              <a:t>1. Современные дидактические концепции</a:t>
            </a:r>
            <a:endParaRPr lang="ru-RU" sz="3600" b="1">
              <a:solidFill>
                <a:srgbClr val="FF0000"/>
              </a:solidFill>
              <a:latin typeface="Calibri" pitchFamily="34" charset="0"/>
              <a:ea typeface="Calibri" pitchFamily="34" charset="0"/>
              <a:cs typeface="Arial" charset="0"/>
            </a:endParaRPr>
          </a:p>
        </p:txBody>
      </p:sp>
      <p:sp>
        <p:nvSpPr>
          <p:cNvPr id="3075" name="Rectangle 1"/>
          <p:cNvSpPr>
            <a:spLocks noChangeArrowheads="1"/>
          </p:cNvSpPr>
          <p:nvPr/>
        </p:nvSpPr>
        <p:spPr bwMode="auto">
          <a:xfrm>
            <a:off x="107950" y="4630738"/>
            <a:ext cx="8785225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tabLst>
                <a:tab pos="685800" algn="l"/>
              </a:tabLst>
            </a:pPr>
            <a:r>
              <a:rPr lang="ru-RU" sz="2800">
                <a:ea typeface="MS Mincho" pitchFamily="49" charset="-128"/>
                <a:cs typeface="Arial" charset="0"/>
              </a:rPr>
              <a:t>Отличительная черта современных дидактических концепций – их развивающий характер, активно-деятельностный способ обучения. </a:t>
            </a:r>
          </a:p>
        </p:txBody>
      </p:sp>
      <p:sp>
        <p:nvSpPr>
          <p:cNvPr id="3076" name="Прямоугольник 3"/>
          <p:cNvSpPr>
            <a:spLocks noChangeArrowheads="1"/>
          </p:cNvSpPr>
          <p:nvPr/>
        </p:nvSpPr>
        <p:spPr bwMode="auto">
          <a:xfrm>
            <a:off x="214313" y="1989138"/>
            <a:ext cx="89296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B0F0"/>
                </a:solidFill>
                <a:cs typeface="Arial" charset="0"/>
              </a:rPr>
              <a:t>Дидактическая концепция </a:t>
            </a:r>
            <a:r>
              <a:rPr lang="ru-RU" sz="2400">
                <a:cs typeface="Arial" charset="0"/>
              </a:rPr>
              <a:t>– это система взглядов,  определяющих понимание сущности, цели, содержания и организации учебного процесса, объединенных фундаментальным замыслом, ведущей идеей.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AA002B-7FB4-41ED-BF1D-5A92A24ACE4C}" type="slidenum">
              <a:rPr lang="ru-RU"/>
              <a:pPr>
                <a:defRPr/>
              </a:pPr>
              <a:t>2</a:t>
            </a:fld>
            <a:endParaRPr lang="ru-RU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1"/>
          <p:cNvSpPr>
            <a:spLocks noChangeArrowheads="1"/>
          </p:cNvSpPr>
          <p:nvPr/>
        </p:nvSpPr>
        <p:spPr bwMode="auto">
          <a:xfrm>
            <a:off x="395288" y="3644900"/>
            <a:ext cx="7993062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 algn="r" eaLnBrk="0" hangingPunct="0"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Показала высокую эффективность при экспериментальной проверке, </a:t>
            </a:r>
          </a:p>
          <a:p>
            <a:pPr indent="457200" algn="r" eaLnBrk="0" hangingPunct="0"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однако в 1960-1970-е гг. попытка её внедрения в массовую практику потерпела неудачу, так как учителя не смогли её освоить. </a:t>
            </a:r>
          </a:p>
          <a:p>
            <a:pPr indent="457200" algn="r" eaLnBrk="0" hangingPunct="0"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Возрождение этой концепции произошло в конце 1980-х – начале 1990 гг.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2434B7-D40B-492B-94D7-523BF8D9A6A1}" type="slidenum">
              <a:rPr lang="ru-RU"/>
              <a:pPr>
                <a:defRPr/>
              </a:pPr>
              <a:t>3</a:t>
            </a:fld>
            <a:endParaRPr lang="ru-RU"/>
          </a:p>
        </p:txBody>
      </p:sp>
      <p:pic>
        <p:nvPicPr>
          <p:cNvPr id="4101" name="Picture 5" descr="http://sv-sidorov.ucoz.com/Diya-vsego/aforizmi/afor-2/zank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588" y="620713"/>
            <a:ext cx="1714500" cy="219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68313" y="476250"/>
            <a:ext cx="5399087" cy="2432050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7200" eaLnBrk="0" hangingPunct="0">
              <a:tabLst>
                <a:tab pos="685800" algn="l"/>
              </a:tabLst>
              <a:defRPr/>
            </a:pPr>
            <a:r>
              <a:rPr lang="ru-RU" sz="2800" b="1" dirty="0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Концепция Л.В. </a:t>
            </a:r>
            <a:r>
              <a:rPr lang="ru-RU" sz="2800" b="1" dirty="0" err="1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Занкова</a:t>
            </a:r>
            <a:r>
              <a:rPr lang="ru-RU" sz="2800" dirty="0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 </a:t>
            </a:r>
          </a:p>
          <a:p>
            <a:pPr indent="457200" eaLnBrk="0" hangingPunct="0">
              <a:tabLst>
                <a:tab pos="685800" algn="l"/>
              </a:tabLst>
              <a:defRPr/>
            </a:pPr>
            <a:endParaRPr lang="ru-RU" sz="2800" dirty="0">
              <a:solidFill>
                <a:prstClr val="black"/>
              </a:solidFill>
              <a:ea typeface="MS Mincho" pitchFamily="49" charset="-128"/>
              <a:cs typeface="Arial" charset="0"/>
            </a:endParaRPr>
          </a:p>
          <a:p>
            <a:pPr eaLnBrk="0" hangingPunct="0">
              <a:tabLst>
                <a:tab pos="685800" algn="l"/>
              </a:tabLst>
              <a:defRPr/>
            </a:pPr>
            <a:r>
              <a:rPr lang="ru-RU" sz="2400" dirty="0">
                <a:solidFill>
                  <a:prstClr val="black"/>
                </a:solidFill>
                <a:ea typeface="MS Mincho" pitchFamily="49" charset="-128"/>
                <a:cs typeface="Arial" charset="0"/>
              </a:rPr>
              <a:t>Разработана в 1950–1960-х гг. </a:t>
            </a:r>
          </a:p>
          <a:p>
            <a:pPr eaLnBrk="0" hangingPunct="0">
              <a:tabLst>
                <a:tab pos="685800" algn="l"/>
              </a:tabLst>
              <a:defRPr/>
            </a:pPr>
            <a:r>
              <a:rPr lang="ru-RU" sz="2400" dirty="0">
                <a:solidFill>
                  <a:prstClr val="black"/>
                </a:solidFill>
                <a:ea typeface="MS Mincho" pitchFamily="49" charset="-128"/>
                <a:cs typeface="Arial" charset="0"/>
              </a:rPr>
              <a:t>научным коллективом </a:t>
            </a:r>
          </a:p>
          <a:p>
            <a:pPr eaLnBrk="0" hangingPunct="0">
              <a:tabLst>
                <a:tab pos="685800" algn="l"/>
              </a:tabLst>
              <a:defRPr/>
            </a:pPr>
            <a:r>
              <a:rPr lang="ru-RU" sz="2400" dirty="0">
                <a:solidFill>
                  <a:prstClr val="black"/>
                </a:solidFill>
                <a:ea typeface="MS Mincho" pitchFamily="49" charset="-128"/>
                <a:cs typeface="Arial" charset="0"/>
              </a:rPr>
              <a:t>под руководством </a:t>
            </a:r>
            <a:r>
              <a:rPr lang="ru-RU" sz="2400" b="1" dirty="0">
                <a:solidFill>
                  <a:prstClr val="black"/>
                </a:solidFill>
                <a:ea typeface="MS Mincho" pitchFamily="49" charset="-128"/>
                <a:cs typeface="Arial" charset="0"/>
                <a:hlinkClick r:id="rId3"/>
              </a:rPr>
              <a:t>Л.В. </a:t>
            </a:r>
            <a:r>
              <a:rPr lang="ru-RU" sz="2400" b="1" dirty="0" err="1">
                <a:solidFill>
                  <a:prstClr val="black"/>
                </a:solidFill>
                <a:ea typeface="MS Mincho" pitchFamily="49" charset="-128"/>
                <a:cs typeface="Arial" charset="0"/>
                <a:hlinkClick r:id="rId3"/>
              </a:rPr>
              <a:t>Занкова</a:t>
            </a:r>
            <a:r>
              <a:rPr lang="ru-RU" sz="2400" dirty="0">
                <a:solidFill>
                  <a:prstClr val="black"/>
                </a:solidFill>
                <a:ea typeface="MS Mincho" pitchFamily="49" charset="-128"/>
                <a:cs typeface="Arial" charset="0"/>
              </a:rPr>
              <a:t> </a:t>
            </a:r>
          </a:p>
          <a:p>
            <a:pPr eaLnBrk="0" hangingPunct="0">
              <a:tabLst>
                <a:tab pos="685800" algn="l"/>
              </a:tabLst>
              <a:defRPr/>
            </a:pPr>
            <a:r>
              <a:rPr lang="ru-RU" sz="2400" dirty="0">
                <a:solidFill>
                  <a:prstClr val="black"/>
                </a:solidFill>
                <a:ea typeface="MS Mincho" pitchFamily="49" charset="-128"/>
                <a:cs typeface="Arial" charset="0"/>
              </a:rPr>
              <a:t>для обучения младших школьников. </a:t>
            </a:r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6300788" y="2781300"/>
            <a:ext cx="2519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tabLst>
                <a:tab pos="685800" algn="l"/>
              </a:tabLst>
            </a:pPr>
            <a:r>
              <a:rPr lang="ru-RU" sz="1600">
                <a:solidFill>
                  <a:srgbClr val="000000"/>
                </a:solidFill>
              </a:rPr>
              <a:t>Леонид Владимирович </a:t>
            </a:r>
            <a:r>
              <a:rPr lang="ru-RU" sz="1600" b="1">
                <a:solidFill>
                  <a:srgbClr val="000000"/>
                </a:solidFill>
              </a:rPr>
              <a:t>Занков</a:t>
            </a:r>
            <a:endParaRPr lang="ru-RU" sz="1600">
              <a:solidFill>
                <a:srgbClr val="000000"/>
              </a:solidFill>
              <a:ea typeface="MS Mincho" pitchFamily="49" charset="-128"/>
              <a:cs typeface="Arial" charset="0"/>
            </a:endParaRPr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utoUpdateAnimBg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1"/>
          <p:cNvSpPr>
            <a:spLocks noChangeArrowheads="1"/>
          </p:cNvSpPr>
          <p:nvPr/>
        </p:nvSpPr>
        <p:spPr bwMode="auto">
          <a:xfrm>
            <a:off x="539750" y="1052513"/>
            <a:ext cx="8135938" cy="420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 eaLnBrk="0" hangingPunct="0">
              <a:spcAft>
                <a:spcPts val="1800"/>
              </a:spcAft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Основу концепции Занкова составляют следующие взаимосвязанные </a:t>
            </a:r>
            <a:r>
              <a:rPr lang="ru-RU" sz="2400" b="1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принципы</a:t>
            </a:r>
            <a:r>
              <a:rPr lang="ru-RU" sz="2400">
                <a:ea typeface="MS Mincho" pitchFamily="49" charset="-128"/>
                <a:cs typeface="Arial" charset="0"/>
              </a:rPr>
              <a:t>: </a:t>
            </a:r>
          </a:p>
          <a:p>
            <a:pPr indent="457200" eaLnBrk="0" hangingPunct="0">
              <a:spcAft>
                <a:spcPts val="1800"/>
              </a:spcAft>
              <a:buFontTx/>
              <a:buChar char="•"/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обучение на высоком уровне трудности;</a:t>
            </a:r>
          </a:p>
          <a:p>
            <a:pPr indent="457200" eaLnBrk="0" hangingPunct="0">
              <a:spcAft>
                <a:spcPts val="1800"/>
              </a:spcAft>
              <a:buFontTx/>
              <a:buChar char="•"/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быстрый темп изучения программного материала;</a:t>
            </a:r>
          </a:p>
          <a:p>
            <a:pPr indent="457200" eaLnBrk="0" hangingPunct="0">
              <a:spcAft>
                <a:spcPts val="1800"/>
              </a:spcAft>
              <a:buFontTx/>
              <a:buChar char="•"/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ведущая роль теоретических знаний;</a:t>
            </a:r>
          </a:p>
          <a:p>
            <a:pPr indent="457200" eaLnBrk="0" hangingPunct="0">
              <a:spcAft>
                <a:spcPts val="1800"/>
              </a:spcAft>
              <a:buFontTx/>
              <a:buChar char="•"/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осознание учеником процесса учения;</a:t>
            </a:r>
          </a:p>
          <a:p>
            <a:pPr indent="457200" eaLnBrk="0" hangingPunct="0">
              <a:spcAft>
                <a:spcPts val="1800"/>
              </a:spcAft>
              <a:buFontTx/>
              <a:buChar char="•"/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целенаправленная и систематическая работа по развитию всех учащихся, включая и наиболее слабых.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C1EFA6-B474-4680-8AB4-6A8D119AA99E}" type="slidenum">
              <a:rPr lang="ru-RU"/>
              <a:pPr>
                <a:defRPr/>
              </a:pPr>
              <a:t>4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1"/>
          <p:cNvSpPr>
            <a:spLocks noChangeArrowheads="1"/>
          </p:cNvSpPr>
          <p:nvPr/>
        </p:nvSpPr>
        <p:spPr bwMode="auto">
          <a:xfrm>
            <a:off x="2916238" y="1052513"/>
            <a:ext cx="5903912" cy="526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cs typeface="Arial" charset="0"/>
              </a:rPr>
              <a:t>Разработана в 1960-е гг. научным коллективом под руководством психологов </a:t>
            </a:r>
            <a:r>
              <a:rPr lang="ru-RU" sz="2400" b="1">
                <a:solidFill>
                  <a:srgbClr val="00B0F0"/>
                </a:solidFill>
                <a:cs typeface="Arial" charset="0"/>
              </a:rPr>
              <a:t>В.В. Давыдова </a:t>
            </a:r>
          </a:p>
          <a:p>
            <a:r>
              <a:rPr lang="ru-RU" sz="2400">
                <a:cs typeface="Arial" charset="0"/>
              </a:rPr>
              <a:t>и </a:t>
            </a:r>
            <a:r>
              <a:rPr lang="ru-RU" sz="2400" b="1">
                <a:solidFill>
                  <a:srgbClr val="00B0F0"/>
                </a:solidFill>
                <a:cs typeface="Arial" charset="0"/>
              </a:rPr>
              <a:t>Д.Б. Эльконина </a:t>
            </a:r>
            <a:r>
              <a:rPr lang="ru-RU" sz="2400">
                <a:cs typeface="Arial" charset="0"/>
              </a:rPr>
              <a:t>также для начальной школы. </a:t>
            </a:r>
          </a:p>
          <a:p>
            <a:endParaRPr lang="ru-RU" sz="2400">
              <a:cs typeface="Arial" charset="0"/>
            </a:endParaRPr>
          </a:p>
          <a:p>
            <a:pPr algn="r"/>
            <a:r>
              <a:rPr lang="ru-RU" sz="2400">
                <a:cs typeface="Arial" charset="0"/>
              </a:rPr>
              <a:t>Согласно этой концепции, школьник в процессе усвоения учебного материала движется от понимания конкретного образа к осознанию абстрактного понятия. </a:t>
            </a:r>
          </a:p>
          <a:p>
            <a:pPr algn="r"/>
            <a:r>
              <a:rPr lang="ru-RU" sz="2400">
                <a:cs typeface="Arial" charset="0"/>
              </a:rPr>
              <a:t>Последующее теоретическое воспроизведение строится по обратной логике: от абстрактного к конкретному.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BFC5BB-8712-4139-9EE5-0AD85B12553B}" type="slidenum">
              <a:rPr lang="ru-RU"/>
              <a:pPr>
                <a:defRPr/>
              </a:pPr>
              <a:t>5</a:t>
            </a:fld>
            <a:endParaRPr lang="ru-RU"/>
          </a:p>
        </p:txBody>
      </p:sp>
      <p:pic>
        <p:nvPicPr>
          <p:cNvPr id="6149" name="Picture 5" descr="http://psyera.ru/sites/default/files/styles/large/public/bioimage/davidov_vasili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836613"/>
            <a:ext cx="160972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7" descr="http://gamestuff.ru/uploads/soznanie_html_m7f00bfe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3789363"/>
            <a:ext cx="180022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Прямоугольник 5"/>
          <p:cNvSpPr>
            <a:spLocks noChangeArrowheads="1"/>
          </p:cNvSpPr>
          <p:nvPr/>
        </p:nvSpPr>
        <p:spPr bwMode="auto">
          <a:xfrm>
            <a:off x="1403350" y="188913"/>
            <a:ext cx="745331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2800" b="1">
                <a:solidFill>
                  <a:srgbClr val="00B0F0"/>
                </a:solidFill>
                <a:cs typeface="Arial" charset="0"/>
              </a:rPr>
              <a:t>Концепция содержательного обучения</a:t>
            </a:r>
            <a:r>
              <a:rPr lang="ru-RU" sz="2800">
                <a:solidFill>
                  <a:srgbClr val="00B0F0"/>
                </a:solidFill>
                <a:cs typeface="Arial" charset="0"/>
              </a:rPr>
              <a:t> </a:t>
            </a:r>
          </a:p>
        </p:txBody>
      </p:sp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107950" y="3068638"/>
            <a:ext cx="22320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/>
              <a:t>Василий Васильевич </a:t>
            </a:r>
            <a:r>
              <a:rPr lang="ru-RU" sz="1600" b="1">
                <a:solidFill>
                  <a:srgbClr val="000000"/>
                </a:solidFill>
                <a:cs typeface="Arial" charset="0"/>
              </a:rPr>
              <a:t>Давыдов</a:t>
            </a:r>
            <a:endParaRPr lang="ru-RU" sz="1600" b="1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900113" y="6021388"/>
            <a:ext cx="20859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/>
              <a:t>Даниил Борисович</a:t>
            </a:r>
          </a:p>
          <a:p>
            <a:pPr algn="ctr"/>
            <a:r>
              <a:rPr lang="ru-RU" sz="1600" b="1">
                <a:solidFill>
                  <a:srgbClr val="000000"/>
                </a:solidFill>
                <a:cs typeface="Arial" charset="0"/>
              </a:rPr>
              <a:t>Эльконин</a:t>
            </a:r>
            <a:endParaRPr lang="ru-RU" sz="1600" b="1"/>
          </a:p>
        </p:txBody>
      </p:sp>
      <p:sp>
        <p:nvSpPr>
          <p:cNvPr id="9" name="Управляющая кнопка: домой 8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ChangeArrowheads="1"/>
          </p:cNvSpPr>
          <p:nvPr/>
        </p:nvSpPr>
        <p:spPr bwMode="auto">
          <a:xfrm>
            <a:off x="2627313" y="1125538"/>
            <a:ext cx="6194425" cy="526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tabLst>
                <a:tab pos="685800" algn="l"/>
              </a:tabLst>
              <a:defRPr/>
            </a:pPr>
            <a:r>
              <a:rPr lang="ru-RU" sz="2400" dirty="0">
                <a:ea typeface="MS Mincho" pitchFamily="49" charset="-128"/>
                <a:cs typeface="Arial" charset="0"/>
              </a:rPr>
              <a:t>Разработана на основе психологической теории </a:t>
            </a:r>
            <a:r>
              <a:rPr lang="ru-RU" sz="2400" b="1" dirty="0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П.Я. Гальперина </a:t>
            </a:r>
          </a:p>
          <a:p>
            <a:pPr>
              <a:tabLst>
                <a:tab pos="685800" algn="l"/>
              </a:tabLst>
              <a:defRPr/>
            </a:pPr>
            <a:r>
              <a:rPr lang="ru-RU" sz="2400" dirty="0">
                <a:ea typeface="MS Mincho" pitchFamily="49" charset="-128"/>
                <a:cs typeface="Arial" charset="0"/>
              </a:rPr>
              <a:t>и </a:t>
            </a:r>
            <a:r>
              <a:rPr lang="ru-RU" sz="2400" b="1" dirty="0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Н.Ф. Талызиной</a:t>
            </a:r>
            <a:r>
              <a:rPr lang="ru-RU" sz="2400" dirty="0">
                <a:ea typeface="MS Mincho" pitchFamily="49" charset="-128"/>
                <a:cs typeface="Arial" charset="0"/>
              </a:rPr>
              <a:t>, в основе которой лежит следующая закономерность: </a:t>
            </a:r>
            <a:r>
              <a:rPr lang="ru-RU" sz="2400" i="1" dirty="0">
                <a:ea typeface="MS Mincho" pitchFamily="49" charset="-128"/>
                <a:cs typeface="Arial" charset="0"/>
              </a:rPr>
              <a:t>всякое умственное действие берёт начало с материального, внешнего действия</a:t>
            </a:r>
            <a:r>
              <a:rPr lang="ru-RU" sz="2400" dirty="0">
                <a:ea typeface="MS Mincho" pitchFamily="49" charset="-128"/>
                <a:cs typeface="Arial" charset="0"/>
              </a:rPr>
              <a:t>. </a:t>
            </a:r>
          </a:p>
          <a:p>
            <a:pPr indent="457200" algn="r">
              <a:tabLst>
                <a:tab pos="685800" algn="l"/>
              </a:tabLst>
              <a:defRPr/>
            </a:pPr>
            <a:r>
              <a:rPr lang="ru-RU" sz="2400" b="1" dirty="0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Суть концепции. </a:t>
            </a:r>
            <a:r>
              <a:rPr lang="ru-RU" sz="2400" dirty="0">
                <a:ea typeface="MS Mincho" pitchFamily="49" charset="-128"/>
                <a:cs typeface="Arial" charset="0"/>
              </a:rPr>
              <a:t>Чтобы сформировать умственный навык, надо создать учебные условия, моделирующие его в виде действий с материальными объектами, а затем перевести его выполнение на вербальный (словесный) уровень.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548803-AFB3-4718-B5EF-02C7D74A5AF9}" type="slidenum">
              <a:rPr lang="ru-RU"/>
              <a:pPr>
                <a:defRPr/>
              </a:pPr>
              <a:t>6</a:t>
            </a:fld>
            <a:endParaRPr lang="ru-RU"/>
          </a:p>
        </p:txBody>
      </p:sp>
      <p:pic>
        <p:nvPicPr>
          <p:cNvPr id="7173" name="Picture 5" descr="http://www.yousmi.by/images/content/1332838112171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268413"/>
            <a:ext cx="1951038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4"/>
          <p:cNvSpPr>
            <a:spLocks noChangeArrowheads="1"/>
          </p:cNvSpPr>
          <p:nvPr/>
        </p:nvSpPr>
        <p:spPr bwMode="auto">
          <a:xfrm>
            <a:off x="539750" y="115888"/>
            <a:ext cx="8208963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>
              <a:tabLst>
                <a:tab pos="685800" algn="l"/>
              </a:tabLst>
            </a:pPr>
            <a:r>
              <a:rPr lang="ru-RU" sz="2800" b="1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Концепция поэтапного формирования умственных действий </a:t>
            </a:r>
          </a:p>
        </p:txBody>
      </p:sp>
      <p:pic>
        <p:nvPicPr>
          <p:cNvPr id="7175" name="Picture 7" descr="http://www.psyhoterapevt.ru/images/talizi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4005263"/>
            <a:ext cx="1441450" cy="188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395288" y="3213100"/>
            <a:ext cx="18002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rgbClr val="000000"/>
                </a:solidFill>
                <a:ea typeface="MS Mincho" pitchFamily="49" charset="-128"/>
                <a:cs typeface="Arial" charset="0"/>
              </a:rPr>
              <a:t>Пётр Яковлевич </a:t>
            </a:r>
            <a:r>
              <a:rPr lang="ru-RU" sz="1600" b="1">
                <a:solidFill>
                  <a:srgbClr val="000000"/>
                </a:solidFill>
                <a:ea typeface="MS Mincho" pitchFamily="49" charset="-128"/>
                <a:cs typeface="Arial" charset="0"/>
              </a:rPr>
              <a:t>Гальперин</a:t>
            </a:r>
            <a:endParaRPr lang="ru-RU" sz="1600" b="1">
              <a:ea typeface="MS Mincho" pitchFamily="49" charset="-128"/>
              <a:cs typeface="Arial" charset="0"/>
            </a:endParaRP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611188" y="5876925"/>
            <a:ext cx="187325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/>
              <a:t>Нина Фёдоровна </a:t>
            </a:r>
            <a:r>
              <a:rPr lang="ru-RU" sz="1600" b="1"/>
              <a:t>Талызина</a:t>
            </a:r>
          </a:p>
        </p:txBody>
      </p:sp>
      <p:sp>
        <p:nvSpPr>
          <p:cNvPr id="9" name="Управляющая кнопка: домой 8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1"/>
          <p:cNvSpPr>
            <a:spLocks noChangeArrowheads="1"/>
          </p:cNvSpPr>
          <p:nvPr/>
        </p:nvSpPr>
        <p:spPr bwMode="auto">
          <a:xfrm>
            <a:off x="323850" y="188913"/>
            <a:ext cx="8640763" cy="618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 eaLnBrk="0" hangingPunct="0">
              <a:spcAft>
                <a:spcPts val="1200"/>
              </a:spcAft>
              <a:tabLst>
                <a:tab pos="685800" algn="l"/>
              </a:tabLst>
            </a:pPr>
            <a:r>
              <a:rPr lang="ru-RU" sz="2400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Этапы формирования умственных действий: </a:t>
            </a:r>
          </a:p>
          <a:p>
            <a:pPr indent="457200" eaLnBrk="0" hangingPunct="0">
              <a:spcAft>
                <a:spcPts val="1200"/>
              </a:spcAft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1) мотивация деятельности и предварительное ознакомление учащихся с действием и условием его выполнения;</a:t>
            </a:r>
          </a:p>
          <a:p>
            <a:pPr indent="457200" eaLnBrk="0" hangingPunct="0">
              <a:spcAft>
                <a:spcPts val="1200"/>
              </a:spcAft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2) осознание учащимися схемы, алгоритма предстоящего действия;</a:t>
            </a:r>
          </a:p>
          <a:p>
            <a:pPr indent="457200" eaLnBrk="0" hangingPunct="0">
              <a:spcAft>
                <a:spcPts val="1200"/>
              </a:spcAft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3) внешнее выполнение действия и проговаривание действия вслух;</a:t>
            </a:r>
          </a:p>
          <a:p>
            <a:pPr indent="457200" eaLnBrk="0" hangingPunct="0">
              <a:spcAft>
                <a:spcPts val="1200"/>
              </a:spcAft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4) обобщение действия (обычно это высказываемый вслух вывод);</a:t>
            </a:r>
          </a:p>
          <a:p>
            <a:pPr indent="457200" eaLnBrk="0" hangingPunct="0">
              <a:spcAft>
                <a:spcPts val="1200"/>
              </a:spcAft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5) внутренняя речь, перевод действия из внешней (материальной) формы во внутреннюю, умственную; </a:t>
            </a:r>
          </a:p>
          <a:p>
            <a:pPr indent="457200" eaLnBrk="0" hangingPunct="0">
              <a:spcAft>
                <a:spcPts val="1200"/>
              </a:spcAft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6) закрепление действия во внутреннем, умственном плане, осознание его как личностно значимого.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3B158A-A06A-489C-A9FF-25D6F19CB7CF}" type="slidenum">
              <a:rPr lang="ru-RU"/>
              <a:pPr>
                <a:defRPr/>
              </a:pPr>
              <a:t>7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ChangeArrowheads="1"/>
          </p:cNvSpPr>
          <p:nvPr/>
        </p:nvSpPr>
        <p:spPr bwMode="auto">
          <a:xfrm>
            <a:off x="250825" y="1052513"/>
            <a:ext cx="8496300" cy="434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7200">
              <a:tabLst>
                <a:tab pos="685800" algn="l"/>
              </a:tabLst>
            </a:pPr>
            <a:r>
              <a:rPr lang="ru-RU" sz="2800" b="1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Концепция проблемного обучения</a:t>
            </a:r>
            <a:r>
              <a:rPr lang="ru-RU" sz="2800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 </a:t>
            </a:r>
          </a:p>
          <a:p>
            <a:pPr indent="457200">
              <a:tabLst>
                <a:tab pos="685800" algn="l"/>
              </a:tabLst>
            </a:pPr>
            <a:endParaRPr lang="ru-RU" sz="2800">
              <a:ea typeface="MS Mincho" pitchFamily="49" charset="-128"/>
              <a:cs typeface="Arial" charset="0"/>
            </a:endParaRPr>
          </a:p>
          <a:p>
            <a:pPr indent="457200">
              <a:tabLst>
                <a:tab pos="685800" algn="l"/>
              </a:tabLst>
            </a:pPr>
            <a:endParaRPr lang="ru-RU" sz="2800">
              <a:ea typeface="MS Mincho" pitchFamily="49" charset="-128"/>
              <a:cs typeface="Arial" charset="0"/>
            </a:endParaRPr>
          </a:p>
          <a:p>
            <a:pPr indent="457200"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Направлена на поиск резервов умственного развития учащихся: способности к творческому мышлению и самостоятельной познавательной деятельности. </a:t>
            </a:r>
          </a:p>
          <a:p>
            <a:pPr indent="457200">
              <a:tabLst>
                <a:tab pos="685800" algn="l"/>
              </a:tabLst>
            </a:pPr>
            <a:endParaRPr lang="ru-RU" sz="2400">
              <a:ea typeface="MS Mincho" pitchFamily="49" charset="-128"/>
              <a:cs typeface="Arial" charset="0"/>
            </a:endParaRPr>
          </a:p>
          <a:p>
            <a:pPr indent="457200">
              <a:tabLst>
                <a:tab pos="685800" algn="l"/>
              </a:tabLst>
            </a:pPr>
            <a:endParaRPr lang="ru-RU" sz="2400">
              <a:ea typeface="MS Mincho" pitchFamily="49" charset="-128"/>
              <a:cs typeface="Arial" charset="0"/>
            </a:endParaRPr>
          </a:p>
          <a:p>
            <a:pPr indent="457200" algn="r"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Научное обоснование концепции дано </a:t>
            </a:r>
          </a:p>
          <a:p>
            <a:pPr indent="457200" algn="r"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в 1960–1970-х гг. в работах </a:t>
            </a:r>
            <a:r>
              <a:rPr lang="ru-RU" sz="2400" b="1">
                <a:ea typeface="MS Mincho" pitchFamily="49" charset="-128"/>
                <a:cs typeface="Arial" charset="0"/>
              </a:rPr>
              <a:t>Т.В. Кудрявцева, </a:t>
            </a:r>
          </a:p>
          <a:p>
            <a:pPr indent="457200" algn="r">
              <a:tabLst>
                <a:tab pos="685800" algn="l"/>
              </a:tabLst>
            </a:pPr>
            <a:r>
              <a:rPr lang="ru-RU" sz="2400" b="1">
                <a:ea typeface="MS Mincho" pitchFamily="49" charset="-128"/>
                <a:cs typeface="Arial" charset="0"/>
              </a:rPr>
              <a:t>А.М. Матюшкина, М.И. Махмутова</a:t>
            </a:r>
            <a:r>
              <a:rPr lang="ru-RU" sz="2400">
                <a:ea typeface="MS Mincho" pitchFamily="49" charset="-128"/>
                <a:cs typeface="Arial" charset="0"/>
              </a:rPr>
              <a:t> и др.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854B68-48E7-45D6-876D-CFBD97891DFA}" type="slidenum">
              <a:rPr lang="ru-RU"/>
              <a:pPr>
                <a:defRPr/>
              </a:pPr>
              <a:t>8</a:t>
            </a:fld>
            <a:endParaRPr lang="ru-RU" dirty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1"/>
          <p:cNvSpPr>
            <a:spLocks noChangeArrowheads="1"/>
          </p:cNvSpPr>
          <p:nvPr/>
        </p:nvSpPr>
        <p:spPr bwMode="auto">
          <a:xfrm>
            <a:off x="323850" y="1268413"/>
            <a:ext cx="84963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>
              <a:tabLst>
                <a:tab pos="685800" algn="l"/>
              </a:tabLst>
            </a:pPr>
            <a:r>
              <a:rPr lang="ru-RU" sz="2800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Суть проблемного обучения</a:t>
            </a:r>
            <a:endParaRPr lang="ru-RU" sz="2800">
              <a:ea typeface="MS Mincho" pitchFamily="49" charset="-128"/>
              <a:cs typeface="Arial" charset="0"/>
            </a:endParaRPr>
          </a:p>
          <a:p>
            <a:pPr indent="457200">
              <a:tabLst>
                <a:tab pos="685800" algn="l"/>
              </a:tabLst>
            </a:pPr>
            <a:endParaRPr lang="ru-RU" sz="2400">
              <a:ea typeface="MS Mincho" pitchFamily="49" charset="-128"/>
              <a:cs typeface="Arial" charset="0"/>
            </a:endParaRPr>
          </a:p>
          <a:p>
            <a:pPr indent="457200"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Педагогом создаёт для учащихся ситуации затруднения (проблемные ситуации) и организует… </a:t>
            </a:r>
          </a:p>
          <a:p>
            <a:pPr indent="457200"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- осознание и принятие этих ситуаций, </a:t>
            </a:r>
          </a:p>
          <a:p>
            <a:pPr indent="457200"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- решение учебной проблемы. </a:t>
            </a:r>
          </a:p>
          <a:p>
            <a:pPr indent="457200">
              <a:tabLst>
                <a:tab pos="685800" algn="l"/>
              </a:tabLst>
            </a:pPr>
            <a:endParaRPr lang="ru-RU" sz="2400">
              <a:ea typeface="MS Mincho" pitchFamily="49" charset="-128"/>
              <a:cs typeface="Arial" charset="0"/>
            </a:endParaRPr>
          </a:p>
          <a:p>
            <a:pPr indent="457200" algn="r"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Учебная проблема решается в процессе совместной деятельности учащихся и учителя, но при максимальной самостоятельности учеников.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00CE74-627F-409A-98DA-401C3633AAA8}" type="slidenum">
              <a:rPr lang="ru-RU"/>
              <a:pPr>
                <a:defRPr/>
              </a:pPr>
              <a:t>9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ChangeArrowheads="1"/>
          </p:cNvSpPr>
          <p:nvPr/>
        </p:nvSpPr>
        <p:spPr bwMode="auto">
          <a:xfrm>
            <a:off x="323850" y="623888"/>
            <a:ext cx="8569325" cy="564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7200" eaLnBrk="0" hangingPunct="0">
              <a:spcAft>
                <a:spcPts val="3000"/>
              </a:spcAft>
              <a:tabLst>
                <a:tab pos="685800" algn="l"/>
              </a:tabLst>
            </a:pPr>
            <a:r>
              <a:rPr lang="ru-RU" sz="2800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Когда возникают проблемные ситуации? </a:t>
            </a:r>
          </a:p>
          <a:p>
            <a:pPr indent="457200" eaLnBrk="0" hangingPunct="0">
              <a:spcAft>
                <a:spcPts val="2400"/>
              </a:spcAft>
              <a:buFontTx/>
              <a:buChar char="•"/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нехватка знаний (для решения задачи, ответа на вопрос надо приобрести необходимые знания);</a:t>
            </a:r>
          </a:p>
          <a:p>
            <a:pPr indent="457200" eaLnBrk="0" hangingPunct="0">
              <a:spcAft>
                <a:spcPts val="2400"/>
              </a:spcAft>
              <a:buFontTx/>
              <a:buChar char="•"/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новые условия (надо найти способ применения уже имеющихся знаний и умений в новых условиях);</a:t>
            </a:r>
          </a:p>
          <a:p>
            <a:pPr indent="457200" eaLnBrk="0" hangingPunct="0">
              <a:spcAft>
                <a:spcPts val="2400"/>
              </a:spcAft>
              <a:buFontTx/>
              <a:buChar char="•"/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противоречие между теоретической возможностью и практической осуществимостью;</a:t>
            </a:r>
          </a:p>
          <a:p>
            <a:pPr indent="457200" eaLnBrk="0" hangingPunct="0">
              <a:spcAft>
                <a:spcPts val="2400"/>
              </a:spcAft>
              <a:buFontTx/>
              <a:buChar char="•"/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противоречие между полученным практическим результатом и отсутствием знаний для объяснения его причин</a:t>
            </a:r>
          </a:p>
          <a:p>
            <a:pPr indent="457200" algn="just" eaLnBrk="0" hangingPunct="0">
              <a:tabLst>
                <a:tab pos="685800" algn="l"/>
              </a:tabLst>
            </a:pPr>
            <a:endParaRPr lang="ru-RU" sz="1200">
              <a:latin typeface="Arial Narrow" pitchFamily="34" charset="0"/>
              <a:ea typeface="MS Mincho" pitchFamily="49" charset="-128"/>
              <a:cs typeface="Arial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62B7E3-D283-43FB-8FF9-FD050E4BFE3E}" type="slidenum">
              <a:rPr lang="ru-RU"/>
              <a:pPr>
                <a:defRPr/>
              </a:pPr>
              <a:t>10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/>
          <p:cNvSpPr>
            <a:spLocks noChangeArrowheads="1"/>
          </p:cNvSpPr>
          <p:nvPr/>
        </p:nvSpPr>
        <p:spPr bwMode="auto">
          <a:xfrm>
            <a:off x="539750" y="692150"/>
            <a:ext cx="8137525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7200" eaLnBrk="0" hangingPunct="0">
              <a:spcAft>
                <a:spcPts val="1800"/>
              </a:spcAft>
              <a:tabLst>
                <a:tab pos="685800" algn="l"/>
              </a:tabLst>
            </a:pPr>
            <a:r>
              <a:rPr lang="ru-RU" sz="2800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Правила создания проблемных ситуаций:</a:t>
            </a:r>
          </a:p>
          <a:p>
            <a:pPr indent="457200" eaLnBrk="0" hangingPunct="0">
              <a:spcAft>
                <a:spcPts val="1800"/>
              </a:spcAft>
              <a:tabLst>
                <a:tab pos="685800" algn="l"/>
              </a:tabLst>
            </a:pPr>
            <a:r>
              <a:rPr lang="ru-RU" sz="2800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 </a:t>
            </a:r>
          </a:p>
          <a:p>
            <a:pPr indent="457200" eaLnBrk="0" hangingPunct="0">
              <a:spcAft>
                <a:spcPts val="3000"/>
              </a:spcAft>
              <a:buFontTx/>
              <a:buChar char="•"/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задание должно основываться на тех знаниях и умениях, которыми владеет ученик;</a:t>
            </a:r>
          </a:p>
          <a:p>
            <a:pPr indent="457200" eaLnBrk="0" hangingPunct="0">
              <a:spcAft>
                <a:spcPts val="3000"/>
              </a:spcAft>
              <a:buFontTx/>
              <a:buChar char="•"/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неизвестное, которое нужно «открыть» ученику при разрешении проблемной ситуации, должно подлежать усвоению, способствовать формированию действительно важных знаний и умений;</a:t>
            </a:r>
          </a:p>
          <a:p>
            <a:pPr indent="457200" eaLnBrk="0" hangingPunct="0">
              <a:spcAft>
                <a:spcPts val="3000"/>
              </a:spcAft>
              <a:buFontTx/>
              <a:buChar char="•"/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выполнение проблемного задания должно вызывать у ученика потребность в усваиваемом знании.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8F2B0D-71ED-4AF2-8605-E7C26054D05B}" type="slidenum">
              <a:rPr lang="ru-RU"/>
              <a:pPr>
                <a:defRPr/>
              </a:pPr>
              <a:t>11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/>
          <p:cNvSpPr>
            <a:spLocks noChangeArrowheads="1"/>
          </p:cNvSpPr>
          <p:nvPr/>
        </p:nvSpPr>
        <p:spPr bwMode="auto">
          <a:xfrm>
            <a:off x="539750" y="654050"/>
            <a:ext cx="8353425" cy="553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7200" eaLnBrk="0" hangingPunct="0">
              <a:spcAft>
                <a:spcPts val="2400"/>
              </a:spcAft>
              <a:tabLst>
                <a:tab pos="685800" algn="l"/>
              </a:tabLst>
            </a:pPr>
            <a:r>
              <a:rPr lang="ru-RU" sz="2400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Этапы решения учебной проблемы: </a:t>
            </a:r>
          </a:p>
          <a:p>
            <a:pPr indent="457200" eaLnBrk="0" hangingPunct="0">
              <a:spcAft>
                <a:spcPts val="2400"/>
              </a:spcAft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1) осознание проблемной ситуации («ситуация требует разрешения, потому что…»); </a:t>
            </a:r>
          </a:p>
          <a:p>
            <a:pPr indent="457200" eaLnBrk="0" hangingPunct="0">
              <a:spcAft>
                <a:spcPts val="2400"/>
              </a:spcAft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2) анализ ситуации и формулирование проблемы («проблема состоит в том, что…»);</a:t>
            </a:r>
          </a:p>
          <a:p>
            <a:pPr indent="457200" eaLnBrk="0" hangingPunct="0">
              <a:spcAft>
                <a:spcPts val="2400"/>
              </a:spcAft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3) решение проблемы: выдвижение гипотез и обоснование путей решения, отбор наиболее логичных гипотез и их последовательная проверка, выбор способа решения;</a:t>
            </a:r>
          </a:p>
          <a:p>
            <a:pPr indent="457200" eaLnBrk="0" hangingPunct="0">
              <a:spcAft>
                <a:spcPts val="2400"/>
              </a:spcAft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4) проверка правильности решения проблемы («противоречие устранено, потому что…»).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CB0362-DD6C-48D0-8C90-162FC1E7C8C5}" type="slidenum">
              <a:rPr lang="ru-RU"/>
              <a:pPr>
                <a:defRPr/>
              </a:pPr>
              <a:t>12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3"/>
          <p:cNvSpPr txBox="1">
            <a:spLocks noChangeArrowheads="1"/>
          </p:cNvSpPr>
          <p:nvPr/>
        </p:nvSpPr>
        <p:spPr bwMode="auto">
          <a:xfrm>
            <a:off x="1187450" y="2924175"/>
            <a:ext cx="66976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solidFill>
                  <a:srgbClr val="FF0000"/>
                </a:solidFill>
              </a:rPr>
              <a:t>Особенности проблемного обучения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F073A7-1B4A-4197-B2D5-9C2A89C509B5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  <p:pic>
        <p:nvPicPr>
          <p:cNvPr id="47106" name="Picture 2" descr="http://sv-sidorov.ucoz.com/_pu/1/993889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5961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ChangeArrowheads="1"/>
          </p:cNvSpPr>
          <p:nvPr/>
        </p:nvSpPr>
        <p:spPr bwMode="auto">
          <a:xfrm>
            <a:off x="4356100" y="1989138"/>
            <a:ext cx="47879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7200"/>
            <a:r>
              <a:rPr lang="ru-RU" sz="2400" b="1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Базовая культура личности</a:t>
            </a:r>
            <a:r>
              <a:rPr lang="ru-RU" sz="2400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 </a:t>
            </a:r>
            <a:r>
              <a:rPr lang="ru-RU" sz="2400">
                <a:ea typeface="MS Mincho" pitchFamily="49" charset="-128"/>
                <a:cs typeface="Arial" charset="0"/>
              </a:rPr>
              <a:t>школьника включает в себя: </a:t>
            </a:r>
          </a:p>
          <a:p>
            <a:pPr indent="457200"/>
            <a:r>
              <a:rPr lang="ru-RU" sz="2400">
                <a:ea typeface="MS Mincho" pitchFamily="49" charset="-128"/>
                <a:cs typeface="Arial" charset="0"/>
              </a:rPr>
              <a:t>- философско-мировоззренческую подготовленность;</a:t>
            </a:r>
          </a:p>
          <a:p>
            <a:pPr indent="457200"/>
            <a:r>
              <a:rPr lang="ru-RU" sz="2400">
                <a:ea typeface="MS Mincho" pitchFamily="49" charset="-128"/>
                <a:cs typeface="Arial" charset="0"/>
              </a:rPr>
              <a:t>- нравственную, эстетическую и физическую культуру личности; </a:t>
            </a:r>
          </a:p>
          <a:p>
            <a:pPr indent="457200"/>
            <a:r>
              <a:rPr lang="ru-RU" sz="2400">
                <a:ea typeface="MS Mincho" pitchFamily="49" charset="-128"/>
                <a:cs typeface="Arial" charset="0"/>
              </a:rPr>
              <a:t>- гражданственность и патриотизм; </a:t>
            </a:r>
          </a:p>
          <a:p>
            <a:pPr indent="457200"/>
            <a:r>
              <a:rPr lang="ru-RU" sz="2400">
                <a:ea typeface="MS Mincho" pitchFamily="49" charset="-128"/>
                <a:cs typeface="Arial" charset="0"/>
              </a:rPr>
              <a:t>- трудовые умения и навыки. </a:t>
            </a:r>
          </a:p>
        </p:txBody>
      </p:sp>
      <p:sp>
        <p:nvSpPr>
          <p:cNvPr id="15363" name="Прямоугольник 5"/>
          <p:cNvSpPr>
            <a:spLocks noChangeArrowheads="1"/>
          </p:cNvSpPr>
          <p:nvPr/>
        </p:nvSpPr>
        <p:spPr bwMode="auto">
          <a:xfrm>
            <a:off x="0" y="115888"/>
            <a:ext cx="9144000" cy="175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>
                <a:solidFill>
                  <a:srgbClr val="FF0000"/>
                </a:solidFill>
                <a:ea typeface="Calibri" pitchFamily="34" charset="0"/>
                <a:cs typeface="Arial" charset="0"/>
              </a:rPr>
              <a:t>2. Содержание образования как фундамент базовой культуры личности</a:t>
            </a:r>
            <a:endParaRPr lang="ru-RU" sz="3600" b="1">
              <a:solidFill>
                <a:srgbClr val="FF0000"/>
              </a:solidFill>
              <a:latin typeface="Calibri" pitchFamily="34" charset="0"/>
              <a:ea typeface="Calibri" pitchFamily="34" charset="0"/>
              <a:cs typeface="Arial" charset="0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35883D-B4E4-4258-8EB6-9CB1979606DE}" type="slidenum">
              <a:rPr lang="ru-RU"/>
              <a:pPr>
                <a:defRPr/>
              </a:pPr>
              <a:t>14</a:t>
            </a:fld>
            <a:endParaRPr lang="ru-RU"/>
          </a:p>
        </p:txBody>
      </p:sp>
      <p:pic>
        <p:nvPicPr>
          <p:cNvPr id="15365" name="Picture 9" descr="C:\Documents and Settings\Владелец\Мои документы\Мои рисунки\Для сайта_1\Новые после фотошопа\лестниц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916113"/>
            <a:ext cx="4103687" cy="466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/>
          <p:cNvSpPr>
            <a:spLocks noChangeArrowheads="1"/>
          </p:cNvSpPr>
          <p:nvPr/>
        </p:nvSpPr>
        <p:spPr bwMode="auto">
          <a:xfrm>
            <a:off x="179388" y="1189038"/>
            <a:ext cx="8713787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7200" eaLnBrk="0" hangingPunct="0">
              <a:tabLst>
                <a:tab pos="685800" algn="l"/>
              </a:tabLst>
            </a:pPr>
            <a:r>
              <a:rPr lang="ru-RU" sz="2400" b="1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Содержание образования</a:t>
            </a:r>
            <a:r>
              <a:rPr lang="ru-RU" sz="2400" i="1">
                <a:ea typeface="MS Mincho" pitchFamily="49" charset="-128"/>
                <a:cs typeface="Arial" charset="0"/>
              </a:rPr>
              <a:t> </a:t>
            </a:r>
            <a:r>
              <a:rPr lang="ru-RU" sz="2400">
                <a:ea typeface="MS Mincho" pitchFamily="49" charset="-128"/>
                <a:cs typeface="Arial" charset="0"/>
              </a:rPr>
              <a:t>- педагогически адаптированная система </a:t>
            </a:r>
            <a:r>
              <a:rPr lang="ru-RU" sz="2400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знаний</a:t>
            </a:r>
            <a:r>
              <a:rPr lang="ru-RU" sz="2400">
                <a:ea typeface="MS Mincho" pitchFamily="49" charset="-128"/>
                <a:cs typeface="Arial" charset="0"/>
              </a:rPr>
              <a:t>, </a:t>
            </a:r>
            <a:r>
              <a:rPr lang="ru-RU" sz="2400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умений и навыков</a:t>
            </a:r>
            <a:r>
              <a:rPr lang="ru-RU" sz="2400">
                <a:ea typeface="MS Mincho" pitchFamily="49" charset="-128"/>
                <a:cs typeface="Arial" charset="0"/>
              </a:rPr>
              <a:t>, </a:t>
            </a:r>
            <a:r>
              <a:rPr lang="ru-RU" sz="2400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опыта творческой деятельности</a:t>
            </a:r>
            <a:r>
              <a:rPr lang="ru-RU" sz="2400">
                <a:ea typeface="MS Mincho" pitchFamily="49" charset="-128"/>
                <a:cs typeface="Arial" charset="0"/>
              </a:rPr>
              <a:t> и </a:t>
            </a:r>
            <a:r>
              <a:rPr lang="ru-RU" sz="2400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эмоционально-волевого отношения</a:t>
            </a:r>
            <a:r>
              <a:rPr lang="ru-RU" sz="2400">
                <a:ea typeface="MS Mincho" pitchFamily="49" charset="-128"/>
                <a:cs typeface="Arial" charset="0"/>
              </a:rPr>
              <a:t>, усвоение которой должно обеспечить формирование всесторонне развитой личности, готовой к сохранению и развитию материальной и духовной культуры общества (И.Я. Лернер, М.Н. Скаткин). </a:t>
            </a:r>
          </a:p>
          <a:p>
            <a:pPr indent="457200" eaLnBrk="0" hangingPunct="0">
              <a:tabLst>
                <a:tab pos="685800" algn="l"/>
              </a:tabLst>
            </a:pPr>
            <a:endParaRPr lang="ru-RU" sz="2800">
              <a:ea typeface="MS Mincho" pitchFamily="49" charset="-128"/>
              <a:cs typeface="Arial" charset="0"/>
            </a:endParaRPr>
          </a:p>
          <a:p>
            <a:pPr indent="457200" algn="r">
              <a:tabLst>
                <a:tab pos="685800" algn="l"/>
              </a:tabLst>
            </a:pPr>
            <a:r>
              <a:rPr lang="ru-RU" sz="2800">
                <a:ea typeface="MS Mincho" pitchFamily="49" charset="-128"/>
                <a:cs typeface="Arial" charset="0"/>
              </a:rPr>
              <a:t>Проще говоря,  </a:t>
            </a:r>
            <a:r>
              <a:rPr lang="ru-RU" sz="2800" b="1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содержание образования</a:t>
            </a:r>
            <a:r>
              <a:rPr lang="ru-RU" sz="2800">
                <a:ea typeface="MS Mincho" pitchFamily="49" charset="-128"/>
                <a:cs typeface="Arial" charset="0"/>
              </a:rPr>
              <a:t> – это то, что должен освоить ученик в результате обучения.</a:t>
            </a:r>
            <a:endParaRPr lang="ru-RU">
              <a:ea typeface="MS Mincho" pitchFamily="49" charset="-128"/>
              <a:cs typeface="Arial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2EF6D0-85CA-4EBD-ABB5-34D8D5B9D72E}" type="slidenum">
              <a:rPr lang="ru-RU"/>
              <a:pPr>
                <a:defRPr/>
              </a:pPr>
              <a:t>15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1"/>
          <p:cNvSpPr>
            <a:spLocks noChangeArrowheads="1"/>
          </p:cNvSpPr>
          <p:nvPr/>
        </p:nvSpPr>
        <p:spPr bwMode="auto">
          <a:xfrm>
            <a:off x="395288" y="476250"/>
            <a:ext cx="8208962" cy="538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>
              <a:spcAft>
                <a:spcPts val="2400"/>
              </a:spcAft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Содержание образования меняется в зависимости от социокультурных условий, уровня развития системы образования, степени его контроля государством и т.д. </a:t>
            </a:r>
          </a:p>
          <a:p>
            <a:pPr indent="457200">
              <a:spcAft>
                <a:spcPts val="2400"/>
              </a:spcAft>
              <a:tabLst>
                <a:tab pos="685800" algn="l"/>
              </a:tabLst>
            </a:pPr>
            <a:endParaRPr lang="ru-RU" sz="2400">
              <a:ea typeface="MS Mincho" pitchFamily="49" charset="-128"/>
              <a:cs typeface="Arial" charset="0"/>
            </a:endParaRPr>
          </a:p>
          <a:p>
            <a:pPr indent="457200">
              <a:spcAft>
                <a:spcPts val="2400"/>
              </a:spcAft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На содержание образования влияют две основные группы факторов: </a:t>
            </a:r>
          </a:p>
          <a:p>
            <a:pPr indent="457200" eaLnBrk="0" hangingPunct="0">
              <a:spcAft>
                <a:spcPts val="2400"/>
              </a:spcAft>
              <a:buFontTx/>
              <a:buChar char="•"/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цель образования, выражающая интересы общества (формирование личности, успешной и полезной обществу);</a:t>
            </a:r>
          </a:p>
          <a:p>
            <a:pPr indent="457200" eaLnBrk="0" hangingPunct="0">
              <a:spcAft>
                <a:spcPts val="2400"/>
              </a:spcAft>
              <a:buFontTx/>
              <a:buChar char="•"/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особенности развития личности: возрастные, индивидуальные, обусловленные средой.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13E1C9-B8C7-47AD-9168-2C3F68D3788A}" type="slidenum">
              <a:rPr lang="ru-RU"/>
              <a:pPr>
                <a:defRPr/>
              </a:pPr>
              <a:t>16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Прямоугольник 1"/>
          <p:cNvSpPr>
            <a:spLocks noChangeArrowheads="1"/>
          </p:cNvSpPr>
          <p:nvPr/>
        </p:nvSpPr>
        <p:spPr bwMode="auto">
          <a:xfrm>
            <a:off x="468313" y="908050"/>
            <a:ext cx="828040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>
              <a:tabLst>
                <a:tab pos="685800" algn="l"/>
              </a:tabLst>
            </a:pPr>
            <a:r>
              <a:rPr lang="ru-RU" sz="2800">
                <a:solidFill>
                  <a:srgbClr val="00B0F0"/>
                </a:solidFill>
                <a:cs typeface="Arial" charset="0"/>
              </a:rPr>
              <a:t>Проблема отбора содержания образования</a:t>
            </a:r>
          </a:p>
          <a:p>
            <a:pPr indent="457200">
              <a:tabLst>
                <a:tab pos="685800" algn="l"/>
              </a:tabLst>
            </a:pPr>
            <a:endParaRPr lang="ru-RU" sz="2800">
              <a:solidFill>
                <a:srgbClr val="00B0F0"/>
              </a:solidFill>
              <a:cs typeface="Arial" charset="0"/>
            </a:endParaRPr>
          </a:p>
          <a:p>
            <a:pPr indent="457200">
              <a:tabLst>
                <a:tab pos="685800" algn="l"/>
              </a:tabLst>
            </a:pPr>
            <a:r>
              <a:rPr lang="ru-RU" sz="2400">
                <a:cs typeface="Arial" charset="0"/>
              </a:rPr>
              <a:t>Источник содержания образования - опыт человечества, закреплённый в материальной и духовной культуре. Однако накопленный людьми опыт столь огромен, что невозможно передать его новому поколению в полном объёме. </a:t>
            </a:r>
          </a:p>
          <a:p>
            <a:pPr indent="457200">
              <a:tabLst>
                <a:tab pos="685800" algn="l"/>
              </a:tabLst>
            </a:pPr>
            <a:endParaRPr lang="ru-RU" sz="2400">
              <a:cs typeface="Arial" charset="0"/>
            </a:endParaRPr>
          </a:p>
          <a:p>
            <a:pPr indent="457200" algn="r">
              <a:tabLst>
                <a:tab pos="685800" algn="l"/>
              </a:tabLst>
            </a:pPr>
            <a:r>
              <a:rPr lang="ru-RU" sz="2800">
                <a:cs typeface="Arial" charset="0"/>
              </a:rPr>
              <a:t>Необходимо отобрать содержание образования таким образом, чтобы сформировать базовую культуру личности.</a:t>
            </a:r>
            <a:endParaRPr lang="ru-RU" sz="2800">
              <a:ea typeface="MS Mincho" pitchFamily="49" charset="-128"/>
              <a:cs typeface="Arial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CA929F-62B8-4CCC-85E9-9A29D396026C}" type="slidenum">
              <a:rPr lang="ru-RU"/>
              <a:pPr>
                <a:defRPr/>
              </a:pPr>
              <a:t>17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4E1630-FBA0-47F8-83BD-C2B56435C41E}" type="slidenum">
              <a:rPr lang="ru-RU"/>
              <a:pPr>
                <a:defRPr/>
              </a:pPr>
              <a:t>18</a:t>
            </a:fld>
            <a:endParaRPr lang="ru-RU"/>
          </a:p>
        </p:txBody>
      </p:sp>
      <p:sp>
        <p:nvSpPr>
          <p:cNvPr id="19459" name="Прямоугольник 3"/>
          <p:cNvSpPr>
            <a:spLocks noChangeArrowheads="1"/>
          </p:cNvSpPr>
          <p:nvPr/>
        </p:nvSpPr>
        <p:spPr bwMode="auto">
          <a:xfrm>
            <a:off x="107950" y="260350"/>
            <a:ext cx="885666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>
                <a:solidFill>
                  <a:srgbClr val="FF0000"/>
                </a:solidFill>
                <a:ea typeface="Calibri" pitchFamily="34" charset="0"/>
                <a:cs typeface="Arial" charset="0"/>
              </a:rPr>
              <a:t>3. Государственный образовательный стандарт</a:t>
            </a:r>
            <a:endParaRPr lang="ru-RU" sz="3600" b="1">
              <a:solidFill>
                <a:srgbClr val="FF0000"/>
              </a:solidFill>
              <a:latin typeface="Calibri" pitchFamily="34" charset="0"/>
              <a:ea typeface="Calibri" pitchFamily="34" charset="0"/>
              <a:cs typeface="Arial" charset="0"/>
            </a:endParaRPr>
          </a:p>
        </p:txBody>
      </p:sp>
      <p:sp>
        <p:nvSpPr>
          <p:cNvPr id="19460" name="Rectangle 1"/>
          <p:cNvSpPr>
            <a:spLocks noChangeArrowheads="1"/>
          </p:cNvSpPr>
          <p:nvPr/>
        </p:nvSpPr>
        <p:spPr bwMode="auto">
          <a:xfrm>
            <a:off x="468313" y="2460625"/>
            <a:ext cx="867568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7200">
              <a:tabLst>
                <a:tab pos="685800" algn="l"/>
              </a:tabLst>
            </a:pPr>
            <a:r>
              <a:rPr lang="ru-RU" sz="2400" b="1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Государственный образовательный стандарт</a:t>
            </a:r>
            <a:r>
              <a:rPr lang="ru-RU" sz="2400">
                <a:ea typeface="MS Mincho" pitchFamily="49" charset="-128"/>
                <a:cs typeface="Arial" charset="0"/>
              </a:rPr>
              <a:t> – система основных параметров, принимаемых в качестве государственной нормы образованности, отражающей общественный идеал и учитывающей возможности личности и системы образования по достижению этого идеала. (В.С. Леднёв.) </a:t>
            </a: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38E71E-E035-4FA1-8D50-2A8DAF963264}" type="slidenum">
              <a:rPr lang="ru-RU"/>
              <a:pPr>
                <a:defRPr/>
              </a:pPr>
              <a:t>19</a:t>
            </a:fld>
            <a:endParaRPr lang="ru-RU"/>
          </a:p>
        </p:txBody>
      </p:sp>
      <p:sp>
        <p:nvSpPr>
          <p:cNvPr id="19459" name="Прямоугольник 2"/>
          <p:cNvSpPr>
            <a:spLocks noChangeArrowheads="1"/>
          </p:cNvSpPr>
          <p:nvPr/>
        </p:nvSpPr>
        <p:spPr bwMode="auto">
          <a:xfrm>
            <a:off x="611188" y="765175"/>
            <a:ext cx="7993062" cy="444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 eaLnBrk="0" hangingPunct="0">
              <a:spcAft>
                <a:spcPts val="1800"/>
              </a:spcAft>
              <a:tabLst>
                <a:tab pos="685800" algn="l"/>
              </a:tabLst>
            </a:pPr>
            <a:r>
              <a:rPr lang="ru-RU" sz="2800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Основные причины государственной стандартизации содержания образования:</a:t>
            </a:r>
          </a:p>
          <a:p>
            <a:pPr indent="457200" eaLnBrk="0" hangingPunct="0">
              <a:spcAft>
                <a:spcPts val="1800"/>
              </a:spcAft>
              <a:tabLst>
                <a:tab pos="685800" algn="l"/>
              </a:tabLst>
            </a:pPr>
            <a:endParaRPr lang="ru-RU" sz="2800">
              <a:solidFill>
                <a:srgbClr val="00B0F0"/>
              </a:solidFill>
              <a:ea typeface="MS Mincho" pitchFamily="49" charset="-128"/>
              <a:cs typeface="Arial" charset="0"/>
            </a:endParaRPr>
          </a:p>
          <a:p>
            <a:pPr indent="457200" eaLnBrk="0" hangingPunct="0">
              <a:spcAft>
                <a:spcPts val="3000"/>
              </a:spcAft>
              <a:buFontTx/>
              <a:buChar char="•"/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необходимо обеспечить единый минимальный уровень образования, получаемого в разных типах образовательных учреждений России;</a:t>
            </a:r>
          </a:p>
          <a:p>
            <a:pPr indent="457200" eaLnBrk="0" hangingPunct="0">
              <a:spcAft>
                <a:spcPts val="3000"/>
              </a:spcAft>
              <a:buFontTx/>
              <a:buChar char="•"/>
              <a:tabLst>
                <a:tab pos="685800" algn="l"/>
              </a:tabLst>
            </a:pPr>
            <a:r>
              <a:rPr lang="ru-RU" sz="2400">
                <a:ea typeface="MS Mincho" pitchFamily="49" charset="-128"/>
                <a:cs typeface="Arial" charset="0"/>
              </a:rPr>
              <a:t>необходимо учесть тенденции развития образования в мире (в масштабах целой страны рациональней это делать централизованно). 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23FA8E-91D4-41A0-9ED6-5BCEC966AB50}" type="slidenum">
              <a:rPr lang="ru-RU"/>
              <a:pPr>
                <a:defRPr/>
              </a:pPr>
              <a:t>20</a:t>
            </a:fld>
            <a:endParaRPr lang="ru-RU"/>
          </a:p>
        </p:txBody>
      </p:sp>
      <p:sp>
        <p:nvSpPr>
          <p:cNvPr id="20483" name="Прямоугольник 2"/>
          <p:cNvSpPr>
            <a:spLocks noChangeArrowheads="1"/>
          </p:cNvSpPr>
          <p:nvPr/>
        </p:nvSpPr>
        <p:spPr bwMode="auto">
          <a:xfrm>
            <a:off x="468313" y="1052513"/>
            <a:ext cx="8207375" cy="434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>
              <a:tabLst>
                <a:tab pos="685800" algn="l"/>
              </a:tabLst>
            </a:pPr>
            <a:r>
              <a:rPr lang="ru-RU" sz="2800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Правовые основы государственной стандартизации образования</a:t>
            </a:r>
          </a:p>
          <a:p>
            <a:pPr eaLnBrk="0" hangingPunct="0">
              <a:tabLst>
                <a:tab pos="685800" algn="l"/>
              </a:tabLst>
            </a:pPr>
            <a:endParaRPr lang="ru-RU" sz="2800">
              <a:solidFill>
                <a:srgbClr val="000000"/>
              </a:solidFill>
              <a:ea typeface="Times New Roman" pitchFamily="18" charset="0"/>
              <a:cs typeface="Arial" charset="0"/>
            </a:endParaRPr>
          </a:p>
          <a:p>
            <a:pPr eaLnBrk="0" hangingPunct="0">
              <a:tabLst>
                <a:tab pos="685800" algn="l"/>
              </a:tabLst>
            </a:pPr>
            <a:r>
              <a:rPr lang="ru-RU" sz="2400" b="1">
                <a:solidFill>
                  <a:srgbClr val="00B0F0"/>
                </a:solidFill>
                <a:ea typeface="Times New Roman" pitchFamily="18" charset="0"/>
                <a:cs typeface="Arial" charset="0"/>
              </a:rPr>
              <a:t>Конституция РФ, ст. 43.5</a:t>
            </a:r>
            <a:r>
              <a:rPr lang="ru-RU" sz="240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: Российская Федерация устанавливает </a:t>
            </a:r>
            <a:r>
              <a:rPr lang="ru-RU" sz="2400" b="1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федеральные государственные образовательные стандарты.</a:t>
            </a:r>
          </a:p>
          <a:p>
            <a:pPr eaLnBrk="0" hangingPunct="0">
              <a:tabLst>
                <a:tab pos="685800" algn="l"/>
              </a:tabLst>
            </a:pPr>
            <a:endParaRPr lang="ru-RU" sz="2400" b="1">
              <a:solidFill>
                <a:srgbClr val="000000"/>
              </a:solidFill>
              <a:cs typeface="Arial" charset="0"/>
            </a:endParaRPr>
          </a:p>
          <a:p>
            <a:pPr eaLnBrk="0" hangingPunct="0">
              <a:tabLst>
                <a:tab pos="685800" algn="l"/>
              </a:tabLst>
            </a:pPr>
            <a:r>
              <a:rPr lang="ru-RU" sz="2400" b="1">
                <a:solidFill>
                  <a:srgbClr val="00B0F0"/>
                </a:solidFill>
                <a:cs typeface="Arial" charset="0"/>
              </a:rPr>
              <a:t>ФЗ «Об образовании»</a:t>
            </a:r>
            <a:r>
              <a:rPr lang="en-US" sz="2400" b="1">
                <a:solidFill>
                  <a:srgbClr val="00B0F0"/>
                </a:solidFill>
                <a:cs typeface="Arial" charset="0"/>
              </a:rPr>
              <a:t> (1992 </a:t>
            </a:r>
            <a:r>
              <a:rPr lang="ru-RU" sz="2400" b="1">
                <a:solidFill>
                  <a:srgbClr val="00B0F0"/>
                </a:solidFill>
                <a:cs typeface="Arial" charset="0"/>
              </a:rPr>
              <a:t>г.)</a:t>
            </a:r>
            <a:r>
              <a:rPr lang="ru-RU" sz="2400" b="1">
                <a:solidFill>
                  <a:srgbClr val="000000"/>
                </a:solidFill>
                <a:cs typeface="Arial" charset="0"/>
              </a:rPr>
              <a:t> </a:t>
            </a:r>
            <a:r>
              <a:rPr lang="ru-RU" sz="2400">
                <a:solidFill>
                  <a:srgbClr val="000000"/>
                </a:solidFill>
                <a:cs typeface="Arial" charset="0"/>
              </a:rPr>
              <a:t>– прекращает действие 01.09.2013.</a:t>
            </a:r>
          </a:p>
          <a:p>
            <a:pPr eaLnBrk="0" hangingPunct="0">
              <a:tabLst>
                <a:tab pos="685800" algn="l"/>
              </a:tabLst>
            </a:pPr>
            <a:r>
              <a:rPr lang="ru-RU" sz="2400" b="1">
                <a:solidFill>
                  <a:srgbClr val="00B0F0"/>
                </a:solidFill>
                <a:cs typeface="Arial" charset="0"/>
              </a:rPr>
              <a:t>ФЗ «Об образовании в РФ» (2012 г.)</a:t>
            </a:r>
            <a:r>
              <a:rPr lang="ru-RU" sz="2400" b="1">
                <a:solidFill>
                  <a:srgbClr val="000000"/>
                </a:solidFill>
                <a:cs typeface="Arial" charset="0"/>
              </a:rPr>
              <a:t> </a:t>
            </a:r>
            <a:r>
              <a:rPr lang="ru-RU" sz="2400">
                <a:solidFill>
                  <a:srgbClr val="000000"/>
                </a:solidFill>
                <a:cs typeface="Arial" charset="0"/>
              </a:rPr>
              <a:t>– вступает в действие 01.09.2013.</a:t>
            </a:r>
            <a:endParaRPr lang="ru-RU" sz="2400">
              <a:cs typeface="Arial" charset="0"/>
            </a:endParaRP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29C141-4A0D-49E7-A443-845B816ADFBE}" type="slidenum">
              <a:rPr lang="ru-RU" smtClean="0"/>
              <a:pPr>
                <a:defRPr/>
              </a:pPr>
              <a:t>21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39750" y="4076700"/>
            <a:ext cx="2232025" cy="5238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Личностный</a:t>
            </a:r>
            <a:endParaRPr lang="ru-RU" sz="28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078163" y="4076700"/>
            <a:ext cx="2992437" cy="5238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>
              <a:defRPr/>
            </a:pPr>
            <a:r>
              <a:rPr lang="ru-RU" sz="2800" b="1" dirty="0" err="1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Метапредметный</a:t>
            </a:r>
            <a:endParaRPr lang="ru-RU" sz="2800" b="1" dirty="0">
              <a:solidFill>
                <a:prstClr val="black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372225" y="4076700"/>
            <a:ext cx="2232025" cy="5238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Предметный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39750" y="1484313"/>
            <a:ext cx="8064500" cy="126206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ru-RU" sz="2800" b="1" dirty="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Основные компоненты содержания образования</a:t>
            </a:r>
            <a:r>
              <a:rPr lang="ru-RU" sz="2400" b="1" dirty="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согласно требованиям ФГОС основного (2010 г.) </a:t>
            </a:r>
          </a:p>
          <a:p>
            <a:pPr algn="ctr" eaLnBrk="0" hangingPunct="0">
              <a:defRPr/>
            </a:pPr>
            <a:r>
              <a:rPr lang="ru-RU" sz="2400" dirty="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и среднего (полного) общего образования (2012 г.) </a:t>
            </a:r>
            <a:endParaRPr lang="ru-RU" sz="2400" dirty="0">
              <a:solidFill>
                <a:srgbClr val="FF0000"/>
              </a:solidFill>
              <a:latin typeface="Arial" pitchFamily="34" charset="0"/>
            </a:endParaRPr>
          </a:p>
        </p:txBody>
      </p:sp>
      <p:cxnSp>
        <p:nvCxnSpPr>
          <p:cNvPr id="9" name="Прямая соединительная линия 8"/>
          <p:cNvCxnSpPr>
            <a:stCxn id="7" idx="2"/>
            <a:endCxn id="5" idx="0"/>
          </p:cNvCxnSpPr>
          <p:nvPr/>
        </p:nvCxnSpPr>
        <p:spPr>
          <a:xfrm>
            <a:off x="4572000" y="2746375"/>
            <a:ext cx="1588" cy="133032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Левая круглая скобка 12"/>
          <p:cNvSpPr/>
          <p:nvPr/>
        </p:nvSpPr>
        <p:spPr>
          <a:xfrm rot="5400000">
            <a:off x="4356894" y="908844"/>
            <a:ext cx="503237" cy="5832475"/>
          </a:xfrm>
          <a:prstGeom prst="leftBracket">
            <a:avLst>
              <a:gd name="adj" fmla="val 0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Левая круглая скобка 9"/>
          <p:cNvSpPr/>
          <p:nvPr/>
        </p:nvSpPr>
        <p:spPr>
          <a:xfrm>
            <a:off x="900113" y="4868863"/>
            <a:ext cx="1871662" cy="576262"/>
          </a:xfrm>
          <a:prstGeom prst="leftBracket">
            <a:avLst>
              <a:gd name="adj" fmla="val 0"/>
            </a:avLst>
          </a:prstGeom>
          <a:ln w="190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Левая круглая скобка 10"/>
          <p:cNvSpPr/>
          <p:nvPr/>
        </p:nvSpPr>
        <p:spPr>
          <a:xfrm>
            <a:off x="900113" y="5157788"/>
            <a:ext cx="1871662" cy="574675"/>
          </a:xfrm>
          <a:prstGeom prst="leftBracket">
            <a:avLst>
              <a:gd name="adj" fmla="val 0"/>
            </a:avLst>
          </a:prstGeom>
          <a:ln w="190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900113" y="4652963"/>
            <a:ext cx="0" cy="215900"/>
          </a:xfrm>
          <a:prstGeom prst="line">
            <a:avLst/>
          </a:prstGeom>
          <a:ln w="190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Левая круглая скобка 14"/>
          <p:cNvSpPr/>
          <p:nvPr/>
        </p:nvSpPr>
        <p:spPr>
          <a:xfrm>
            <a:off x="3419475" y="4868863"/>
            <a:ext cx="2376488" cy="576262"/>
          </a:xfrm>
          <a:prstGeom prst="leftBracket">
            <a:avLst>
              <a:gd name="adj" fmla="val 0"/>
            </a:avLst>
          </a:prstGeom>
          <a:ln w="190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6" name="Левая круглая скобка 15"/>
          <p:cNvSpPr/>
          <p:nvPr/>
        </p:nvSpPr>
        <p:spPr>
          <a:xfrm>
            <a:off x="3419475" y="5157788"/>
            <a:ext cx="2376488" cy="574675"/>
          </a:xfrm>
          <a:prstGeom prst="leftBracket">
            <a:avLst>
              <a:gd name="adj" fmla="val 0"/>
            </a:avLst>
          </a:prstGeom>
          <a:ln w="190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3419475" y="4652963"/>
            <a:ext cx="0" cy="215900"/>
          </a:xfrm>
          <a:prstGeom prst="line">
            <a:avLst/>
          </a:prstGeom>
          <a:ln w="190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Левая круглая скобка 17"/>
          <p:cNvSpPr/>
          <p:nvPr/>
        </p:nvSpPr>
        <p:spPr>
          <a:xfrm>
            <a:off x="6732588" y="4868863"/>
            <a:ext cx="1655762" cy="576262"/>
          </a:xfrm>
          <a:prstGeom prst="leftBracket">
            <a:avLst>
              <a:gd name="adj" fmla="val 0"/>
            </a:avLst>
          </a:prstGeom>
          <a:ln w="190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" name="Левая круглая скобка 18"/>
          <p:cNvSpPr/>
          <p:nvPr/>
        </p:nvSpPr>
        <p:spPr>
          <a:xfrm>
            <a:off x="6732588" y="5157788"/>
            <a:ext cx="1655762" cy="574675"/>
          </a:xfrm>
          <a:prstGeom prst="leftBracket">
            <a:avLst>
              <a:gd name="adj" fmla="val 0"/>
            </a:avLst>
          </a:prstGeom>
          <a:ln w="190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6732588" y="4652963"/>
            <a:ext cx="0" cy="215900"/>
          </a:xfrm>
          <a:prstGeom prst="line">
            <a:avLst/>
          </a:prstGeom>
          <a:ln w="190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Управляющая кнопка: домой 20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3" grpId="0" animBg="1"/>
      <p:bldP spid="10" grpId="0" animBg="1"/>
      <p:bldP spid="11" grpId="0" animBg="1"/>
      <p:bldP spid="15" grpId="0" animBg="1"/>
      <p:bldP spid="16" grpId="0" animBg="1"/>
      <p:bldP spid="18" grpId="0" animBg="1"/>
      <p:bldP spid="1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EA16C3-5F48-48D5-B539-C413E318090E}" type="slidenum">
              <a:rPr lang="ru-RU" smtClean="0"/>
              <a:pPr>
                <a:defRPr/>
              </a:pPr>
              <a:t>22</a:t>
            </a:fld>
            <a:endParaRPr lang="ru-RU"/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395288" y="692150"/>
            <a:ext cx="8208962" cy="551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2800" b="1">
                <a:solidFill>
                  <a:srgbClr val="00B0F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Личностный компонент: </a:t>
            </a:r>
          </a:p>
          <a:p>
            <a:pPr eaLnBrk="0" hangingPunct="0"/>
            <a:endParaRPr lang="ru-RU" sz="240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eaLnBrk="0" hangingPunct="0">
              <a:spcAft>
                <a:spcPts val="1800"/>
              </a:spcAft>
            </a:pPr>
            <a:r>
              <a:rPr lang="ru-RU" sz="2400">
                <a:latin typeface="Calibri" pitchFamily="34" charset="0"/>
                <a:ea typeface="Calibri" pitchFamily="34" charset="0"/>
                <a:cs typeface="Times New Roman" pitchFamily="18" charset="0"/>
              </a:rPr>
              <a:t>- готовность и способность к саморазвитию и личностному самоопределению; </a:t>
            </a:r>
          </a:p>
          <a:p>
            <a:pPr eaLnBrk="0" hangingPunct="0">
              <a:spcAft>
                <a:spcPts val="1800"/>
              </a:spcAft>
            </a:pPr>
            <a:r>
              <a:rPr lang="ru-RU" sz="2400">
                <a:latin typeface="Calibri" pitchFamily="34" charset="0"/>
                <a:ea typeface="Calibri" pitchFamily="34" charset="0"/>
                <a:cs typeface="Times New Roman" pitchFamily="18" charset="0"/>
              </a:rPr>
              <a:t>- сформированность мотивации к обучению и целенаправленной познавательной деятельности; </a:t>
            </a:r>
          </a:p>
          <a:p>
            <a:pPr eaLnBrk="0" hangingPunct="0">
              <a:spcAft>
                <a:spcPts val="1800"/>
              </a:spcAft>
            </a:pPr>
            <a:r>
              <a:rPr lang="ru-RU" sz="2400">
                <a:latin typeface="Calibri" pitchFamily="34" charset="0"/>
                <a:ea typeface="Calibri" pitchFamily="34" charset="0"/>
                <a:cs typeface="Times New Roman" pitchFamily="18" charset="0"/>
              </a:rPr>
              <a:t>- наличие системы ценностных отношений, отражающих личностную и гражданскую позицию в деятельности, социальные компетенции, правосознание; </a:t>
            </a:r>
          </a:p>
          <a:p>
            <a:pPr eaLnBrk="0" hangingPunct="0">
              <a:spcAft>
                <a:spcPts val="1800"/>
              </a:spcAft>
            </a:pPr>
            <a:r>
              <a:rPr lang="ru-RU" sz="2400">
                <a:latin typeface="Calibri" pitchFamily="34" charset="0"/>
                <a:ea typeface="Calibri" pitchFamily="34" charset="0"/>
                <a:cs typeface="Times New Roman" pitchFamily="18" charset="0"/>
              </a:rPr>
              <a:t>- способность ставить цели и строить жизненные планы; </a:t>
            </a:r>
          </a:p>
          <a:p>
            <a:pPr eaLnBrk="0" hangingPunct="0">
              <a:spcAft>
                <a:spcPts val="1800"/>
              </a:spcAft>
            </a:pPr>
            <a:r>
              <a:rPr lang="ru-RU" sz="2400">
                <a:latin typeface="Calibri" pitchFamily="34" charset="0"/>
                <a:ea typeface="Calibri" pitchFamily="34" charset="0"/>
                <a:cs typeface="Times New Roman" pitchFamily="18" charset="0"/>
              </a:rPr>
              <a:t>- способность к осознанию российской идентичности в поликультурном социуме.</a:t>
            </a:r>
            <a:endParaRPr lang="ru-RU" sz="24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575E4D-E74A-4365-BBD2-C714CF5BF224}" type="slidenum">
              <a:rPr lang="ru-RU" smtClean="0"/>
              <a:pPr>
                <a:defRPr/>
              </a:pPr>
              <a:t>23</a:t>
            </a:fld>
            <a:endParaRPr lang="ru-RU"/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395288" y="765175"/>
            <a:ext cx="8569325" cy="513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2800" b="1">
                <a:solidFill>
                  <a:srgbClr val="00B0F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Метапредметный компонент:</a:t>
            </a:r>
          </a:p>
          <a:p>
            <a:pPr eaLnBrk="0" hangingPunct="0"/>
            <a:endParaRPr lang="ru-RU" sz="240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eaLnBrk="0" hangingPunct="0">
              <a:spcAft>
                <a:spcPts val="2400"/>
              </a:spcAft>
            </a:pPr>
            <a:r>
              <a:rPr lang="ru-RU" sz="2400">
                <a:latin typeface="Calibri" pitchFamily="34" charset="0"/>
                <a:ea typeface="Calibri" pitchFamily="34" charset="0"/>
                <a:cs typeface="Times New Roman" pitchFamily="18" charset="0"/>
              </a:rPr>
              <a:t>- владение межпредметными понятиями; </a:t>
            </a:r>
          </a:p>
          <a:p>
            <a:pPr eaLnBrk="0" hangingPunct="0">
              <a:spcAft>
                <a:spcPts val="2400"/>
              </a:spcAft>
            </a:pPr>
            <a:r>
              <a:rPr lang="ru-RU" sz="2400">
                <a:latin typeface="Calibri" pitchFamily="34" charset="0"/>
                <a:ea typeface="Calibri" pitchFamily="34" charset="0"/>
                <a:cs typeface="Times New Roman" pitchFamily="18" charset="0"/>
              </a:rPr>
              <a:t>- способность использования в учебной, познавательной и социальной практике универсальных учебных действия (регулятивные, познавательные, коммуникативные); </a:t>
            </a:r>
          </a:p>
          <a:p>
            <a:pPr eaLnBrk="0" hangingPunct="0">
              <a:spcAft>
                <a:spcPts val="2400"/>
              </a:spcAft>
            </a:pPr>
            <a:r>
              <a:rPr lang="ru-RU" sz="2400">
                <a:latin typeface="Calibri" pitchFamily="34" charset="0"/>
                <a:ea typeface="Calibri" pitchFamily="34" charset="0"/>
                <a:cs typeface="Times New Roman" pitchFamily="18" charset="0"/>
              </a:rPr>
              <a:t>- самостоятельность планирования и осуществления учебной деятельности и организации учебного сотрудничества с педагогами и сверстниками; </a:t>
            </a:r>
          </a:p>
          <a:p>
            <a:pPr eaLnBrk="0" hangingPunct="0">
              <a:spcAft>
                <a:spcPts val="2400"/>
              </a:spcAft>
            </a:pPr>
            <a:r>
              <a:rPr lang="ru-RU" sz="2400">
                <a:latin typeface="Calibri" pitchFamily="34" charset="0"/>
                <a:ea typeface="Calibri" pitchFamily="34" charset="0"/>
                <a:cs typeface="Times New Roman" pitchFamily="18" charset="0"/>
              </a:rPr>
              <a:t>- способность к построению индивидуальной образовательной траектории.</a:t>
            </a:r>
            <a:endParaRPr lang="ru-RU" sz="24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BD5769-5D2F-4952-B4C7-585373E0C6F4}" type="slidenum">
              <a:rPr lang="ru-RU" smtClean="0"/>
              <a:pPr>
                <a:defRPr/>
              </a:pPr>
              <a:t>24</a:t>
            </a:fld>
            <a:endParaRPr lang="ru-RU"/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323850" y="692150"/>
            <a:ext cx="8424863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2800" b="1">
                <a:solidFill>
                  <a:srgbClr val="00B0F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Предметный компонент:  </a:t>
            </a:r>
          </a:p>
          <a:p>
            <a:pPr eaLnBrk="0" hangingPunct="0"/>
            <a:endParaRPr lang="ru-RU" sz="240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eaLnBrk="0" hangingPunct="0">
              <a:spcAft>
                <a:spcPts val="2400"/>
              </a:spcAft>
            </a:pPr>
            <a:r>
              <a:rPr lang="ru-RU" sz="2400">
                <a:latin typeface="Calibri" pitchFamily="34" charset="0"/>
                <a:ea typeface="Calibri" pitchFamily="34" charset="0"/>
                <a:cs typeface="Times New Roman" pitchFamily="18" charset="0"/>
              </a:rPr>
              <a:t>- умения, специфические для данной предметной области; </a:t>
            </a:r>
          </a:p>
          <a:p>
            <a:pPr eaLnBrk="0" hangingPunct="0">
              <a:spcAft>
                <a:spcPts val="2400"/>
              </a:spcAft>
            </a:pPr>
            <a:r>
              <a:rPr lang="ru-RU" sz="2400">
                <a:latin typeface="Calibri" pitchFamily="34" charset="0"/>
                <a:ea typeface="Calibri" pitchFamily="34" charset="0"/>
                <a:cs typeface="Times New Roman" pitchFamily="18" charset="0"/>
              </a:rPr>
              <a:t>- виды деятельности по получению, преобразованию и применению нового знания в рамках учебного предмета в учебных, учебно-проектных и социально-проектных ситуациях; </a:t>
            </a:r>
          </a:p>
          <a:p>
            <a:pPr eaLnBrk="0" hangingPunct="0">
              <a:spcAft>
                <a:spcPts val="2400"/>
              </a:spcAft>
            </a:pPr>
            <a:r>
              <a:rPr lang="ru-RU" sz="2400">
                <a:latin typeface="Calibri" pitchFamily="34" charset="0"/>
                <a:ea typeface="Calibri" pitchFamily="34" charset="0"/>
                <a:cs typeface="Times New Roman" pitchFamily="18" charset="0"/>
              </a:rPr>
              <a:t>- научный тип мышления, научные представления о ключевых теориях, типах и видах отношений; </a:t>
            </a:r>
          </a:p>
          <a:p>
            <a:pPr eaLnBrk="0" hangingPunct="0">
              <a:spcAft>
                <a:spcPts val="2400"/>
              </a:spcAft>
            </a:pPr>
            <a:r>
              <a:rPr lang="ru-RU" sz="2400">
                <a:latin typeface="Calibri" pitchFamily="34" charset="0"/>
                <a:ea typeface="Calibri" pitchFamily="34" charset="0"/>
                <a:cs typeface="Times New Roman" pitchFamily="18" charset="0"/>
              </a:rPr>
              <a:t>- владение научной терминологией; ключевыми понятиями; методами и приемами.</a:t>
            </a:r>
            <a:endParaRPr lang="ru-RU" sz="24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Управляющая кнопка: настраиваемая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720000" indent="-3429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dirty="0">
              <a:solidFill>
                <a:schemeClr val="tx1"/>
              </a:solidFill>
            </a:endParaRP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3DA28F4-48FB-4E8F-BCC3-E1DB7EE7524C}" type="slidenum">
              <a:rPr lang="ru-RU"/>
              <a:pPr>
                <a:defRPr/>
              </a:pPr>
              <a:t>25</a:t>
            </a:fld>
            <a:endParaRPr lang="ru-RU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Управляющая кнопка: настраиваемая 6">
            <a:hlinkClick r:id="rId2" action="ppaction://hlinksldjump" highlightClick="1"/>
          </p:cNvPr>
          <p:cNvSpPr/>
          <p:nvPr/>
        </p:nvSpPr>
        <p:spPr>
          <a:xfrm>
            <a:off x="683568" y="3284984"/>
            <a:ext cx="3744416" cy="360040"/>
          </a:xfrm>
          <a:prstGeom prst="actionButtonBlank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Мини-тест по материалу лекции</a:t>
            </a:r>
          </a:p>
        </p:txBody>
      </p:sp>
      <p:sp>
        <p:nvSpPr>
          <p:cNvPr id="9" name="Управляющая кнопка: настраиваемая 8">
            <a:hlinkClick r:id="" action="ppaction://hlinkshowjump?jump=endshow" highlightClick="1"/>
          </p:cNvPr>
          <p:cNvSpPr/>
          <p:nvPr/>
        </p:nvSpPr>
        <p:spPr>
          <a:xfrm>
            <a:off x="6156176" y="3284984"/>
            <a:ext cx="2160240" cy="360040"/>
          </a:xfrm>
          <a:prstGeom prst="actionButtonBlank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Завершить показ</a:t>
            </a:r>
          </a:p>
        </p:txBody>
      </p:sp>
      <p:sp>
        <p:nvSpPr>
          <p:cNvPr id="10" name="Управляющая кнопка: настраиваемая 9">
            <a:hlinkClick r:id="rId3" highlightClick="1"/>
          </p:cNvPr>
          <p:cNvSpPr/>
          <p:nvPr/>
        </p:nvSpPr>
        <p:spPr>
          <a:xfrm>
            <a:off x="4572000" y="3284984"/>
            <a:ext cx="1440160" cy="360040"/>
          </a:xfrm>
          <a:prstGeom prst="actionButtonBlank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Тест онлайн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62E63BA-5CD5-485B-B14E-C413CFC61752}" type="slidenum">
              <a:rPr lang="ru-RU" smtClean="0"/>
              <a:pPr>
                <a:defRPr/>
              </a:pPr>
              <a:t>26</a:t>
            </a:fld>
            <a:endParaRPr lang="ru-RU"/>
          </a:p>
        </p:txBody>
      </p:sp>
      <p:sp>
        <p:nvSpPr>
          <p:cNvPr id="3" name="Управляющая кнопка: настраиваемая 2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7200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1"/>
                </a:solidFill>
              </a:rPr>
              <a:t>1. Особенность современных дидактических концепций </a:t>
            </a:r>
          </a:p>
          <a:p>
            <a:pPr marL="720000" indent="-3429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dirty="0">
              <a:solidFill>
                <a:schemeClr val="tx1"/>
              </a:solidFill>
            </a:endParaRP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</p:txBody>
      </p:sp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395288" y="3500438"/>
            <a:ext cx="8280400" cy="1008062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400" dirty="0"/>
              <a:t>Развивающий характер, </a:t>
            </a:r>
            <a:r>
              <a:rPr lang="ru-RU" sz="2400" dirty="0" err="1"/>
              <a:t>активно-деятельностный</a:t>
            </a:r>
            <a:r>
              <a:rPr lang="ru-RU" sz="2400" dirty="0"/>
              <a:t> способ обучения</a:t>
            </a:r>
          </a:p>
        </p:txBody>
      </p:sp>
      <p:sp>
        <p:nvSpPr>
          <p:cNvPr id="5" name="Управляющая кнопка: настраиваемая 4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2565400"/>
            <a:ext cx="8280400" cy="719138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400" dirty="0"/>
              <a:t>Ориентированность на формирование системы знаний</a:t>
            </a:r>
          </a:p>
        </p:txBody>
      </p:sp>
      <p:sp>
        <p:nvSpPr>
          <p:cNvPr id="6" name="Управляющая кнопка: настраиваемая 5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4724400"/>
            <a:ext cx="8280400" cy="719138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400" dirty="0"/>
              <a:t>Строго регламентированное общение учителя и ученика</a:t>
            </a:r>
          </a:p>
        </p:txBody>
      </p:sp>
      <p:sp>
        <p:nvSpPr>
          <p:cNvPr id="7" name="Управляющая кнопка: настраиваемая 6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1412875"/>
            <a:ext cx="8280400" cy="936625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400" dirty="0"/>
              <a:t>Целенаправленный и систематический характер педагогического воздействия</a:t>
            </a:r>
          </a:p>
        </p:txBody>
      </p:sp>
      <p:sp>
        <p:nvSpPr>
          <p:cNvPr id="9" name="Управляющая кнопка: домой 8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B98FD0-59A7-43AD-86C1-8A120E1D6814}" type="slidenum">
              <a:rPr lang="ru-RU" smtClean="0"/>
              <a:pPr>
                <a:defRPr/>
              </a:pPr>
              <a:t>27</a:t>
            </a:fld>
            <a:endParaRPr lang="ru-RU"/>
          </a:p>
        </p:txBody>
      </p:sp>
      <p:sp>
        <p:nvSpPr>
          <p:cNvPr id="3" name="Управляющая кнопка: настраиваемая 2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60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1"/>
                </a:solidFill>
              </a:rPr>
              <a:t>2. Дидактическая концепция, для которой характерно выполнение внешнего действия с материальными объектами, последующий перевод действия на вербальный уровень и закрепление его во внутреннем плане</a:t>
            </a: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</p:txBody>
      </p:sp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395288" y="2133600"/>
            <a:ext cx="8280400" cy="719138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Концепция поэтапного формирования умственных действий</a:t>
            </a:r>
          </a:p>
        </p:txBody>
      </p:sp>
      <p:sp>
        <p:nvSpPr>
          <p:cNvPr id="5" name="Управляющая кнопка: настраиваемая 4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3213100"/>
            <a:ext cx="8280400" cy="719138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400" dirty="0"/>
              <a:t>Концепция проблемного обучения</a:t>
            </a:r>
          </a:p>
        </p:txBody>
      </p:sp>
      <p:sp>
        <p:nvSpPr>
          <p:cNvPr id="6" name="Управляющая кнопка: настраиваемая 5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4365625"/>
            <a:ext cx="8280400" cy="719138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400" dirty="0"/>
              <a:t>Концепция Л.В. </a:t>
            </a:r>
            <a:r>
              <a:rPr lang="ru-RU" sz="2400" dirty="0" err="1"/>
              <a:t>Занкова</a:t>
            </a:r>
            <a:endParaRPr lang="ru-RU" sz="2400" dirty="0"/>
          </a:p>
        </p:txBody>
      </p:sp>
      <p:sp>
        <p:nvSpPr>
          <p:cNvPr id="9" name="Управляющая кнопка: домой 8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224FED-66B1-4487-A1C4-3ED3F5841CFA}" type="slidenum">
              <a:rPr lang="ru-RU" smtClean="0"/>
              <a:pPr>
                <a:defRPr/>
              </a:pPr>
              <a:t>28</a:t>
            </a:fld>
            <a:endParaRPr lang="ru-RU"/>
          </a:p>
        </p:txBody>
      </p:sp>
      <p:sp>
        <p:nvSpPr>
          <p:cNvPr id="16" name="Управляющая кнопка: настраиваемая 15">
            <a:hlinkClick r:id="" action="ppaction://noaction" highlightClick="1"/>
          </p:cNvPr>
          <p:cNvSpPr/>
          <p:nvPr/>
        </p:nvSpPr>
        <p:spPr>
          <a:xfrm>
            <a:off x="0" y="0"/>
            <a:ext cx="9144000" cy="6862763"/>
          </a:xfrm>
          <a:prstGeom prst="actionButtonBlank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60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1"/>
                </a:solidFill>
              </a:rPr>
              <a:t>3. Концепция обучения младших школьников, в основе которой лежат принципы: обучение на высоком уровне трудности; быстрый темп изучения материала; ведущая роль теоретических знаний</a:t>
            </a: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</p:txBody>
      </p:sp>
      <p:sp>
        <p:nvSpPr>
          <p:cNvPr id="17" name="Управляющая кнопка: настраиваемая 16">
            <a:hlinkClick r:id="" action="ppaction://hlinkshowjump?jump=nextslide" highlightClick="1"/>
          </p:cNvPr>
          <p:cNvSpPr/>
          <p:nvPr/>
        </p:nvSpPr>
        <p:spPr>
          <a:xfrm>
            <a:off x="395288" y="3357563"/>
            <a:ext cx="8280400" cy="719137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Концепция Л.В. </a:t>
            </a:r>
            <a:r>
              <a:rPr lang="ru-RU" sz="2400" dirty="0" err="1"/>
              <a:t>Занкова</a:t>
            </a:r>
            <a:endParaRPr lang="ru-RU" sz="2400" dirty="0"/>
          </a:p>
        </p:txBody>
      </p:sp>
      <p:sp>
        <p:nvSpPr>
          <p:cNvPr id="18" name="Управляющая кнопка: настраиваемая 17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2349500"/>
            <a:ext cx="8280400" cy="719138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Концепция поэтапного формирования умственных действий</a:t>
            </a:r>
          </a:p>
        </p:txBody>
      </p:sp>
      <p:sp>
        <p:nvSpPr>
          <p:cNvPr id="19" name="Управляющая кнопка: настраиваемая 18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4365625"/>
            <a:ext cx="8280400" cy="719138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Концепция проблемного обучения</a:t>
            </a:r>
          </a:p>
        </p:txBody>
      </p:sp>
      <p:sp>
        <p:nvSpPr>
          <p:cNvPr id="20" name="Управляющая кнопка: настраиваемая 19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5373688"/>
            <a:ext cx="8280400" cy="6477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Концепция содержательного обучения</a:t>
            </a:r>
          </a:p>
        </p:txBody>
      </p:sp>
      <p:sp>
        <p:nvSpPr>
          <p:cNvPr id="21" name="Управляющая кнопка: домой 20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64159D-370F-48D4-AAFE-8FA77C34F0EC}" type="slidenum">
              <a:rPr lang="ru-RU" smtClean="0"/>
              <a:pPr>
                <a:defRPr/>
              </a:pPr>
              <a:t>29</a:t>
            </a:fld>
            <a:endParaRPr lang="ru-RU"/>
          </a:p>
        </p:txBody>
      </p:sp>
      <p:sp>
        <p:nvSpPr>
          <p:cNvPr id="3" name="Управляющая кнопка: настраиваемая 2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60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1"/>
                </a:solidFill>
              </a:rPr>
              <a:t>4. Система основных параметров, принимаемых в качестве государственной нормы образованности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</a:p>
          <a:p>
            <a:pPr marL="3600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dirty="0">
              <a:solidFill>
                <a:schemeClr val="tx1"/>
              </a:solidFill>
            </a:endParaRP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</p:txBody>
      </p:sp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395288" y="5373688"/>
            <a:ext cx="8280400" cy="719137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Государственный образовательный стандарт</a:t>
            </a:r>
          </a:p>
        </p:txBody>
      </p:sp>
      <p:sp>
        <p:nvSpPr>
          <p:cNvPr id="5" name="Управляющая кнопка: настраиваемая 4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2349500"/>
            <a:ext cx="8280400" cy="719138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400" dirty="0"/>
              <a:t>Образовательная программа </a:t>
            </a:r>
          </a:p>
        </p:txBody>
      </p:sp>
      <p:sp>
        <p:nvSpPr>
          <p:cNvPr id="6" name="Управляющая кнопка: настраиваемая 5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4365625"/>
            <a:ext cx="8280400" cy="719138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Государственная аккредитация образовательных учреждений</a:t>
            </a:r>
          </a:p>
        </p:txBody>
      </p:sp>
      <p:sp>
        <p:nvSpPr>
          <p:cNvPr id="7" name="Управляющая кнопка: настраиваемая 6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1412875"/>
            <a:ext cx="8280400" cy="6477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400" dirty="0"/>
              <a:t>Нормативно-правовая база управления образованием</a:t>
            </a:r>
          </a:p>
        </p:txBody>
      </p:sp>
      <p:sp>
        <p:nvSpPr>
          <p:cNvPr id="8" name="Управляющая кнопка: настраиваемая 7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3357563"/>
            <a:ext cx="8280400" cy="719137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Единый государственный экзамен</a:t>
            </a:r>
          </a:p>
        </p:txBody>
      </p:sp>
      <p:sp>
        <p:nvSpPr>
          <p:cNvPr id="9" name="Управляющая кнопка: домой 8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CDD475-B259-4E04-9392-71403AE11F8E}" type="slidenum">
              <a:rPr lang="ru-RU" smtClean="0"/>
              <a:pPr>
                <a:defRPr/>
              </a:pPr>
              <a:t>30</a:t>
            </a:fld>
            <a:endParaRPr lang="ru-RU"/>
          </a:p>
        </p:txBody>
      </p:sp>
      <p:sp>
        <p:nvSpPr>
          <p:cNvPr id="3" name="Управляющая кнопка: настраиваемая 2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7200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1"/>
                </a:solidFill>
              </a:rPr>
              <a:t>5. Созданию проблемных ситуаций НЕ СПОСОБСТВУЕТ…</a:t>
            </a:r>
          </a:p>
          <a:p>
            <a:pPr marL="720000" indent="-3429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dirty="0">
              <a:solidFill>
                <a:schemeClr val="tx1"/>
              </a:solidFill>
            </a:endParaRP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</p:txBody>
      </p:sp>
      <p:sp>
        <p:nvSpPr>
          <p:cNvPr id="4" name="Управляющая кнопка: настраиваемая 3">
            <a:hlinkClick r:id="" action="ppaction://hlinkshowjump?jump=firstslide" highlightClick="1"/>
          </p:cNvPr>
          <p:cNvSpPr/>
          <p:nvPr/>
        </p:nvSpPr>
        <p:spPr>
          <a:xfrm>
            <a:off x="395288" y="2349500"/>
            <a:ext cx="8280400" cy="935038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400" dirty="0">
                <a:solidFill>
                  <a:schemeClr val="tx1"/>
                </a:solidFill>
              </a:rPr>
              <a:t>Подробное, исчерпывающее изложение учебного материала учителем</a:t>
            </a:r>
          </a:p>
        </p:txBody>
      </p:sp>
      <p:sp>
        <p:nvSpPr>
          <p:cNvPr id="5" name="Управляющая кнопка: настраиваемая 4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1268413"/>
            <a:ext cx="8280400" cy="936625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400" dirty="0"/>
              <a:t>Возникновение новых условий применения имеющихся знаний и умений</a:t>
            </a:r>
          </a:p>
        </p:txBody>
      </p:sp>
      <p:sp>
        <p:nvSpPr>
          <p:cNvPr id="6" name="Управляющая кнопка: настраиваемая 5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4221163"/>
            <a:ext cx="8280400" cy="935037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400" dirty="0"/>
              <a:t>Противоречие между теоретической возможностью и практической осуществимостью</a:t>
            </a:r>
          </a:p>
        </p:txBody>
      </p:sp>
      <p:sp>
        <p:nvSpPr>
          <p:cNvPr id="7" name="Управляющая кнопка: настраиваемая 6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3429000"/>
            <a:ext cx="8280400" cy="6477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400" dirty="0"/>
              <a:t>Нехватка знаний для выполнения учебного задания </a:t>
            </a:r>
          </a:p>
        </p:txBody>
      </p:sp>
      <p:sp>
        <p:nvSpPr>
          <p:cNvPr id="8" name="Управляющая кнопка: настраиваемая 7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5300663"/>
            <a:ext cx="8280400" cy="935037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400" dirty="0"/>
              <a:t>Противоречие между полученным практическим результатом и отсутствием знаний для объяснения его причин</a:t>
            </a:r>
          </a:p>
        </p:txBody>
      </p:sp>
      <p:sp>
        <p:nvSpPr>
          <p:cNvPr id="9" name="Управляющая кнопка: домой 8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388" y="260350"/>
            <a:ext cx="8640762" cy="24463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1800"/>
              </a:spcAft>
              <a:defRPr/>
            </a:pPr>
            <a:r>
              <a:rPr lang="ru-RU" b="1" dirty="0">
                <a:latin typeface="Arial" pitchFamily="34" charset="0"/>
                <a:cs typeface="Arial" pitchFamily="34" charset="0"/>
              </a:rPr>
              <a:t>Источники</a:t>
            </a:r>
          </a:p>
          <a:p>
            <a:pPr marL="342900" indent="-342900" fontAlgn="auto">
              <a:spcBef>
                <a:spcPts val="0"/>
              </a:spcBef>
              <a:spcAft>
                <a:spcPts val="1800"/>
              </a:spcAft>
              <a:buFont typeface="+mj-lt"/>
              <a:buAutoNum type="arabicPeriod"/>
              <a:defRPr/>
            </a:pPr>
            <a:r>
              <a:rPr lang="ru-RU" sz="1600" dirty="0" err="1">
                <a:latin typeface="Arial" pitchFamily="34" charset="0"/>
                <a:cs typeface="Arial" pitchFamily="34" charset="0"/>
                <a:hlinkClick r:id="rId2"/>
              </a:rPr>
              <a:t>Ситаров</a:t>
            </a:r>
            <a:r>
              <a:rPr lang="ru-RU" sz="1600" dirty="0">
                <a:latin typeface="Arial" pitchFamily="34" charset="0"/>
                <a:cs typeface="Arial" pitchFamily="34" charset="0"/>
                <a:hlinkClick r:id="rId2"/>
              </a:rPr>
              <a:t> В.А. Содержание образования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. </a:t>
            </a:r>
          </a:p>
          <a:p>
            <a:pPr marL="342900" indent="-342900" fontAlgn="auto">
              <a:spcBef>
                <a:spcPts val="0"/>
              </a:spcBef>
              <a:spcAft>
                <a:spcPts val="1800"/>
              </a:spcAft>
              <a:buFont typeface="+mj-lt"/>
              <a:buAutoNum type="arabicPeriod"/>
              <a:defRPr/>
            </a:pPr>
            <a:r>
              <a:rPr lang="ru-RU" dirty="0">
                <a:latin typeface="+mn-lt"/>
                <a:hlinkClick r:id="rId3"/>
              </a:rPr>
              <a:t>Федеральный государственный образовательный стандарт основного общего образования (2010 г.)</a:t>
            </a:r>
            <a:r>
              <a:rPr lang="ru-RU" dirty="0">
                <a:latin typeface="+mn-lt"/>
              </a:rPr>
              <a:t>. </a:t>
            </a:r>
          </a:p>
          <a:p>
            <a:pPr marL="342900" indent="-342900" fontAlgn="auto">
              <a:spcBef>
                <a:spcPts val="0"/>
              </a:spcBef>
              <a:spcAft>
                <a:spcPts val="1800"/>
              </a:spcAft>
              <a:buFont typeface="+mj-lt"/>
              <a:buAutoNum type="arabicPeriod"/>
              <a:defRPr/>
            </a:pPr>
            <a:r>
              <a:rPr lang="ru-RU" dirty="0">
                <a:latin typeface="+mn-lt"/>
                <a:hlinkClick r:id="rId4"/>
              </a:rPr>
              <a:t>Федеральный государственный образовательный стандарт среднего (полного) общего образования (2012 г.)</a:t>
            </a:r>
            <a:r>
              <a:rPr lang="ru-RU" dirty="0">
                <a:latin typeface="+mn-lt"/>
              </a:rPr>
              <a:t>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EB20AC-BF1A-49AF-BC5B-E79ECA2AB235}" type="slidenum">
              <a:rPr lang="ru-RU"/>
              <a:pPr>
                <a:defRPr/>
              </a:pPr>
              <a:t>31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437</TotalTime>
  <Words>1497</Words>
  <Application>Microsoft Office PowerPoint</Application>
  <PresentationFormat>Экран (4:3)</PresentationFormat>
  <Paragraphs>296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7" baseType="lpstr">
      <vt:lpstr>Arial</vt:lpstr>
      <vt:lpstr>Calibri</vt:lpstr>
      <vt:lpstr>MS Mincho</vt:lpstr>
      <vt:lpstr>Arial Narrow</vt:lpstr>
      <vt:lpstr>Times New Roman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Name</cp:lastModifiedBy>
  <cp:revision>44</cp:revision>
  <dcterms:modified xsi:type="dcterms:W3CDTF">2013-04-07T17:56:20Z</dcterms:modified>
</cp:coreProperties>
</file>