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82" r:id="rId10"/>
    <p:sldId id="268" r:id="rId11"/>
    <p:sldId id="272" r:id="rId12"/>
    <p:sldId id="270" r:id="rId13"/>
    <p:sldId id="271" r:id="rId14"/>
    <p:sldId id="273" r:id="rId15"/>
    <p:sldId id="274" r:id="rId16"/>
    <p:sldId id="283" r:id="rId17"/>
    <p:sldId id="275" r:id="rId18"/>
    <p:sldId id="276" r:id="rId19"/>
    <p:sldId id="277" r:id="rId20"/>
    <p:sldId id="281" r:id="rId21"/>
    <p:sldId id="278" r:id="rId22"/>
    <p:sldId id="279" r:id="rId23"/>
    <p:sldId id="284" r:id="rId24"/>
    <p:sldId id="280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8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4102BE5-5418-43AA-9441-A6C646F91A49}" type="datetimeFigureOut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FE1C3B7-A070-4573-AA61-003ACA0D0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913FAA-FA3C-4AB6-A301-ADCCB3871659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548AA0-5C03-49C5-AFCC-BD1B95AC91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2A3143-00E0-40B7-BF1E-C70CF2B2636E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E4A01-DEDE-44A0-8015-C28D7AE640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28BA05-611D-4B9D-9B9A-2A365EB75820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A53C5-A3B6-449E-BF60-EB2BF43EF6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CB612F-E9D6-4312-9BAF-4401A64123CF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83FFB-9F52-4D99-82A8-BF012866F6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2086E2-29B5-4CE1-9526-09D9795C279F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17C083-B398-4CB9-99AA-D85E5F21EA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F0521-BCF5-4F48-AEB9-74869823D2C6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C8344-7980-40CA-A6BD-F38C604B20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504F8-1FAA-4236-B1A3-AB9CA9E90565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2FA714-1855-481F-80D1-79F5C5F90D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65A49-72E8-48EB-A1F3-BC1A8E0C7CF4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16F43-1677-44C9-9F9A-6BA5506E7E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1220E5-D6DE-4C7F-819E-152D55AA4105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EA194-9032-4265-A97C-D44A87EBEB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B71D5-A3BE-4B17-B31F-64631A5BB210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21B07-99C2-40B4-A931-C1FD54C2FA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11EB9-3F9C-4043-90B2-3754A2EDEC10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751AE-B874-4B96-910B-8277FA2C2F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ED3ABC5-6484-43AC-BA02-5474302BD8AF}" type="datetime1">
              <a:rPr lang="ru-RU"/>
              <a:pPr>
                <a:defRPr/>
              </a:pPr>
              <a:t>08.04.2013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3F7DA66-495B-4233-A34A-2926BB4E1F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sv-sidorov.ucoz.com/tests/5-26-0" TargetMode="External"/><Relationship Id="rId3" Type="http://schemas.openxmlformats.org/officeDocument/2006/relationships/slide" Target="slide2.xml"/><Relationship Id="rId7" Type="http://schemas.openxmlformats.org/officeDocument/2006/relationships/slide" Target="slide16.xml"/><Relationship Id="rId2" Type="http://schemas.openxmlformats.org/officeDocument/2006/relationships/hyperlink" Target="http://sv-sidorov.ucoz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slide" Target="slide21.xml"/><Relationship Id="rId5" Type="http://schemas.openxmlformats.org/officeDocument/2006/relationships/slide" Target="slide17.xml"/><Relationship Id="rId4" Type="http://schemas.openxmlformats.org/officeDocument/2006/relationships/slide" Target="slide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sv-sidorov.ucoz.com/tests/5-26-0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sv-sidorov.ucoz.com/Studentam/GOS-FIiP/sushhnost-dvizh.sily-protivorechija.doc" TargetMode="External"/><Relationship Id="rId3" Type="http://schemas.openxmlformats.org/officeDocument/2006/relationships/hyperlink" Target="http://sv-sidorov.ucoz.com/publ/didaktika/14-1-0-99" TargetMode="External"/><Relationship Id="rId7" Type="http://schemas.openxmlformats.org/officeDocument/2006/relationships/hyperlink" Target="http://sv-sidorov.ucoz.com/publ/obuchenije/14-1-0-100" TargetMode="External"/><Relationship Id="rId2" Type="http://schemas.openxmlformats.org/officeDocument/2006/relationships/hyperlink" Target="http://sv-sidorov.ucoz.com/publ/obuchenije/14-1-0-10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sv-sidorov.ucoz.com/publ/obuchenije/14-1-0-103" TargetMode="External"/><Relationship Id="rId5" Type="http://schemas.openxmlformats.org/officeDocument/2006/relationships/hyperlink" Target="http://sv-sidorov.ucoz.com/publ/14-1-0-170" TargetMode="External"/><Relationship Id="rId4" Type="http://schemas.openxmlformats.org/officeDocument/2006/relationships/hyperlink" Target="http://sv-sidorov.ucoz.com/Studentam/GOS-ISO/zakonomernosti_i_principy_obuch..do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ChangeArrowheads="1"/>
          </p:cNvSpPr>
          <p:nvPr/>
        </p:nvSpPr>
        <p:spPr bwMode="auto">
          <a:xfrm>
            <a:off x="2124075" y="1052513"/>
            <a:ext cx="4392613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>
              <a:spcAft>
                <a:spcPts val="1800"/>
              </a:spcAft>
            </a:pPr>
            <a:r>
              <a:rPr lang="ru-RU" sz="3200" b="1">
                <a:ea typeface="Calibri" pitchFamily="34" charset="0"/>
                <a:cs typeface="Arial" charset="0"/>
              </a:rPr>
              <a:t>План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0825" y="115888"/>
            <a:ext cx="8642350" cy="6477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Теория обучения и учебный процесс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Прямоугольник 3"/>
          <p:cNvSpPr>
            <a:spLocks noChangeArrowheads="1"/>
          </p:cNvSpPr>
          <p:nvPr/>
        </p:nvSpPr>
        <p:spPr bwMode="auto">
          <a:xfrm>
            <a:off x="5508625" y="6381750"/>
            <a:ext cx="33877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>
                <a:cs typeface="Arial" charset="0"/>
              </a:rPr>
              <a:t>Разработал  к.п.н., доц. </a:t>
            </a:r>
            <a:r>
              <a:rPr lang="ru-RU" sz="1400" b="1">
                <a:cs typeface="Arial" charset="0"/>
                <a:hlinkClick r:id="rId2" tooltip="Личный сайт"/>
              </a:rPr>
              <a:t>Сидоров С.В.</a:t>
            </a:r>
            <a:endParaRPr lang="ru-RU" sz="1400" b="1">
              <a:cs typeface="Arial" charset="0"/>
            </a:endParaRPr>
          </a:p>
        </p:txBody>
      </p:sp>
      <p:sp>
        <p:nvSpPr>
          <p:cNvPr id="6" name="Управляющая кнопка: настраиваемая 5">
            <a:hlinkClick r:id="rId3" action="ppaction://hlinksldjump" highlightClick="1"/>
          </p:cNvPr>
          <p:cNvSpPr/>
          <p:nvPr/>
        </p:nvSpPr>
        <p:spPr>
          <a:xfrm>
            <a:off x="684213" y="1773238"/>
            <a:ext cx="7704137" cy="647700"/>
          </a:xfrm>
          <a:prstGeom prst="actionButtonBlank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ru-RU" sz="28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Дидактика – теория обучения</a:t>
            </a: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endParaRPr lang="ru-RU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Управляющая кнопка: настраиваемая 6">
            <a:hlinkClick r:id="rId4" action="ppaction://hlinksldjump" highlightClick="1"/>
          </p:cNvPr>
          <p:cNvSpPr/>
          <p:nvPr/>
        </p:nvSpPr>
        <p:spPr>
          <a:xfrm>
            <a:off x="684213" y="2563813"/>
            <a:ext cx="7704137" cy="936625"/>
          </a:xfrm>
          <a:prstGeom prst="actionButtonBlank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ru-RU" sz="28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Сущность, движущие силы, противоречия и логика процесса обучения</a:t>
            </a: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</a:t>
            </a:r>
            <a:endParaRPr lang="ru-RU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Управляющая кнопка: настраиваемая 7">
            <a:hlinkClick r:id="rId5" action="ppaction://hlinksldjump" highlightClick="1"/>
          </p:cNvPr>
          <p:cNvSpPr/>
          <p:nvPr/>
        </p:nvSpPr>
        <p:spPr>
          <a:xfrm>
            <a:off x="684213" y="4437063"/>
            <a:ext cx="7704137" cy="576262"/>
          </a:xfrm>
          <a:prstGeom prst="actionButtonBlank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ru-RU" sz="28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Закономерности процесса обучения</a:t>
            </a: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Управляющая кнопка: настраиваемая 8">
            <a:hlinkClick r:id="rId6" action="ppaction://hlinksldjump" highlightClick="1"/>
          </p:cNvPr>
          <p:cNvSpPr/>
          <p:nvPr/>
        </p:nvSpPr>
        <p:spPr>
          <a:xfrm>
            <a:off x="684213" y="5157788"/>
            <a:ext cx="7704137" cy="576262"/>
          </a:xfrm>
          <a:prstGeom prst="actionButtonBlank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5. </a:t>
            </a:r>
            <a:r>
              <a:rPr lang="ru-RU" sz="28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Принципы обучения</a:t>
            </a: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Управляющая кнопка: настраиваемая 9">
            <a:hlinkClick r:id="rId7" action="ppaction://hlinksldjump" highlightClick="1"/>
          </p:cNvPr>
          <p:cNvSpPr/>
          <p:nvPr/>
        </p:nvSpPr>
        <p:spPr>
          <a:xfrm>
            <a:off x="684213" y="3644900"/>
            <a:ext cx="7704137" cy="576263"/>
          </a:xfrm>
          <a:prstGeom prst="actionButtonBlank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ru-RU" sz="28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Основные функции обучения</a:t>
            </a: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58" name="TextBox 10"/>
          <p:cNvSpPr txBox="1">
            <a:spLocks noChangeArrowheads="1"/>
          </p:cNvSpPr>
          <p:nvPr/>
        </p:nvSpPr>
        <p:spPr bwMode="auto">
          <a:xfrm>
            <a:off x="684213" y="6021388"/>
            <a:ext cx="36718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  <a:hlinkClick r:id="rId8" tooltip="Тест онлайн"/>
              </a:rPr>
              <a:t>Пройти тест по материалу лекции</a:t>
            </a:r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2"/>
          <p:cNvSpPr>
            <a:spLocks noChangeArrowheads="1"/>
          </p:cNvSpPr>
          <p:nvPr/>
        </p:nvSpPr>
        <p:spPr bwMode="auto">
          <a:xfrm>
            <a:off x="858838" y="260350"/>
            <a:ext cx="7502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3600" b="1">
                <a:solidFill>
                  <a:srgbClr val="FF0000"/>
                </a:solidFill>
                <a:ea typeface="Calibri" pitchFamily="34" charset="0"/>
                <a:cs typeface="Arial" charset="0"/>
              </a:rPr>
              <a:t>1. Дидактика – теория обучения</a:t>
            </a:r>
            <a:endParaRPr lang="ru-RU" sz="3600" b="1">
              <a:solidFill>
                <a:srgbClr val="FF0000"/>
              </a:solidFill>
              <a:latin typeface="Calibri" pitchFamily="34" charset="0"/>
              <a:ea typeface="Calibri" pitchFamily="34" charset="0"/>
              <a:cs typeface="Arial" charset="0"/>
            </a:endParaRP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684213" y="1844675"/>
            <a:ext cx="80645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7200"/>
            <a:r>
              <a:rPr lang="ru-RU" sz="3200" b="1">
                <a:solidFill>
                  <a:srgbClr val="00B0F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Дидактика</a:t>
            </a:r>
            <a:r>
              <a:rPr lang="ru-RU" sz="3200">
                <a:latin typeface="Calibri" pitchFamily="34" charset="0"/>
                <a:ea typeface="MS Mincho" pitchFamily="49" charset="-128"/>
                <a:cs typeface="Arial" charset="0"/>
              </a:rPr>
              <a:t> (от греч. </a:t>
            </a:r>
            <a:r>
              <a:rPr lang="ru-RU" sz="3200" i="1">
                <a:latin typeface="Calibri" pitchFamily="34" charset="0"/>
                <a:ea typeface="MS Mincho" pitchFamily="49" charset="-128"/>
                <a:cs typeface="Arial" charset="0"/>
              </a:rPr>
              <a:t>didaktikos</a:t>
            </a:r>
            <a:r>
              <a:rPr lang="ru-RU" sz="3200">
                <a:latin typeface="Calibri" pitchFamily="34" charset="0"/>
                <a:ea typeface="MS Mincho" pitchFamily="49" charset="-128"/>
                <a:cs typeface="Arial" charset="0"/>
              </a:rPr>
              <a:t> – «поучающий, обучающий») – теория обучения. </a:t>
            </a:r>
          </a:p>
          <a:p>
            <a:pPr indent="457200"/>
            <a:endParaRPr lang="ru-RU" sz="3200">
              <a:latin typeface="Calibri" pitchFamily="34" charset="0"/>
              <a:ea typeface="MS Mincho" pitchFamily="49" charset="-128"/>
              <a:cs typeface="Arial" charset="0"/>
            </a:endParaRPr>
          </a:p>
          <a:p>
            <a:pPr indent="457200"/>
            <a:r>
              <a:rPr lang="ru-RU" sz="3200" b="1">
                <a:latin typeface="Calibri" pitchFamily="34" charset="0"/>
                <a:ea typeface="MS Mincho" pitchFamily="49" charset="-128"/>
                <a:cs typeface="Arial" charset="0"/>
              </a:rPr>
              <a:t>Дидаскáл</a:t>
            </a:r>
            <a:r>
              <a:rPr lang="ru-RU" sz="3200">
                <a:latin typeface="Calibri" pitchFamily="34" charset="0"/>
                <a:ea typeface="MS Mincho" pitchFamily="49" charset="-128"/>
                <a:cs typeface="Arial" charset="0"/>
              </a:rPr>
              <a:t> - так в Древних Афинах называли учителя, преподающего в школе. </a:t>
            </a:r>
          </a:p>
          <a:p>
            <a:pPr indent="457200"/>
            <a:endParaRPr lang="ru-RU" sz="3200">
              <a:latin typeface="Calibri" pitchFamily="34" charset="0"/>
              <a:ea typeface="MS Mincho" pitchFamily="49" charset="-128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F54D8F-B2EF-407A-AC45-2A16AE504FEF}" type="slidenum">
              <a:rPr lang="ru-RU"/>
              <a:pPr>
                <a:defRPr/>
              </a:pPr>
              <a:t>2</a:t>
            </a:fld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1"/>
          <p:cNvSpPr>
            <a:spLocks noChangeArrowheads="1"/>
          </p:cNvSpPr>
          <p:nvPr/>
        </p:nvSpPr>
        <p:spPr bwMode="auto">
          <a:xfrm>
            <a:off x="827088" y="836613"/>
            <a:ext cx="71294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Термин «дидактика» был введён в XVII веке </a:t>
            </a:r>
          </a:p>
          <a:p>
            <a:r>
              <a:rPr lang="ru-RU" sz="2800" b="1">
                <a:solidFill>
                  <a:srgbClr val="00B0F0"/>
                </a:solidFill>
                <a:latin typeface="Calibri" pitchFamily="34" charset="0"/>
              </a:rPr>
              <a:t>В. Ратке</a:t>
            </a:r>
            <a:r>
              <a:rPr lang="ru-RU" sz="2800">
                <a:solidFill>
                  <a:srgbClr val="00B0F0"/>
                </a:solidFill>
                <a:latin typeface="Calibri" pitchFamily="34" charset="0"/>
              </a:rPr>
              <a:t> </a:t>
            </a:r>
            <a:r>
              <a:rPr lang="ru-RU" sz="2800">
                <a:latin typeface="Calibri" pitchFamily="34" charset="0"/>
              </a:rPr>
              <a:t>в значении «искусство обучения». </a:t>
            </a:r>
          </a:p>
        </p:txBody>
      </p:sp>
      <p:sp>
        <p:nvSpPr>
          <p:cNvPr id="4099" name="Прямоугольник 2"/>
          <p:cNvSpPr>
            <a:spLocks noChangeArrowheads="1"/>
          </p:cNvSpPr>
          <p:nvPr/>
        </p:nvSpPr>
        <p:spPr bwMode="auto">
          <a:xfrm>
            <a:off x="323850" y="3500438"/>
            <a:ext cx="53276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2800" b="1">
                <a:solidFill>
                  <a:srgbClr val="00B0F0"/>
                </a:solidFill>
                <a:latin typeface="Calibri" pitchFamily="34" charset="0"/>
              </a:rPr>
              <a:t>Я.А. Коменский</a:t>
            </a:r>
            <a:r>
              <a:rPr lang="ru-RU" sz="2800">
                <a:solidFill>
                  <a:srgbClr val="00B0F0"/>
                </a:solidFill>
                <a:latin typeface="Calibri" pitchFamily="34" charset="0"/>
              </a:rPr>
              <a:t> </a:t>
            </a:r>
            <a:r>
              <a:rPr lang="ru-RU" sz="2800">
                <a:latin typeface="Calibri" pitchFamily="34" charset="0"/>
              </a:rPr>
              <a:t>в своей книге «Великая дидактика» определил дидактику как «универсальное искусство учить всех всему».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425" y="2636838"/>
            <a:ext cx="2676525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A52B34-8533-40F5-A0B1-3C50381D782D}" type="slidenum">
              <a:rPr lang="ru-RU"/>
              <a:pPr>
                <a:defRPr/>
              </a:pPr>
              <a:t>3</a:t>
            </a:fld>
            <a:endParaRPr lang="ru-RU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1"/>
          <p:cNvSpPr>
            <a:spLocks noChangeArrowheads="1"/>
          </p:cNvSpPr>
          <p:nvPr/>
        </p:nvSpPr>
        <p:spPr bwMode="auto">
          <a:xfrm>
            <a:off x="468313" y="1700213"/>
            <a:ext cx="8207375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</a:rPr>
              <a:t>Современная</a:t>
            </a:r>
            <a:r>
              <a:rPr lang="ru-RU" sz="2800" b="1">
                <a:latin typeface="Calibri" pitchFamily="34" charset="0"/>
              </a:rPr>
              <a:t> </a:t>
            </a:r>
            <a:r>
              <a:rPr lang="ru-RU" sz="2800" b="1">
                <a:solidFill>
                  <a:srgbClr val="00B0F0"/>
                </a:solidFill>
                <a:latin typeface="Calibri" pitchFamily="34" charset="0"/>
              </a:rPr>
              <a:t>дидактика</a:t>
            </a:r>
            <a:r>
              <a:rPr lang="ru-RU" sz="2800" b="1">
                <a:latin typeface="Calibri" pitchFamily="34" charset="0"/>
              </a:rPr>
              <a:t> </a:t>
            </a:r>
            <a:r>
              <a:rPr lang="ru-RU" sz="2800">
                <a:latin typeface="Calibri" pitchFamily="34" charset="0"/>
              </a:rPr>
              <a:t>– это </a:t>
            </a:r>
            <a:r>
              <a:rPr lang="ru-RU" sz="2800" b="1">
                <a:solidFill>
                  <a:srgbClr val="00B0F0"/>
                </a:solidFill>
                <a:latin typeface="Calibri" pitchFamily="34" charset="0"/>
              </a:rPr>
              <a:t>теория обучения</a:t>
            </a:r>
            <a:r>
              <a:rPr lang="ru-RU" sz="2800">
                <a:latin typeface="Calibri" pitchFamily="34" charset="0"/>
              </a:rPr>
              <a:t>,</a:t>
            </a:r>
            <a:r>
              <a:rPr lang="ru-RU" sz="2800" b="1">
                <a:latin typeface="Calibri" pitchFamily="34" charset="0"/>
              </a:rPr>
              <a:t> </a:t>
            </a:r>
            <a:r>
              <a:rPr lang="ru-RU" sz="2800" i="1">
                <a:latin typeface="Calibri" pitchFamily="34" charset="0"/>
              </a:rPr>
              <a:t>относительно самостоятельный раздел педагогики, который занимается изучением теоретических и методических основ обучения, даёт научное обоснование целям, содержанию и организации обучения и образования</a:t>
            </a:r>
            <a:r>
              <a:rPr lang="ru-RU" sz="2800">
                <a:latin typeface="Calibri" pitchFamily="34" charset="0"/>
              </a:rPr>
              <a:t>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E14CA7-460E-4E4A-BE21-01C667629478}" type="slidenum">
              <a:rPr lang="ru-RU"/>
              <a:pPr>
                <a:defRPr/>
              </a:pPr>
              <a:t>4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ChangeArrowheads="1"/>
          </p:cNvSpPr>
          <p:nvPr/>
        </p:nvSpPr>
        <p:spPr bwMode="auto">
          <a:xfrm>
            <a:off x="395288" y="1844675"/>
            <a:ext cx="8461375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7200"/>
            <a:r>
              <a:rPr lang="ru-RU" sz="3200" b="1">
                <a:solidFill>
                  <a:srgbClr val="00B0F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Предмет современной дидактики</a:t>
            </a:r>
            <a:r>
              <a:rPr lang="ru-RU" sz="3200">
                <a:latin typeface="Calibri" pitchFamily="34" charset="0"/>
                <a:ea typeface="MS Mincho" pitchFamily="49" charset="-128"/>
                <a:cs typeface="Arial" charset="0"/>
              </a:rPr>
              <a:t>  - </a:t>
            </a:r>
            <a:r>
              <a:rPr lang="ru-RU" sz="3200" b="1">
                <a:solidFill>
                  <a:srgbClr val="00B0F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учебный процесс</a:t>
            </a:r>
            <a:r>
              <a:rPr lang="ru-RU" sz="3200">
                <a:latin typeface="Calibri" pitchFamily="34" charset="0"/>
                <a:ea typeface="MS Mincho" pitchFamily="49" charset="-128"/>
                <a:cs typeface="Arial" charset="0"/>
              </a:rPr>
              <a:t>, который реализуется как взаимосвязь и взаимодействие </a:t>
            </a:r>
            <a:r>
              <a:rPr lang="ru-RU" sz="3200">
                <a:solidFill>
                  <a:srgbClr val="00B0F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преподавания</a:t>
            </a:r>
            <a:r>
              <a:rPr lang="ru-RU" sz="3200">
                <a:latin typeface="Calibri" pitchFamily="34" charset="0"/>
                <a:ea typeface="MS Mincho" pitchFamily="49" charset="-128"/>
                <a:cs typeface="Arial" charset="0"/>
              </a:rPr>
              <a:t> (деятельности учителя) и </a:t>
            </a:r>
            <a:r>
              <a:rPr lang="ru-RU" sz="3200">
                <a:solidFill>
                  <a:srgbClr val="00B0F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учения</a:t>
            </a:r>
            <a:r>
              <a:rPr lang="ru-RU" sz="3200">
                <a:latin typeface="Calibri" pitchFamily="34" charset="0"/>
                <a:ea typeface="MS Mincho" pitchFamily="49" charset="-128"/>
                <a:cs typeface="Arial" charset="0"/>
              </a:rPr>
              <a:t> (деятельности учащихся).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8F0729-8DE1-44BE-A6AF-BE6B39E3C5C5}" type="slidenum">
              <a:rPr lang="ru-RU"/>
              <a:pPr>
                <a:defRPr/>
              </a:pPr>
              <a:t>5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ChangeArrowheads="1"/>
          </p:cNvSpPr>
          <p:nvPr/>
        </p:nvSpPr>
        <p:spPr bwMode="auto">
          <a:xfrm>
            <a:off x="323850" y="1287463"/>
            <a:ext cx="8532813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7200"/>
            <a:r>
              <a:rPr lang="ru-RU" sz="2800" b="1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Основные задачи современной дидактики</a:t>
            </a:r>
            <a:r>
              <a:rPr lang="ru-RU" sz="2800">
                <a:solidFill>
                  <a:srgbClr val="00B0F0"/>
                </a:solidFill>
                <a:ea typeface="MS Mincho" pitchFamily="49" charset="-128"/>
                <a:cs typeface="Arial" charset="0"/>
              </a:rPr>
              <a:t>: </a:t>
            </a:r>
          </a:p>
          <a:p>
            <a:pPr indent="457200"/>
            <a:endParaRPr lang="ru-RU" sz="2800">
              <a:ea typeface="MS Mincho" pitchFamily="49" charset="-128"/>
              <a:cs typeface="Arial" charset="0"/>
            </a:endParaRPr>
          </a:p>
          <a:p>
            <a:pPr indent="457200"/>
            <a:r>
              <a:rPr lang="ru-RU" sz="2800">
                <a:ea typeface="MS Mincho" pitchFamily="49" charset="-128"/>
                <a:cs typeface="Arial" charset="0"/>
              </a:rPr>
              <a:t>1) описывать и объяснять процесс обучения и условия его протекания; </a:t>
            </a:r>
          </a:p>
          <a:p>
            <a:pPr indent="457200"/>
            <a:endParaRPr lang="ru-RU" sz="2800">
              <a:ea typeface="MS Mincho" pitchFamily="49" charset="-128"/>
              <a:cs typeface="Arial" charset="0"/>
            </a:endParaRPr>
          </a:p>
          <a:p>
            <a:pPr indent="457200"/>
            <a:r>
              <a:rPr lang="ru-RU" sz="2800">
                <a:ea typeface="MS Mincho" pitchFamily="49" charset="-128"/>
                <a:cs typeface="Arial" charset="0"/>
              </a:rPr>
              <a:t>2) совершенствовать процесс обучения, разрабатывать новые, более эффективные системы обучения и образовательные технологии.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AD0400-707C-47F7-A8A4-B0DA0435F4D6}" type="slidenum">
              <a:rPr lang="ru-RU"/>
              <a:pPr>
                <a:defRPr/>
              </a:pPr>
              <a:t>6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ChangeArrowheads="1"/>
          </p:cNvSpPr>
          <p:nvPr/>
        </p:nvSpPr>
        <p:spPr bwMode="auto">
          <a:xfrm>
            <a:off x="250825" y="781050"/>
            <a:ext cx="8748713" cy="517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7200">
              <a:spcAft>
                <a:spcPts val="1200"/>
              </a:spcAft>
              <a:tabLst>
                <a:tab pos="685800" algn="l"/>
              </a:tabLst>
            </a:pPr>
            <a:r>
              <a:rPr lang="ru-RU" sz="2400" b="1">
                <a:solidFill>
                  <a:srgbClr val="00B0F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Современные направления дидактических исследований: </a:t>
            </a:r>
          </a:p>
          <a:p>
            <a:pPr indent="457200" eaLnBrk="0" hangingPunct="0">
              <a:spcBef>
                <a:spcPts val="600"/>
              </a:spcBef>
              <a:spcAft>
                <a:spcPts val="12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latin typeface="Calibri" pitchFamily="34" charset="0"/>
                <a:ea typeface="MS Mincho" pitchFamily="49" charset="-128"/>
                <a:cs typeface="Arial" charset="0"/>
              </a:rPr>
              <a:t>сущность, закономерности и принципы обучения; </a:t>
            </a:r>
          </a:p>
          <a:p>
            <a:pPr indent="457200" eaLnBrk="0" hangingPunct="0">
              <a:spcBef>
                <a:spcPts val="600"/>
              </a:spcBef>
              <a:spcAft>
                <a:spcPts val="12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latin typeface="Calibri" pitchFamily="34" charset="0"/>
                <a:ea typeface="MS Mincho" pitchFamily="49" charset="-128"/>
                <a:cs typeface="Arial" charset="0"/>
              </a:rPr>
              <a:t>пути активизации учебно-познавательной деятельности учащихся;</a:t>
            </a:r>
            <a:endParaRPr lang="ru-RU" sz="2400">
              <a:latin typeface="Calibri" pitchFamily="34" charset="0"/>
              <a:cs typeface="Arial" charset="0"/>
            </a:endParaRPr>
          </a:p>
          <a:p>
            <a:pPr indent="457200" eaLnBrk="0" hangingPunct="0">
              <a:spcBef>
                <a:spcPts val="600"/>
              </a:spcBef>
              <a:spcAft>
                <a:spcPts val="12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latin typeface="Calibri" pitchFamily="34" charset="0"/>
                <a:ea typeface="MS Mincho" pitchFamily="49" charset="-128"/>
              </a:rPr>
              <a:t>педагогические основы содержания образования;</a:t>
            </a:r>
            <a:endParaRPr lang="ru-RU" sz="2400">
              <a:latin typeface="Calibri" pitchFamily="34" charset="0"/>
              <a:cs typeface="Arial" charset="0"/>
            </a:endParaRPr>
          </a:p>
          <a:p>
            <a:pPr indent="457200" eaLnBrk="0" hangingPunct="0">
              <a:spcBef>
                <a:spcPts val="600"/>
              </a:spcBef>
              <a:spcAft>
                <a:spcPts val="12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latin typeface="Calibri" pitchFamily="34" charset="0"/>
                <a:ea typeface="MS Mincho" pitchFamily="49" charset="-128"/>
              </a:rPr>
              <a:t>система методов, приёмов и правил обучения, условия их эффективного применения;</a:t>
            </a:r>
            <a:endParaRPr lang="ru-RU" sz="2400">
              <a:latin typeface="Calibri" pitchFamily="34" charset="0"/>
              <a:cs typeface="Arial" charset="0"/>
            </a:endParaRPr>
          </a:p>
          <a:p>
            <a:pPr indent="457200" eaLnBrk="0" hangingPunct="0">
              <a:spcBef>
                <a:spcPts val="600"/>
              </a:spcBef>
              <a:spcAft>
                <a:spcPts val="12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latin typeface="Calibri" pitchFamily="34" charset="0"/>
                <a:ea typeface="MS Mincho" pitchFamily="49" charset="-128"/>
              </a:rPr>
              <a:t>формы, виды, системы, модели обучения; </a:t>
            </a:r>
            <a:endParaRPr lang="ru-RU" sz="2400">
              <a:latin typeface="Calibri" pitchFamily="34" charset="0"/>
              <a:cs typeface="Arial" charset="0"/>
            </a:endParaRPr>
          </a:p>
          <a:p>
            <a:pPr indent="457200" eaLnBrk="0" hangingPunct="0">
              <a:spcBef>
                <a:spcPts val="600"/>
              </a:spcBef>
              <a:spcAft>
                <a:spcPts val="1200"/>
              </a:spcAft>
              <a:buFontTx/>
              <a:buChar char="•"/>
              <a:tabLst>
                <a:tab pos="685800" algn="l"/>
              </a:tabLst>
            </a:pPr>
            <a:r>
              <a:rPr lang="ru-RU" sz="2400">
                <a:latin typeface="Calibri" pitchFamily="34" charset="0"/>
                <a:ea typeface="MS Mincho" pitchFamily="49" charset="-128"/>
              </a:rPr>
              <a:t>организация процессов преподавания и учения в различных типах образовательных учреждений.</a:t>
            </a:r>
            <a:endParaRPr lang="ru-RU" sz="2400">
              <a:latin typeface="Calibri" pitchFamily="34" charset="0"/>
              <a:cs typeface="Arial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525146-C1BF-454E-A66E-8E6D778F36C8}" type="slidenum">
              <a:rPr lang="ru-RU"/>
              <a:pPr>
                <a:defRPr/>
              </a:pPr>
              <a:t>7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1"/>
          <p:cNvSpPr>
            <a:spLocks noChangeArrowheads="1"/>
          </p:cNvSpPr>
          <p:nvPr/>
        </p:nvSpPr>
        <p:spPr bwMode="auto">
          <a:xfrm>
            <a:off x="0" y="333375"/>
            <a:ext cx="91440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ru-RU" sz="3600" b="1">
                <a:solidFill>
                  <a:srgbClr val="FF0000"/>
                </a:solidFill>
                <a:ea typeface="Calibri" pitchFamily="34" charset="0"/>
                <a:cs typeface="Arial" charset="0"/>
              </a:rPr>
              <a:t>2. Сущность, движущие силы, противоречия и логика процесса обучения </a:t>
            </a:r>
          </a:p>
        </p:txBody>
      </p:sp>
      <p:sp>
        <p:nvSpPr>
          <p:cNvPr id="9219" name="TextBox 5"/>
          <p:cNvSpPr txBox="1">
            <a:spLocks noChangeArrowheads="1"/>
          </p:cNvSpPr>
          <p:nvPr/>
        </p:nvSpPr>
        <p:spPr bwMode="auto">
          <a:xfrm>
            <a:off x="468313" y="2997200"/>
            <a:ext cx="8351837" cy="243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>
                <a:solidFill>
                  <a:srgbClr val="00B0F0"/>
                </a:solidFill>
                <a:latin typeface="Calibri" pitchFamily="34" charset="0"/>
              </a:rPr>
              <a:t>Обучение</a:t>
            </a:r>
            <a:r>
              <a:rPr lang="ru-RU" sz="2800">
                <a:latin typeface="Calibri" pitchFamily="34" charset="0"/>
              </a:rPr>
              <a:t> – это совместная целенаправленная деятельность учителя и учащихся, в ходе которой осуществляется образование, воспитание и развитие личности. </a:t>
            </a:r>
            <a:endParaRPr lang="ru-RU" sz="2000">
              <a:latin typeface="Calibri" pitchFamily="34" charset="0"/>
            </a:endParaRPr>
          </a:p>
          <a:p>
            <a:pPr algn="r"/>
            <a:endParaRPr lang="ru-RU" sz="2000" i="1">
              <a:latin typeface="Calibri" pitchFamily="34" charset="0"/>
            </a:endParaRPr>
          </a:p>
          <a:p>
            <a:pPr algn="r"/>
            <a:r>
              <a:rPr lang="ru-RU" sz="2000" i="1">
                <a:latin typeface="Calibri" pitchFamily="34" charset="0"/>
              </a:rPr>
              <a:t>Рос. пед. энциклопедия.– М., 1999. – Т. 2. С. 66.</a:t>
            </a:r>
            <a:endParaRPr lang="ru-RU" sz="2000">
              <a:latin typeface="Calibri" pitchFamily="34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F3A6CD-78AC-4D7B-874B-C6298FF92661}" type="slidenum">
              <a:rPr lang="ru-RU"/>
              <a:pPr>
                <a:defRPr/>
              </a:pPr>
              <a:t>8</a:t>
            </a:fld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FBBAE4-5BEC-4130-9B3C-7A5847909BC7}" type="slidenum">
              <a:rPr lang="ru-RU"/>
              <a:pPr>
                <a:defRPr/>
              </a:pPr>
              <a:t>9</a:t>
            </a:fld>
            <a:endParaRPr lang="ru-RU"/>
          </a:p>
        </p:txBody>
      </p:sp>
      <p:cxnSp>
        <p:nvCxnSpPr>
          <p:cNvPr id="3" name="Прямая соединительная линия 2"/>
          <p:cNvCxnSpPr>
            <a:stCxn id="6" idx="2"/>
            <a:endCxn id="22" idx="0"/>
          </p:cNvCxnSpPr>
          <p:nvPr/>
        </p:nvCxnSpPr>
        <p:spPr>
          <a:xfrm flipH="1">
            <a:off x="4572000" y="836613"/>
            <a:ext cx="36513" cy="4537075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/>
          <p:cNvCxnSpPr/>
          <p:nvPr/>
        </p:nvCxnSpPr>
        <p:spPr>
          <a:xfrm>
            <a:off x="6804025" y="1844675"/>
            <a:ext cx="0" cy="273685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>
            <a:stCxn id="7" idx="2"/>
          </p:cNvCxnSpPr>
          <p:nvPr/>
        </p:nvCxnSpPr>
        <p:spPr>
          <a:xfrm>
            <a:off x="2411413" y="1844675"/>
            <a:ext cx="0" cy="273685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6" name="Скругленный прямоугольник 5"/>
          <p:cNvSpPr/>
          <p:nvPr/>
        </p:nvSpPr>
        <p:spPr>
          <a:xfrm>
            <a:off x="3708400" y="333375"/>
            <a:ext cx="1800225" cy="503238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Обучение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476375" y="1341438"/>
            <a:ext cx="1871663" cy="503237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Преподавание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867400" y="1341438"/>
            <a:ext cx="1873250" cy="503237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Учение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3276600" y="836613"/>
            <a:ext cx="574675" cy="57626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5364163" y="836613"/>
            <a:ext cx="576262" cy="57626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7" idx="3"/>
            <a:endCxn id="8" idx="1"/>
          </p:cNvCxnSpPr>
          <p:nvPr/>
        </p:nvCxnSpPr>
        <p:spPr>
          <a:xfrm>
            <a:off x="3348038" y="1592263"/>
            <a:ext cx="2519362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395288" y="2205038"/>
            <a:ext cx="3511550" cy="3381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600" b="1">
                <a:solidFill>
                  <a:srgbClr val="00B050"/>
                </a:solidFill>
                <a:latin typeface="Calibri" pitchFamily="34" charset="0"/>
              </a:rPr>
              <a:t>Деятельность</a:t>
            </a:r>
            <a:r>
              <a:rPr lang="ru-RU" sz="1600">
                <a:latin typeface="Calibri" pitchFamily="34" charset="0"/>
              </a:rPr>
              <a:t> преподавателя, учителя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5421313" y="2205038"/>
            <a:ext cx="3001962" cy="3381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600" b="1">
                <a:solidFill>
                  <a:srgbClr val="00B050"/>
                </a:solidFill>
                <a:latin typeface="Calibri" pitchFamily="34" charset="0"/>
              </a:rPr>
              <a:t>Деятельность</a:t>
            </a:r>
            <a:r>
              <a:rPr lang="ru-RU" sz="1600">
                <a:latin typeface="Calibri" pitchFamily="34" charset="0"/>
              </a:rPr>
              <a:t> ученика, студента</a:t>
            </a:r>
          </a:p>
        </p:txBody>
      </p:sp>
      <p:sp>
        <p:nvSpPr>
          <p:cNvPr id="14" name="TextBox 3"/>
          <p:cNvSpPr txBox="1">
            <a:spLocks noChangeArrowheads="1"/>
          </p:cNvSpPr>
          <p:nvPr/>
        </p:nvSpPr>
        <p:spPr bwMode="auto">
          <a:xfrm>
            <a:off x="3924300" y="1773238"/>
            <a:ext cx="1368425" cy="368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i="1">
                <a:solidFill>
                  <a:srgbClr val="FF0000"/>
                </a:solidFill>
                <a:latin typeface="Calibri" pitchFamily="34" charset="0"/>
              </a:rPr>
              <a:t>Что это?</a:t>
            </a:r>
          </a:p>
        </p:txBody>
      </p:sp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4067175" y="2565400"/>
            <a:ext cx="1008063" cy="368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i="1">
                <a:solidFill>
                  <a:srgbClr val="FF0000"/>
                </a:solidFill>
                <a:latin typeface="Calibri" pitchFamily="34" charset="0"/>
              </a:rPr>
              <a:t>Какая?</a:t>
            </a:r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auto">
          <a:xfrm>
            <a:off x="1116013" y="2924175"/>
            <a:ext cx="2303462" cy="3397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latin typeface="Calibri" pitchFamily="34" charset="0"/>
              </a:rPr>
              <a:t>Образовательная</a:t>
            </a:r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auto">
          <a:xfrm>
            <a:off x="5795963" y="2924175"/>
            <a:ext cx="2266950" cy="3381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600">
                <a:latin typeface="Calibri" pitchFamily="34" charset="0"/>
              </a:rPr>
              <a:t>Учебно-познавательная</a:t>
            </a:r>
          </a:p>
        </p:txBody>
      </p:sp>
      <p:sp>
        <p:nvSpPr>
          <p:cNvPr id="18" name="TextBox 5"/>
          <p:cNvSpPr txBox="1">
            <a:spLocks noChangeArrowheads="1"/>
          </p:cNvSpPr>
          <p:nvPr/>
        </p:nvSpPr>
        <p:spPr bwMode="auto">
          <a:xfrm>
            <a:off x="3995738" y="3357563"/>
            <a:ext cx="1296987" cy="3683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i="1">
                <a:solidFill>
                  <a:srgbClr val="FF0000"/>
                </a:solidFill>
                <a:latin typeface="Calibri" pitchFamily="34" charset="0"/>
              </a:rPr>
              <a:t>Для чего?</a:t>
            </a:r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468313" y="3860800"/>
            <a:ext cx="3335337" cy="3381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600">
                <a:latin typeface="Calibri" pitchFamily="34" charset="0"/>
              </a:rPr>
              <a:t>Управление деятельностью ученика</a:t>
            </a:r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5651500" y="3716338"/>
            <a:ext cx="2881313" cy="584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>
                <a:latin typeface="Calibri" pitchFamily="34" charset="0"/>
              </a:rPr>
              <a:t>Познание, самовоспитание, саморазвитие 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827088" y="4581525"/>
            <a:ext cx="7273925" cy="519113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Процесс, в котором взаимодействуют два субъекта: учитель и ученик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39750" y="5373688"/>
            <a:ext cx="8064500" cy="909637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/>
              <a:t>Совместная целенаправленная деятельность учителя и учащихся, в ходе которой осуществляется образование, воспитание и развитие личности</a:t>
            </a:r>
          </a:p>
        </p:txBody>
      </p:sp>
      <p:sp>
        <p:nvSpPr>
          <p:cNvPr id="23" name="Полилиния 22"/>
          <p:cNvSpPr/>
          <p:nvPr/>
        </p:nvSpPr>
        <p:spPr>
          <a:xfrm>
            <a:off x="5508625" y="549275"/>
            <a:ext cx="3167063" cy="4967288"/>
          </a:xfrm>
          <a:custGeom>
            <a:avLst/>
            <a:gdLst>
              <a:gd name="connsiteX0" fmla="*/ 0 w 3453384"/>
              <a:gd name="connsiteY0" fmla="*/ 146304 h 5344668"/>
              <a:gd name="connsiteX1" fmla="*/ 2523744 w 3453384"/>
              <a:gd name="connsiteY1" fmla="*/ 457200 h 5344668"/>
              <a:gd name="connsiteX2" fmla="*/ 3410712 w 3453384"/>
              <a:gd name="connsiteY2" fmla="*/ 2889504 h 5344668"/>
              <a:gd name="connsiteX3" fmla="*/ 2779776 w 3453384"/>
              <a:gd name="connsiteY3" fmla="*/ 4992624 h 5344668"/>
              <a:gd name="connsiteX4" fmla="*/ 2770632 w 3453384"/>
              <a:gd name="connsiteY4" fmla="*/ 5001768 h 5344668"/>
              <a:gd name="connsiteX0" fmla="*/ 0 w 3481967"/>
              <a:gd name="connsiteY0" fmla="*/ 73152 h 5271516"/>
              <a:gd name="connsiteX1" fmla="*/ 2352248 w 3481967"/>
              <a:gd name="connsiteY1" fmla="*/ 755941 h 5271516"/>
              <a:gd name="connsiteX2" fmla="*/ 3410712 w 3481967"/>
              <a:gd name="connsiteY2" fmla="*/ 2816352 h 5271516"/>
              <a:gd name="connsiteX3" fmla="*/ 2779776 w 3481967"/>
              <a:gd name="connsiteY3" fmla="*/ 4919472 h 5271516"/>
              <a:gd name="connsiteX4" fmla="*/ 2770632 w 3481967"/>
              <a:gd name="connsiteY4" fmla="*/ 4928616 h 5271516"/>
              <a:gd name="connsiteX0" fmla="*/ 0 w 3143583"/>
              <a:gd name="connsiteY0" fmla="*/ 73152 h 5251163"/>
              <a:gd name="connsiteX1" fmla="*/ 2352248 w 3143583"/>
              <a:gd name="connsiteY1" fmla="*/ 755941 h 5251163"/>
              <a:gd name="connsiteX2" fmla="*/ 3072328 w 3143583"/>
              <a:gd name="connsiteY2" fmla="*/ 2938469 h 5251163"/>
              <a:gd name="connsiteX3" fmla="*/ 2779776 w 3143583"/>
              <a:gd name="connsiteY3" fmla="*/ 4919472 h 5251163"/>
              <a:gd name="connsiteX4" fmla="*/ 2770632 w 3143583"/>
              <a:gd name="connsiteY4" fmla="*/ 4928616 h 5251163"/>
              <a:gd name="connsiteX0" fmla="*/ 0 w 3143583"/>
              <a:gd name="connsiteY0" fmla="*/ 73152 h 5258140"/>
              <a:gd name="connsiteX1" fmla="*/ 2352248 w 3143583"/>
              <a:gd name="connsiteY1" fmla="*/ 755941 h 5258140"/>
              <a:gd name="connsiteX2" fmla="*/ 3072328 w 3143583"/>
              <a:gd name="connsiteY2" fmla="*/ 2938469 h 5258140"/>
              <a:gd name="connsiteX3" fmla="*/ 2779776 w 3143583"/>
              <a:gd name="connsiteY3" fmla="*/ 4919472 h 5258140"/>
              <a:gd name="connsiteX4" fmla="*/ 2784296 w 3143583"/>
              <a:gd name="connsiteY4" fmla="*/ 4970478 h 5258140"/>
              <a:gd name="connsiteX0" fmla="*/ 0 w 3143583"/>
              <a:gd name="connsiteY0" fmla="*/ 73152 h 5245597"/>
              <a:gd name="connsiteX1" fmla="*/ 2352248 w 3143583"/>
              <a:gd name="connsiteY1" fmla="*/ 755941 h 5245597"/>
              <a:gd name="connsiteX2" fmla="*/ 3072328 w 3143583"/>
              <a:gd name="connsiteY2" fmla="*/ 2938469 h 5245597"/>
              <a:gd name="connsiteX3" fmla="*/ 2779776 w 3143583"/>
              <a:gd name="connsiteY3" fmla="*/ 4919472 h 5245597"/>
              <a:gd name="connsiteX4" fmla="*/ 2784296 w 3143583"/>
              <a:gd name="connsiteY4" fmla="*/ 4895218 h 5245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43583" h="5245597">
                <a:moveTo>
                  <a:pt x="0" y="73152"/>
                </a:moveTo>
                <a:cubicBezTo>
                  <a:pt x="977646" y="0"/>
                  <a:pt x="1840193" y="278388"/>
                  <a:pt x="2352248" y="755941"/>
                </a:cubicBezTo>
                <a:cubicBezTo>
                  <a:pt x="2864303" y="1233494"/>
                  <a:pt x="3001073" y="2244547"/>
                  <a:pt x="3072328" y="2938469"/>
                </a:cubicBezTo>
                <a:cubicBezTo>
                  <a:pt x="3143583" y="3632391"/>
                  <a:pt x="2827781" y="4593347"/>
                  <a:pt x="2779776" y="4919472"/>
                </a:cubicBezTo>
                <a:cubicBezTo>
                  <a:pt x="2731771" y="5245597"/>
                  <a:pt x="2735528" y="5066668"/>
                  <a:pt x="2784296" y="4895218"/>
                </a:cubicBezTo>
              </a:path>
            </a:pathLst>
          </a:cu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4" name="Прямая соединительная линия 23"/>
          <p:cNvCxnSpPr>
            <a:stCxn id="23" idx="0"/>
          </p:cNvCxnSpPr>
          <p:nvPr/>
        </p:nvCxnSpPr>
        <p:spPr>
          <a:xfrm flipV="1">
            <a:off x="5508625" y="549275"/>
            <a:ext cx="142875" cy="6985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>
            <a:stCxn id="23" idx="0"/>
          </p:cNvCxnSpPr>
          <p:nvPr/>
        </p:nvCxnSpPr>
        <p:spPr>
          <a:xfrm>
            <a:off x="5508625" y="619125"/>
            <a:ext cx="142875" cy="73025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3995738" y="2349500"/>
            <a:ext cx="1296987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3924300" y="4076700"/>
            <a:ext cx="151130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3563938" y="3068638"/>
            <a:ext cx="2016125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9" name="Управляющая кнопка: домой 28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000"/>
                            </p:stCondLst>
                            <p:childTnLst>
                              <p:par>
                                <p:cTn id="1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"/>
          <p:cNvSpPr txBox="1">
            <a:spLocks noChangeArrowheads="1"/>
          </p:cNvSpPr>
          <p:nvPr/>
        </p:nvSpPr>
        <p:spPr bwMode="auto">
          <a:xfrm>
            <a:off x="395288" y="1341438"/>
            <a:ext cx="835342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Обучение</a:t>
            </a:r>
            <a:r>
              <a:rPr lang="ru-RU" sz="3200">
                <a:latin typeface="Calibri" pitchFamily="34" charset="0"/>
              </a:rPr>
              <a:t> – процесс, в котором взаимодействуют два субъекта: </a:t>
            </a:r>
          </a:p>
          <a:p>
            <a:r>
              <a:rPr lang="ru-RU" sz="3200">
                <a:latin typeface="Calibri" pitchFamily="34" charset="0"/>
              </a:rPr>
              <a:t>учитель и ученик. </a:t>
            </a:r>
          </a:p>
        </p:txBody>
      </p:sp>
      <p:sp>
        <p:nvSpPr>
          <p:cNvPr id="11267" name="TextBox 2"/>
          <p:cNvSpPr txBox="1">
            <a:spLocks noChangeArrowheads="1"/>
          </p:cNvSpPr>
          <p:nvPr/>
        </p:nvSpPr>
        <p:spPr bwMode="auto">
          <a:xfrm>
            <a:off x="468313" y="3644900"/>
            <a:ext cx="8351837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3200" b="1">
                <a:solidFill>
                  <a:srgbClr val="00B0F0"/>
                </a:solidFill>
                <a:latin typeface="Calibri" pitchFamily="34" charset="0"/>
              </a:rPr>
              <a:t>Процесс обучения</a:t>
            </a:r>
            <a:r>
              <a:rPr lang="ru-RU" sz="3200">
                <a:latin typeface="Calibri" pitchFamily="34" charset="0"/>
              </a:rPr>
              <a:t> иначе называют </a:t>
            </a:r>
          </a:p>
          <a:p>
            <a:pPr algn="r"/>
            <a:r>
              <a:rPr lang="ru-RU" sz="3200">
                <a:solidFill>
                  <a:srgbClr val="00B0F0"/>
                </a:solidFill>
                <a:latin typeface="Calibri" pitchFamily="34" charset="0"/>
              </a:rPr>
              <a:t>учебным процессом </a:t>
            </a:r>
            <a:r>
              <a:rPr lang="ru-RU" sz="3200">
                <a:latin typeface="Calibri" pitchFamily="34" charset="0"/>
              </a:rPr>
              <a:t>или </a:t>
            </a:r>
          </a:p>
          <a:p>
            <a:pPr algn="r"/>
            <a:r>
              <a:rPr lang="ru-RU" sz="3200">
                <a:solidFill>
                  <a:srgbClr val="00B0F0"/>
                </a:solidFill>
                <a:latin typeface="Calibri" pitchFamily="34" charset="0"/>
              </a:rPr>
              <a:t>дидактическим процессом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AFC10D-D3A3-4619-8549-24C1F57AFD02}" type="slidenum">
              <a:rPr lang="ru-RU"/>
              <a:pPr>
                <a:defRPr/>
              </a:pPr>
              <a:t>10</a:t>
            </a:fld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179388" y="1700213"/>
            <a:ext cx="4608512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2800" b="1">
                <a:solidFill>
                  <a:srgbClr val="00B0F0"/>
                </a:solidFill>
                <a:latin typeface="Calibri" pitchFamily="34" charset="0"/>
                <a:cs typeface="Arial" charset="0"/>
              </a:rPr>
              <a:t>Противоречия процесса обучения</a:t>
            </a:r>
            <a:r>
              <a:rPr lang="ru-RU" sz="2800">
                <a:latin typeface="Calibri" pitchFamily="34" charset="0"/>
                <a:cs typeface="Arial" charset="0"/>
              </a:rPr>
              <a:t> проявляются между возникающими в ходе обучения познавательными и практическими </a:t>
            </a:r>
            <a:r>
              <a:rPr lang="ru-RU" sz="2800">
                <a:solidFill>
                  <a:srgbClr val="00B0F0"/>
                </a:solidFill>
                <a:latin typeface="Calibri" pitchFamily="34" charset="0"/>
                <a:cs typeface="Arial" charset="0"/>
              </a:rPr>
              <a:t>задачами</a:t>
            </a:r>
            <a:r>
              <a:rPr lang="ru-RU" sz="2800">
                <a:latin typeface="Calibri" pitchFamily="34" charset="0"/>
                <a:cs typeface="Arial" charset="0"/>
              </a:rPr>
              <a:t>, которые требуют решения, и имеющимся у учеников уровнем знаний, умений, умственного и личностного развития.</a:t>
            </a:r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9700" y="1700213"/>
            <a:ext cx="1800225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5148263" y="4797425"/>
            <a:ext cx="3995737" cy="2060575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«Могу выполнить»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164388" y="2636838"/>
            <a:ext cx="1979612" cy="21605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«Пока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могу»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(«не знаю»,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«не умею»,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«не хочу»)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294" name="Прямоугольник 5"/>
          <p:cNvSpPr>
            <a:spLocks noChangeArrowheads="1"/>
          </p:cNvSpPr>
          <p:nvPr/>
        </p:nvSpPr>
        <p:spPr bwMode="auto">
          <a:xfrm>
            <a:off x="2051050" y="188913"/>
            <a:ext cx="694848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latin typeface="Calibri" pitchFamily="34" charset="0"/>
                <a:cs typeface="Arial" charset="0"/>
              </a:rPr>
              <a:t>Любой процесс основан на </a:t>
            </a:r>
            <a:r>
              <a:rPr lang="ru-RU" sz="2800" b="1">
                <a:latin typeface="Calibri" pitchFamily="34" charset="0"/>
                <a:cs typeface="Arial" charset="0"/>
              </a:rPr>
              <a:t>противоречиях</a:t>
            </a:r>
            <a:r>
              <a:rPr lang="ru-RU" sz="2800">
                <a:latin typeface="Calibri" pitchFamily="34" charset="0"/>
                <a:cs typeface="Arial" charset="0"/>
              </a:rPr>
              <a:t>. </a:t>
            </a:r>
          </a:p>
          <a:p>
            <a:r>
              <a:rPr lang="ru-RU" sz="2800">
                <a:latin typeface="Calibri" pitchFamily="34" charset="0"/>
                <a:cs typeface="Arial" charset="0"/>
              </a:rPr>
              <a:t>При отсутствии противоречий не может быть  движения.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75300D-D4D5-4E3E-BDC7-4EBDECF8CBBC}" type="slidenum">
              <a:rPr lang="ru-RU"/>
              <a:pPr>
                <a:defRPr/>
              </a:pPr>
              <a:t>11</a:t>
            </a:fld>
            <a:endParaRPr lang="ru-RU"/>
          </a:p>
        </p:txBody>
      </p: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Владелец\Мои документы\Мои рисунки\Для сайта_1\Новые после фотошопа\cba94c4589c66360373c2848eb42f007_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3644900"/>
            <a:ext cx="1435100" cy="264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Box 1"/>
          <p:cNvSpPr txBox="1">
            <a:spLocks noChangeArrowheads="1"/>
          </p:cNvSpPr>
          <p:nvPr/>
        </p:nvSpPr>
        <p:spPr bwMode="auto">
          <a:xfrm>
            <a:off x="323850" y="188913"/>
            <a:ext cx="8712200" cy="283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200"/>
              </a:spcAft>
            </a:pPr>
            <a:r>
              <a:rPr lang="ru-RU" sz="2800" b="1">
                <a:latin typeface="Calibri" pitchFamily="34" charset="0"/>
                <a:cs typeface="Arial" charset="0"/>
              </a:rPr>
              <a:t>Как противоречия учебного процесса становятся движущими силами?</a:t>
            </a:r>
          </a:p>
          <a:p>
            <a:pPr>
              <a:spcAft>
                <a:spcPts val="1200"/>
              </a:spcAft>
            </a:pPr>
            <a:r>
              <a:rPr lang="ru-RU" sz="2800">
                <a:latin typeface="Calibri" pitchFamily="34" charset="0"/>
                <a:cs typeface="Arial" charset="0"/>
              </a:rPr>
              <a:t>Сталкиваясь с задачей, для решения которой требуется освоение новых знаний и опыта, ученик с помощью педагога преодолевает возникшие противоречия, приобретая новые качества.</a:t>
            </a:r>
          </a:p>
        </p:txBody>
      </p:sp>
      <p:sp>
        <p:nvSpPr>
          <p:cNvPr id="13316" name="TextBox 6"/>
          <p:cNvSpPr txBox="1">
            <a:spLocks noChangeArrowheads="1"/>
          </p:cNvSpPr>
          <p:nvPr/>
        </p:nvSpPr>
        <p:spPr bwMode="auto">
          <a:xfrm>
            <a:off x="1908175" y="4652963"/>
            <a:ext cx="33115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solidFill>
                  <a:srgbClr val="00B050"/>
                </a:solidFill>
                <a:cs typeface="Arial" charset="0"/>
              </a:rPr>
              <a:t>Учебная задача 1</a:t>
            </a:r>
          </a:p>
        </p:txBody>
      </p:sp>
      <p:sp>
        <p:nvSpPr>
          <p:cNvPr id="13317" name="TextBox 7"/>
          <p:cNvSpPr txBox="1">
            <a:spLocks noChangeArrowheads="1"/>
          </p:cNvSpPr>
          <p:nvPr/>
        </p:nvSpPr>
        <p:spPr bwMode="auto">
          <a:xfrm>
            <a:off x="4932363" y="3500438"/>
            <a:ext cx="33115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solidFill>
                  <a:srgbClr val="00B050"/>
                </a:solidFill>
                <a:cs typeface="Arial" charset="0"/>
              </a:rPr>
              <a:t>Учебная задача 2</a:t>
            </a:r>
          </a:p>
        </p:txBody>
      </p:sp>
      <p:sp>
        <p:nvSpPr>
          <p:cNvPr id="13318" name="TextBox 8"/>
          <p:cNvSpPr txBox="1">
            <a:spLocks noChangeArrowheads="1"/>
          </p:cNvSpPr>
          <p:nvPr/>
        </p:nvSpPr>
        <p:spPr bwMode="auto">
          <a:xfrm>
            <a:off x="2124075" y="5516563"/>
            <a:ext cx="33115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solidFill>
                  <a:srgbClr val="FF0000"/>
                </a:solidFill>
                <a:cs typeface="Arial" charset="0"/>
              </a:rPr>
              <a:t>Противоречие 1</a:t>
            </a:r>
          </a:p>
        </p:txBody>
      </p:sp>
      <p:sp>
        <p:nvSpPr>
          <p:cNvPr id="13319" name="TextBox 9"/>
          <p:cNvSpPr txBox="1">
            <a:spLocks noChangeArrowheads="1"/>
          </p:cNvSpPr>
          <p:nvPr/>
        </p:nvSpPr>
        <p:spPr bwMode="auto">
          <a:xfrm>
            <a:off x="5148263" y="4221163"/>
            <a:ext cx="28797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>
                <a:solidFill>
                  <a:srgbClr val="FF0000"/>
                </a:solidFill>
                <a:cs typeface="Arial" charset="0"/>
              </a:rPr>
              <a:t>Противоречие 2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5003800" y="4005263"/>
            <a:ext cx="0" cy="1152525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1979613" y="5157788"/>
            <a:ext cx="0" cy="107950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1908175" y="5157788"/>
            <a:ext cx="3168650" cy="0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4932363" y="4005263"/>
            <a:ext cx="3240087" cy="0"/>
          </a:xfrm>
          <a:prstGeom prst="line">
            <a:avLst/>
          </a:prstGeom>
          <a:ln w="7620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V="1">
            <a:off x="250825" y="6237288"/>
            <a:ext cx="1800225" cy="7937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Скругленная соединительная линия 31"/>
          <p:cNvCxnSpPr/>
          <p:nvPr/>
        </p:nvCxnSpPr>
        <p:spPr>
          <a:xfrm flipV="1">
            <a:off x="1692275" y="4508500"/>
            <a:ext cx="863600" cy="792163"/>
          </a:xfrm>
          <a:prstGeom prst="curvedConnector3">
            <a:avLst>
              <a:gd name="adj1" fmla="val -239"/>
            </a:avLst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Скругленная соединительная линия 39"/>
          <p:cNvCxnSpPr/>
          <p:nvPr/>
        </p:nvCxnSpPr>
        <p:spPr>
          <a:xfrm flipV="1">
            <a:off x="4716463" y="3357563"/>
            <a:ext cx="863600" cy="792162"/>
          </a:xfrm>
          <a:prstGeom prst="curvedConnector3">
            <a:avLst>
              <a:gd name="adj1" fmla="val 830"/>
            </a:avLst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Номер слайда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A66281-009A-475A-BC7A-E2C05E8CE24A}" type="slidenum">
              <a:rPr lang="ru-RU"/>
              <a:pPr>
                <a:defRPr/>
              </a:pPr>
              <a:t>12</a:t>
            </a:fld>
            <a:endParaRPr lang="ru-RU"/>
          </a:p>
        </p:txBody>
      </p:sp>
      <p:sp>
        <p:nvSpPr>
          <p:cNvPr id="16" name="Управляющая кнопка: домой 15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Прямоугольник 40"/>
          <p:cNvSpPr/>
          <p:nvPr/>
        </p:nvSpPr>
        <p:spPr>
          <a:xfrm>
            <a:off x="468313" y="836613"/>
            <a:ext cx="8280400" cy="466248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sz="2800" b="1" dirty="0">
                <a:solidFill>
                  <a:srgbClr val="00B0F0"/>
                </a:solidFill>
                <a:latin typeface="+mn-lt"/>
                <a:cs typeface="Arial" pitchFamily="34" charset="0"/>
              </a:rPr>
              <a:t>Противоречие</a:t>
            </a:r>
            <a:r>
              <a:rPr lang="ru-RU" sz="2800" b="1" dirty="0">
                <a:latin typeface="+mn-lt"/>
                <a:cs typeface="Arial" pitchFamily="34" charset="0"/>
              </a:rPr>
              <a:t> становится </a:t>
            </a:r>
            <a:r>
              <a:rPr lang="ru-RU" sz="2800" b="1" dirty="0">
                <a:solidFill>
                  <a:srgbClr val="00B0F0"/>
                </a:solidFill>
                <a:latin typeface="+mn-lt"/>
                <a:cs typeface="Arial" pitchFamily="34" charset="0"/>
              </a:rPr>
              <a:t>движущей силой </a:t>
            </a:r>
            <a:r>
              <a:rPr lang="ru-RU" sz="2800" b="1" dirty="0">
                <a:latin typeface="+mn-lt"/>
                <a:cs typeface="Arial" pitchFamily="34" charset="0"/>
              </a:rPr>
              <a:t>обучения</a:t>
            </a:r>
            <a:r>
              <a:rPr lang="ru-RU" sz="2800" dirty="0">
                <a:latin typeface="+mn-lt"/>
                <a:cs typeface="Arial" pitchFamily="34" charset="0"/>
              </a:rPr>
              <a:t>, если… </a:t>
            </a:r>
          </a:p>
          <a:p>
            <a:pPr marL="360000"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sz="2800" dirty="0">
                <a:latin typeface="+mn-lt"/>
                <a:cs typeface="Arial" pitchFamily="34" charset="0"/>
              </a:rPr>
              <a:t>а) оно осознаётся учеником как требующее разрешения; </a:t>
            </a:r>
          </a:p>
          <a:p>
            <a:pPr marL="360000"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sz="2800" dirty="0">
                <a:latin typeface="+mn-lt"/>
                <a:cs typeface="Arial" pitchFamily="34" charset="0"/>
              </a:rPr>
              <a:t>б) разрешение противоречия является посильным для ученика данного уровня развития; </a:t>
            </a:r>
          </a:p>
          <a:p>
            <a:pPr marL="360000"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sz="2800" dirty="0">
                <a:latin typeface="+mn-lt"/>
                <a:cs typeface="Arial" pitchFamily="34" charset="0"/>
              </a:rPr>
              <a:t>в) данное противоречие является закономерным звеном в системе противоречий, требующих постепенного разрешения.</a:t>
            </a:r>
            <a:endParaRPr lang="ru-RU" sz="2800" dirty="0">
              <a:latin typeface="+mn-lt"/>
              <a:cs typeface="Arial" pitchFamily="34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E925A2-5EEE-48C7-BEE4-3ED482052E61}" type="slidenum">
              <a:rPr lang="ru-RU"/>
              <a:pPr>
                <a:defRPr/>
              </a:pPr>
              <a:t>13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ChangeArrowheads="1"/>
          </p:cNvSpPr>
          <p:nvPr/>
        </p:nvSpPr>
        <p:spPr bwMode="auto">
          <a:xfrm>
            <a:off x="395288" y="1771650"/>
            <a:ext cx="8353425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7200"/>
            <a:r>
              <a:rPr lang="ru-RU" sz="2800" b="1">
                <a:solidFill>
                  <a:srgbClr val="00B0F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Логика учебного процесса</a:t>
            </a:r>
            <a:r>
              <a:rPr lang="ru-RU" sz="2800">
                <a:latin typeface="Calibri" pitchFamily="34" charset="0"/>
                <a:ea typeface="MS Mincho" pitchFamily="49" charset="-128"/>
                <a:cs typeface="Arial" charset="0"/>
              </a:rPr>
              <a:t> отражает путь познания, которым идёт ученик в процессе обучения. Она зависит от возраста и уровня подготовленности учащихся, от особенностей изучаемого материала, от целей и задач учебного процесса…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DEAE8B-9332-4BEC-B010-266A9223D5AF}" type="slidenum">
              <a:rPr lang="ru-RU"/>
              <a:pPr>
                <a:defRPr/>
              </a:pPr>
              <a:t>14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1"/>
          <p:cNvSpPr>
            <a:spLocks noChangeArrowheads="1"/>
          </p:cNvSpPr>
          <p:nvPr/>
        </p:nvSpPr>
        <p:spPr bwMode="auto">
          <a:xfrm>
            <a:off x="395288" y="981075"/>
            <a:ext cx="8353425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/>
            <a:r>
              <a:rPr lang="ru-RU" sz="2800">
                <a:latin typeface="Calibri" pitchFamily="34" charset="0"/>
                <a:ea typeface="MS Mincho" pitchFamily="49" charset="-128"/>
                <a:cs typeface="Arial" charset="0"/>
              </a:rPr>
              <a:t>- в начальной школе преобладает </a:t>
            </a:r>
            <a:r>
              <a:rPr lang="ru-RU" sz="2800" b="1">
                <a:latin typeface="Calibri" pitchFamily="34" charset="0"/>
                <a:ea typeface="MS Mincho" pitchFamily="49" charset="-128"/>
                <a:cs typeface="Arial" charset="0"/>
              </a:rPr>
              <a:t>традиционная логика обучения</a:t>
            </a:r>
            <a:r>
              <a:rPr lang="ru-RU" sz="2800">
                <a:latin typeface="Calibri" pitchFamily="34" charset="0"/>
                <a:ea typeface="MS Mincho" pitchFamily="49" charset="-128"/>
                <a:cs typeface="Arial" charset="0"/>
              </a:rPr>
              <a:t>: восприятие конкретных предметов и явлений </a:t>
            </a:r>
            <a:r>
              <a:rPr lang="ru-RU" sz="2800">
                <a:solidFill>
                  <a:srgbClr val="00B0F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→</a:t>
            </a:r>
            <a:r>
              <a:rPr lang="ru-RU" sz="2800">
                <a:latin typeface="Calibri" pitchFamily="34" charset="0"/>
                <a:ea typeface="MS Mincho" pitchFamily="49" charset="-128"/>
                <a:cs typeface="Arial" charset="0"/>
              </a:rPr>
              <a:t> образование представлений </a:t>
            </a:r>
            <a:r>
              <a:rPr lang="ru-RU" sz="2800">
                <a:solidFill>
                  <a:srgbClr val="00B0F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→</a:t>
            </a:r>
            <a:r>
              <a:rPr lang="ru-RU" sz="2800">
                <a:latin typeface="Calibri" pitchFamily="34" charset="0"/>
                <a:ea typeface="MS Mincho" pitchFamily="49" charset="-128"/>
                <a:cs typeface="Arial" charset="0"/>
              </a:rPr>
              <a:t> обобщение отдельных представлений </a:t>
            </a:r>
            <a:r>
              <a:rPr lang="ru-RU" sz="2800">
                <a:solidFill>
                  <a:srgbClr val="00B0F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→</a:t>
            </a:r>
            <a:r>
              <a:rPr lang="ru-RU" sz="2800">
                <a:latin typeface="Calibri" pitchFamily="34" charset="0"/>
                <a:ea typeface="MS Mincho" pitchFamily="49" charset="-128"/>
                <a:cs typeface="Arial" charset="0"/>
              </a:rPr>
              <a:t> формирование общих понятий; </a:t>
            </a:r>
          </a:p>
          <a:p>
            <a:pPr indent="457200"/>
            <a:endParaRPr lang="ru-RU" sz="2800">
              <a:latin typeface="Calibri" pitchFamily="34" charset="0"/>
              <a:ea typeface="MS Mincho" pitchFamily="49" charset="-128"/>
              <a:cs typeface="Arial" charset="0"/>
            </a:endParaRPr>
          </a:p>
          <a:p>
            <a:pPr indent="457200"/>
            <a:r>
              <a:rPr lang="ru-RU" sz="2800">
                <a:latin typeface="Calibri" pitchFamily="34" charset="0"/>
                <a:ea typeface="MS Mincho" pitchFamily="49" charset="-128"/>
                <a:cs typeface="Arial" charset="0"/>
              </a:rPr>
              <a:t>- в средних и старших классах почти одновременно с восприятием конкретных предметов и явлений могут вводиться научные понятия, объясняться принципы.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8D0280-6AFC-4FD4-8CEF-FF29C523B634}" type="slidenum">
              <a:rPr lang="ru-RU"/>
              <a:pPr>
                <a:defRPr/>
              </a:pPr>
              <a:t>15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лилиния 8"/>
          <p:cNvSpPr/>
          <p:nvPr/>
        </p:nvSpPr>
        <p:spPr>
          <a:xfrm>
            <a:off x="2124075" y="2276475"/>
            <a:ext cx="287338" cy="576263"/>
          </a:xfrm>
          <a:custGeom>
            <a:avLst/>
            <a:gdLst>
              <a:gd name="connsiteX0" fmla="*/ 0 w 564502"/>
              <a:gd name="connsiteY0" fmla="*/ 1027922 h 1027922"/>
              <a:gd name="connsiteX1" fmla="*/ 326571 w 564502"/>
              <a:gd name="connsiteY1" fmla="*/ 729343 h 1027922"/>
              <a:gd name="connsiteX2" fmla="*/ 531845 w 564502"/>
              <a:gd name="connsiteY2" fmla="*/ 104192 h 1027922"/>
              <a:gd name="connsiteX3" fmla="*/ 522514 w 564502"/>
              <a:gd name="connsiteY3" fmla="*/ 104192 h 1027922"/>
              <a:gd name="connsiteX4" fmla="*/ 522514 w 564502"/>
              <a:gd name="connsiteY4" fmla="*/ 104192 h 1027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4502" h="1027922">
                <a:moveTo>
                  <a:pt x="0" y="1027922"/>
                </a:moveTo>
                <a:cubicBezTo>
                  <a:pt x="118965" y="955610"/>
                  <a:pt x="237930" y="883298"/>
                  <a:pt x="326571" y="729343"/>
                </a:cubicBezTo>
                <a:cubicBezTo>
                  <a:pt x="415212" y="575388"/>
                  <a:pt x="499188" y="208384"/>
                  <a:pt x="531845" y="104192"/>
                </a:cubicBezTo>
                <a:cubicBezTo>
                  <a:pt x="564502" y="0"/>
                  <a:pt x="522514" y="104192"/>
                  <a:pt x="522514" y="104192"/>
                </a:cubicBezTo>
                <a:lnTo>
                  <a:pt x="522514" y="104192"/>
                </a:lnTo>
              </a:path>
            </a:pathLst>
          </a:cu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олилиния 9"/>
          <p:cNvSpPr/>
          <p:nvPr/>
        </p:nvSpPr>
        <p:spPr>
          <a:xfrm rot="19541836">
            <a:off x="2378075" y="3228975"/>
            <a:ext cx="860425" cy="111125"/>
          </a:xfrm>
          <a:custGeom>
            <a:avLst/>
            <a:gdLst>
              <a:gd name="connsiteX0" fmla="*/ 0 w 858416"/>
              <a:gd name="connsiteY0" fmla="*/ 83975 h 83975"/>
              <a:gd name="connsiteX1" fmla="*/ 373224 w 858416"/>
              <a:gd name="connsiteY1" fmla="*/ 0 h 83975"/>
              <a:gd name="connsiteX2" fmla="*/ 858416 w 858416"/>
              <a:gd name="connsiteY2" fmla="*/ 83975 h 83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58416" h="83975">
                <a:moveTo>
                  <a:pt x="0" y="83975"/>
                </a:moveTo>
                <a:cubicBezTo>
                  <a:pt x="115077" y="41987"/>
                  <a:pt x="230155" y="0"/>
                  <a:pt x="373224" y="0"/>
                </a:cubicBezTo>
                <a:cubicBezTo>
                  <a:pt x="516293" y="0"/>
                  <a:pt x="687354" y="41987"/>
                  <a:pt x="858416" y="83975"/>
                </a:cubicBezTo>
              </a:path>
            </a:pathLst>
          </a:cu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олилиния 10"/>
          <p:cNvSpPr/>
          <p:nvPr/>
        </p:nvSpPr>
        <p:spPr>
          <a:xfrm>
            <a:off x="2124075" y="4292600"/>
            <a:ext cx="360363" cy="504825"/>
          </a:xfrm>
          <a:custGeom>
            <a:avLst/>
            <a:gdLst>
              <a:gd name="connsiteX0" fmla="*/ 0 w 410547"/>
              <a:gd name="connsiteY0" fmla="*/ 0 h 942391"/>
              <a:gd name="connsiteX1" fmla="*/ 335902 w 410547"/>
              <a:gd name="connsiteY1" fmla="*/ 438538 h 942391"/>
              <a:gd name="connsiteX2" fmla="*/ 410547 w 410547"/>
              <a:gd name="connsiteY2" fmla="*/ 942391 h 9423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10547" h="942391">
                <a:moveTo>
                  <a:pt x="0" y="0"/>
                </a:moveTo>
                <a:cubicBezTo>
                  <a:pt x="133738" y="140736"/>
                  <a:pt x="267477" y="281473"/>
                  <a:pt x="335902" y="438538"/>
                </a:cubicBezTo>
                <a:cubicBezTo>
                  <a:pt x="404327" y="595603"/>
                  <a:pt x="407437" y="768997"/>
                  <a:pt x="410547" y="942391"/>
                </a:cubicBezTo>
              </a:path>
            </a:pathLst>
          </a:custGeom>
          <a:ln w="762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5A8FFD-0207-4889-B218-A6F0509AED05}" type="slidenum">
              <a:rPr lang="ru-RU"/>
              <a:pPr>
                <a:defRPr/>
              </a:pPr>
              <a:t>16</a:t>
            </a:fld>
            <a:endParaRPr lang="ru-RU" dirty="0"/>
          </a:p>
        </p:txBody>
      </p:sp>
      <p:sp>
        <p:nvSpPr>
          <p:cNvPr id="17414" name="Прямоугольник 2"/>
          <p:cNvSpPr>
            <a:spLocks noChangeArrowheads="1"/>
          </p:cNvSpPr>
          <p:nvPr/>
        </p:nvSpPr>
        <p:spPr bwMode="auto">
          <a:xfrm>
            <a:off x="900113" y="115888"/>
            <a:ext cx="753268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  <a:ea typeface="MS Mincho" pitchFamily="49" charset="-128"/>
                <a:cs typeface="Arial" charset="0"/>
              </a:rPr>
              <a:t>3. Основные функции обучения</a:t>
            </a:r>
            <a:endParaRPr lang="ru-RU" sz="3600">
              <a:solidFill>
                <a:srgbClr val="FF0000"/>
              </a:solidFill>
              <a:ea typeface="MS Mincho" pitchFamily="49" charset="-128"/>
              <a:cs typeface="Arial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2708920"/>
            <a:ext cx="2376264" cy="1728192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MS Mincho" pitchFamily="49" charset="-128"/>
                <a:cs typeface="Arial" pitchFamily="34" charset="0"/>
              </a:rPr>
              <a:t>Основные функции обучения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971550" y="1700213"/>
            <a:ext cx="2879725" cy="576262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Образовательная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042988" y="4797425"/>
            <a:ext cx="2881312" cy="576263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Развивающая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132138" y="2708275"/>
            <a:ext cx="2376487" cy="576263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Воспитательная</a:t>
            </a: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4140200" y="1052513"/>
            <a:ext cx="48958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Формирование знаний и опыта их применения в различных условиях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4284663" y="3573463"/>
            <a:ext cx="47513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Формирование нравственности, эстетических представлений и вкусов, системы взглядов на мир, способности следовать социальным нормам поведения</a:t>
            </a:r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2555875" y="5589588"/>
            <a:ext cx="5832475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Развитие речи, мышления, эмоционально-волевой, мотивационно-потребностной и сенсорно-двигательной сфер личности</a:t>
            </a:r>
          </a:p>
        </p:txBody>
      </p:sp>
      <p:sp>
        <p:nvSpPr>
          <p:cNvPr id="17" name="Полилиния 16"/>
          <p:cNvSpPr/>
          <p:nvPr/>
        </p:nvSpPr>
        <p:spPr>
          <a:xfrm>
            <a:off x="4140200" y="3284538"/>
            <a:ext cx="4862513" cy="1539875"/>
          </a:xfrm>
          <a:custGeom>
            <a:avLst/>
            <a:gdLst>
              <a:gd name="connsiteX0" fmla="*/ 147828 w 4898136"/>
              <a:gd name="connsiteY0" fmla="*/ 0 h 1539240"/>
              <a:gd name="connsiteX1" fmla="*/ 138684 w 4898136"/>
              <a:gd name="connsiteY1" fmla="*/ 201168 h 1539240"/>
              <a:gd name="connsiteX2" fmla="*/ 65532 w 4898136"/>
              <a:gd name="connsiteY2" fmla="*/ 393192 h 1539240"/>
              <a:gd name="connsiteX3" fmla="*/ 1524 w 4898136"/>
              <a:gd name="connsiteY3" fmla="*/ 886968 h 1539240"/>
              <a:gd name="connsiteX4" fmla="*/ 74676 w 4898136"/>
              <a:gd name="connsiteY4" fmla="*/ 1371600 h 1539240"/>
              <a:gd name="connsiteX5" fmla="*/ 367284 w 4898136"/>
              <a:gd name="connsiteY5" fmla="*/ 1490472 h 1539240"/>
              <a:gd name="connsiteX6" fmla="*/ 1208532 w 4898136"/>
              <a:gd name="connsiteY6" fmla="*/ 1508760 h 1539240"/>
              <a:gd name="connsiteX7" fmla="*/ 2177796 w 4898136"/>
              <a:gd name="connsiteY7" fmla="*/ 1499616 h 1539240"/>
              <a:gd name="connsiteX8" fmla="*/ 2497836 w 4898136"/>
              <a:gd name="connsiteY8" fmla="*/ 1271016 h 1539240"/>
              <a:gd name="connsiteX9" fmla="*/ 3467100 w 4898136"/>
              <a:gd name="connsiteY9" fmla="*/ 1225296 h 1539240"/>
              <a:gd name="connsiteX10" fmla="*/ 4253484 w 4898136"/>
              <a:gd name="connsiteY10" fmla="*/ 1197864 h 1539240"/>
              <a:gd name="connsiteX11" fmla="*/ 4756404 w 4898136"/>
              <a:gd name="connsiteY11" fmla="*/ 896112 h 1539240"/>
              <a:gd name="connsiteX12" fmla="*/ 4829556 w 4898136"/>
              <a:gd name="connsiteY12" fmla="*/ 438912 h 1539240"/>
              <a:gd name="connsiteX13" fmla="*/ 4344924 w 4898136"/>
              <a:gd name="connsiteY13" fmla="*/ 283464 h 1539240"/>
              <a:gd name="connsiteX14" fmla="*/ 3366516 w 4898136"/>
              <a:gd name="connsiteY14" fmla="*/ 210312 h 1539240"/>
              <a:gd name="connsiteX15" fmla="*/ 1208532 w 4898136"/>
              <a:gd name="connsiteY15" fmla="*/ 265176 h 1539240"/>
              <a:gd name="connsiteX16" fmla="*/ 440436 w 4898136"/>
              <a:gd name="connsiteY16" fmla="*/ 329184 h 1539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898136" h="1539240">
                <a:moveTo>
                  <a:pt x="147828" y="0"/>
                </a:moveTo>
                <a:cubicBezTo>
                  <a:pt x="150114" y="67818"/>
                  <a:pt x="152400" y="135636"/>
                  <a:pt x="138684" y="201168"/>
                </a:cubicBezTo>
                <a:cubicBezTo>
                  <a:pt x="124968" y="266700"/>
                  <a:pt x="88392" y="278892"/>
                  <a:pt x="65532" y="393192"/>
                </a:cubicBezTo>
                <a:cubicBezTo>
                  <a:pt x="42672" y="507492"/>
                  <a:pt x="0" y="723900"/>
                  <a:pt x="1524" y="886968"/>
                </a:cubicBezTo>
                <a:cubicBezTo>
                  <a:pt x="3048" y="1050036"/>
                  <a:pt x="13716" y="1271016"/>
                  <a:pt x="74676" y="1371600"/>
                </a:cubicBezTo>
                <a:cubicBezTo>
                  <a:pt x="135636" y="1472184"/>
                  <a:pt x="178308" y="1467612"/>
                  <a:pt x="367284" y="1490472"/>
                </a:cubicBezTo>
                <a:cubicBezTo>
                  <a:pt x="556260" y="1513332"/>
                  <a:pt x="1208532" y="1508760"/>
                  <a:pt x="1208532" y="1508760"/>
                </a:cubicBezTo>
                <a:cubicBezTo>
                  <a:pt x="1510284" y="1510284"/>
                  <a:pt x="1962912" y="1539240"/>
                  <a:pt x="2177796" y="1499616"/>
                </a:cubicBezTo>
                <a:cubicBezTo>
                  <a:pt x="2392680" y="1459992"/>
                  <a:pt x="2282952" y="1316736"/>
                  <a:pt x="2497836" y="1271016"/>
                </a:cubicBezTo>
                <a:cubicBezTo>
                  <a:pt x="2712720" y="1225296"/>
                  <a:pt x="3467100" y="1225296"/>
                  <a:pt x="3467100" y="1225296"/>
                </a:cubicBezTo>
                <a:cubicBezTo>
                  <a:pt x="3759708" y="1213104"/>
                  <a:pt x="4038600" y="1252728"/>
                  <a:pt x="4253484" y="1197864"/>
                </a:cubicBezTo>
                <a:cubicBezTo>
                  <a:pt x="4468368" y="1143000"/>
                  <a:pt x="4660392" y="1022604"/>
                  <a:pt x="4756404" y="896112"/>
                </a:cubicBezTo>
                <a:cubicBezTo>
                  <a:pt x="4852416" y="769620"/>
                  <a:pt x="4898136" y="541020"/>
                  <a:pt x="4829556" y="438912"/>
                </a:cubicBezTo>
                <a:cubicBezTo>
                  <a:pt x="4760976" y="336804"/>
                  <a:pt x="4588764" y="321564"/>
                  <a:pt x="4344924" y="283464"/>
                </a:cubicBezTo>
                <a:cubicBezTo>
                  <a:pt x="4101084" y="245364"/>
                  <a:pt x="3889248" y="213360"/>
                  <a:pt x="3366516" y="210312"/>
                </a:cubicBezTo>
                <a:cubicBezTo>
                  <a:pt x="2843784" y="207264"/>
                  <a:pt x="1696212" y="245364"/>
                  <a:pt x="1208532" y="265176"/>
                </a:cubicBezTo>
                <a:cubicBezTo>
                  <a:pt x="720852" y="284988"/>
                  <a:pt x="580644" y="307086"/>
                  <a:pt x="440436" y="329184"/>
                </a:cubicBezTo>
              </a:path>
            </a:pathLst>
          </a:cu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Полилиния 17"/>
          <p:cNvSpPr/>
          <p:nvPr/>
        </p:nvSpPr>
        <p:spPr>
          <a:xfrm>
            <a:off x="2344738" y="5386388"/>
            <a:ext cx="6224587" cy="1166812"/>
          </a:xfrm>
          <a:custGeom>
            <a:avLst/>
            <a:gdLst>
              <a:gd name="connsiteX0" fmla="*/ 169164 w 6224016"/>
              <a:gd name="connsiteY0" fmla="*/ 0 h 1167384"/>
              <a:gd name="connsiteX1" fmla="*/ 141732 w 6224016"/>
              <a:gd name="connsiteY1" fmla="*/ 201168 h 1167384"/>
              <a:gd name="connsiteX2" fmla="*/ 41148 w 6224016"/>
              <a:gd name="connsiteY2" fmla="*/ 475488 h 1167384"/>
              <a:gd name="connsiteX3" fmla="*/ 32004 w 6224016"/>
              <a:gd name="connsiteY3" fmla="*/ 832104 h 1167384"/>
              <a:gd name="connsiteX4" fmla="*/ 233172 w 6224016"/>
              <a:gd name="connsiteY4" fmla="*/ 1088136 h 1167384"/>
              <a:gd name="connsiteX5" fmla="*/ 900684 w 6224016"/>
              <a:gd name="connsiteY5" fmla="*/ 1161288 h 1167384"/>
              <a:gd name="connsiteX6" fmla="*/ 1741932 w 6224016"/>
              <a:gd name="connsiteY6" fmla="*/ 1124712 h 1167384"/>
              <a:gd name="connsiteX7" fmla="*/ 2153412 w 6224016"/>
              <a:gd name="connsiteY7" fmla="*/ 932688 h 1167384"/>
              <a:gd name="connsiteX8" fmla="*/ 2875788 w 6224016"/>
              <a:gd name="connsiteY8" fmla="*/ 896112 h 1167384"/>
              <a:gd name="connsiteX9" fmla="*/ 5682996 w 6224016"/>
              <a:gd name="connsiteY9" fmla="*/ 868680 h 1167384"/>
              <a:gd name="connsiteX10" fmla="*/ 6121908 w 6224016"/>
              <a:gd name="connsiteY10" fmla="*/ 557784 h 1167384"/>
              <a:gd name="connsiteX11" fmla="*/ 5628132 w 6224016"/>
              <a:gd name="connsiteY11" fmla="*/ 374904 h 1167384"/>
              <a:gd name="connsiteX12" fmla="*/ 5344668 w 6224016"/>
              <a:gd name="connsiteY12" fmla="*/ 182880 h 1167384"/>
              <a:gd name="connsiteX13" fmla="*/ 4128516 w 6224016"/>
              <a:gd name="connsiteY13" fmla="*/ 128016 h 1167384"/>
              <a:gd name="connsiteX14" fmla="*/ 1522476 w 6224016"/>
              <a:gd name="connsiteY14" fmla="*/ 155448 h 1167384"/>
              <a:gd name="connsiteX15" fmla="*/ 388620 w 6224016"/>
              <a:gd name="connsiteY15" fmla="*/ 210312 h 1167384"/>
              <a:gd name="connsiteX16" fmla="*/ 388620 w 6224016"/>
              <a:gd name="connsiteY16" fmla="*/ 210312 h 1167384"/>
              <a:gd name="connsiteX17" fmla="*/ 388620 w 6224016"/>
              <a:gd name="connsiteY17" fmla="*/ 210312 h 1167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224016" h="1167384">
                <a:moveTo>
                  <a:pt x="169164" y="0"/>
                </a:moveTo>
                <a:cubicBezTo>
                  <a:pt x="166116" y="60960"/>
                  <a:pt x="163068" y="121920"/>
                  <a:pt x="141732" y="201168"/>
                </a:cubicBezTo>
                <a:cubicBezTo>
                  <a:pt x="120396" y="280416"/>
                  <a:pt x="59436" y="370332"/>
                  <a:pt x="41148" y="475488"/>
                </a:cubicBezTo>
                <a:cubicBezTo>
                  <a:pt x="22860" y="580644"/>
                  <a:pt x="0" y="729996"/>
                  <a:pt x="32004" y="832104"/>
                </a:cubicBezTo>
                <a:cubicBezTo>
                  <a:pt x="64008" y="934212"/>
                  <a:pt x="88392" y="1033272"/>
                  <a:pt x="233172" y="1088136"/>
                </a:cubicBezTo>
                <a:cubicBezTo>
                  <a:pt x="377952" y="1143000"/>
                  <a:pt x="649224" y="1155192"/>
                  <a:pt x="900684" y="1161288"/>
                </a:cubicBezTo>
                <a:cubicBezTo>
                  <a:pt x="1152144" y="1167384"/>
                  <a:pt x="1533144" y="1162812"/>
                  <a:pt x="1741932" y="1124712"/>
                </a:cubicBezTo>
                <a:cubicBezTo>
                  <a:pt x="1950720" y="1086612"/>
                  <a:pt x="1964436" y="970788"/>
                  <a:pt x="2153412" y="932688"/>
                </a:cubicBezTo>
                <a:cubicBezTo>
                  <a:pt x="2342388" y="894588"/>
                  <a:pt x="2875788" y="896112"/>
                  <a:pt x="2875788" y="896112"/>
                </a:cubicBezTo>
                <a:lnTo>
                  <a:pt x="5682996" y="868680"/>
                </a:lnTo>
                <a:cubicBezTo>
                  <a:pt x="6224016" y="812292"/>
                  <a:pt x="6131052" y="640080"/>
                  <a:pt x="6121908" y="557784"/>
                </a:cubicBezTo>
                <a:cubicBezTo>
                  <a:pt x="6112764" y="475488"/>
                  <a:pt x="5757672" y="437388"/>
                  <a:pt x="5628132" y="374904"/>
                </a:cubicBezTo>
                <a:cubicBezTo>
                  <a:pt x="5498592" y="312420"/>
                  <a:pt x="5594604" y="224028"/>
                  <a:pt x="5344668" y="182880"/>
                </a:cubicBezTo>
                <a:cubicBezTo>
                  <a:pt x="5094732" y="141732"/>
                  <a:pt x="4128516" y="128016"/>
                  <a:pt x="4128516" y="128016"/>
                </a:cubicBezTo>
                <a:lnTo>
                  <a:pt x="1522476" y="155448"/>
                </a:lnTo>
                <a:cubicBezTo>
                  <a:pt x="899160" y="169164"/>
                  <a:pt x="388620" y="210312"/>
                  <a:pt x="388620" y="210312"/>
                </a:cubicBezTo>
                <a:lnTo>
                  <a:pt x="388620" y="210312"/>
                </a:lnTo>
                <a:lnTo>
                  <a:pt x="388620" y="210312"/>
                </a:lnTo>
              </a:path>
            </a:pathLst>
          </a:cu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Полилиния 18"/>
          <p:cNvSpPr/>
          <p:nvPr/>
        </p:nvSpPr>
        <p:spPr>
          <a:xfrm>
            <a:off x="3859213" y="979488"/>
            <a:ext cx="5151437" cy="1014412"/>
          </a:xfrm>
          <a:custGeom>
            <a:avLst/>
            <a:gdLst>
              <a:gd name="connsiteX0" fmla="*/ 0 w 5152644"/>
              <a:gd name="connsiteY0" fmla="*/ 1013460 h 1013460"/>
              <a:gd name="connsiteX1" fmla="*/ 118872 w 5152644"/>
              <a:gd name="connsiteY1" fmla="*/ 967740 h 1013460"/>
              <a:gd name="connsiteX2" fmla="*/ 192024 w 5152644"/>
              <a:gd name="connsiteY2" fmla="*/ 775716 h 1013460"/>
              <a:gd name="connsiteX3" fmla="*/ 374904 w 5152644"/>
              <a:gd name="connsiteY3" fmla="*/ 684276 h 1013460"/>
              <a:gd name="connsiteX4" fmla="*/ 905256 w 5152644"/>
              <a:gd name="connsiteY4" fmla="*/ 693420 h 1013460"/>
              <a:gd name="connsiteX5" fmla="*/ 2359152 w 5152644"/>
              <a:gd name="connsiteY5" fmla="*/ 720852 h 1013460"/>
              <a:gd name="connsiteX6" fmla="*/ 2724912 w 5152644"/>
              <a:gd name="connsiteY6" fmla="*/ 510540 h 1013460"/>
              <a:gd name="connsiteX7" fmla="*/ 3346704 w 5152644"/>
              <a:gd name="connsiteY7" fmla="*/ 437388 h 1013460"/>
              <a:gd name="connsiteX8" fmla="*/ 4709160 w 5152644"/>
              <a:gd name="connsiteY8" fmla="*/ 446532 h 1013460"/>
              <a:gd name="connsiteX9" fmla="*/ 5084064 w 5152644"/>
              <a:gd name="connsiteY9" fmla="*/ 327660 h 1013460"/>
              <a:gd name="connsiteX10" fmla="*/ 5038344 w 5152644"/>
              <a:gd name="connsiteY10" fmla="*/ 108204 h 1013460"/>
              <a:gd name="connsiteX11" fmla="*/ 4398264 w 5152644"/>
              <a:gd name="connsiteY11" fmla="*/ 80772 h 1013460"/>
              <a:gd name="connsiteX12" fmla="*/ 1664208 w 5152644"/>
              <a:gd name="connsiteY12" fmla="*/ 25908 h 1013460"/>
              <a:gd name="connsiteX13" fmla="*/ 448056 w 5152644"/>
              <a:gd name="connsiteY13" fmla="*/ 53340 h 1013460"/>
              <a:gd name="connsiteX14" fmla="*/ 128016 w 5152644"/>
              <a:gd name="connsiteY14" fmla="*/ 345948 h 1013460"/>
              <a:gd name="connsiteX15" fmla="*/ 228600 w 5152644"/>
              <a:gd name="connsiteY15" fmla="*/ 547116 h 101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152644" h="1013460">
                <a:moveTo>
                  <a:pt x="0" y="1013460"/>
                </a:moveTo>
                <a:cubicBezTo>
                  <a:pt x="43434" y="1010412"/>
                  <a:pt x="86868" y="1007364"/>
                  <a:pt x="118872" y="967740"/>
                </a:cubicBezTo>
                <a:cubicBezTo>
                  <a:pt x="150876" y="928116"/>
                  <a:pt x="149352" y="822960"/>
                  <a:pt x="192024" y="775716"/>
                </a:cubicBezTo>
                <a:cubicBezTo>
                  <a:pt x="234696" y="728472"/>
                  <a:pt x="256032" y="697992"/>
                  <a:pt x="374904" y="684276"/>
                </a:cubicBezTo>
                <a:cubicBezTo>
                  <a:pt x="493776" y="670560"/>
                  <a:pt x="905256" y="693420"/>
                  <a:pt x="905256" y="693420"/>
                </a:cubicBezTo>
                <a:cubicBezTo>
                  <a:pt x="1235964" y="699516"/>
                  <a:pt x="2055876" y="751332"/>
                  <a:pt x="2359152" y="720852"/>
                </a:cubicBezTo>
                <a:cubicBezTo>
                  <a:pt x="2662428" y="690372"/>
                  <a:pt x="2560320" y="557784"/>
                  <a:pt x="2724912" y="510540"/>
                </a:cubicBezTo>
                <a:cubicBezTo>
                  <a:pt x="2889504" y="463296"/>
                  <a:pt x="3015996" y="448056"/>
                  <a:pt x="3346704" y="437388"/>
                </a:cubicBezTo>
                <a:cubicBezTo>
                  <a:pt x="3677412" y="426720"/>
                  <a:pt x="4419600" y="464820"/>
                  <a:pt x="4709160" y="446532"/>
                </a:cubicBezTo>
                <a:cubicBezTo>
                  <a:pt x="4998720" y="428244"/>
                  <a:pt x="5029200" y="384048"/>
                  <a:pt x="5084064" y="327660"/>
                </a:cubicBezTo>
                <a:cubicBezTo>
                  <a:pt x="5138928" y="271272"/>
                  <a:pt x="5152644" y="149352"/>
                  <a:pt x="5038344" y="108204"/>
                </a:cubicBezTo>
                <a:cubicBezTo>
                  <a:pt x="4924044" y="67056"/>
                  <a:pt x="4398264" y="80772"/>
                  <a:pt x="4398264" y="80772"/>
                </a:cubicBezTo>
                <a:lnTo>
                  <a:pt x="1664208" y="25908"/>
                </a:lnTo>
                <a:cubicBezTo>
                  <a:pt x="1005840" y="21336"/>
                  <a:pt x="704088" y="0"/>
                  <a:pt x="448056" y="53340"/>
                </a:cubicBezTo>
                <a:cubicBezTo>
                  <a:pt x="192024" y="106680"/>
                  <a:pt x="164592" y="263652"/>
                  <a:pt x="128016" y="345948"/>
                </a:cubicBezTo>
                <a:cubicBezTo>
                  <a:pt x="91440" y="428244"/>
                  <a:pt x="160020" y="487680"/>
                  <a:pt x="228600" y="547116"/>
                </a:cubicBezTo>
              </a:path>
            </a:pathLst>
          </a:cu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Управляющая кнопка: домой 19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12" grpId="0"/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ChangeArrowheads="1"/>
          </p:cNvSpPr>
          <p:nvPr/>
        </p:nvSpPr>
        <p:spPr bwMode="auto">
          <a:xfrm>
            <a:off x="179388" y="1412875"/>
            <a:ext cx="8785225" cy="464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7200" algn="r"/>
            <a:r>
              <a:rPr lang="ru-RU" sz="2800">
                <a:latin typeface="Calibri" pitchFamily="34" charset="0"/>
                <a:ea typeface="MS Mincho" pitchFamily="49" charset="-128"/>
                <a:cs typeface="Arial" charset="0"/>
              </a:rPr>
              <a:t>Дидактика, как и любая наука, стремится к познанию и формулированию общих закономерностей, которым подчиняются изучаемые ею процессы, предметы и явления. </a:t>
            </a:r>
          </a:p>
          <a:p>
            <a:pPr indent="457200"/>
            <a:endParaRPr lang="ru-RU" sz="2800">
              <a:ea typeface="MS Mincho" pitchFamily="49" charset="-128"/>
              <a:cs typeface="Arial" charset="0"/>
            </a:endParaRPr>
          </a:p>
          <a:p>
            <a:pPr indent="457200"/>
            <a:endParaRPr lang="ru-RU" sz="2800">
              <a:ea typeface="MS Mincho" pitchFamily="49" charset="-128"/>
              <a:cs typeface="Arial" charset="0"/>
            </a:endParaRPr>
          </a:p>
          <a:p>
            <a:pPr indent="457200"/>
            <a:r>
              <a:rPr lang="ru-RU" sz="3200" b="1">
                <a:solidFill>
                  <a:srgbClr val="00B0F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Закономерности обучения</a:t>
            </a:r>
            <a:r>
              <a:rPr lang="ru-RU" sz="3200">
                <a:latin typeface="Calibri" pitchFamily="34" charset="0"/>
                <a:ea typeface="MS Mincho" pitchFamily="49" charset="-128"/>
                <a:cs typeface="Arial" charset="0"/>
              </a:rPr>
              <a:t> – это упорядоченность возникающих при обучении связей и зависимостей, а также факторов, влияющих на учебный процесс. </a:t>
            </a:r>
          </a:p>
        </p:txBody>
      </p:sp>
      <p:sp>
        <p:nvSpPr>
          <p:cNvPr id="18435" name="Прямоугольник 2"/>
          <p:cNvSpPr>
            <a:spLocks noChangeArrowheads="1"/>
          </p:cNvSpPr>
          <p:nvPr/>
        </p:nvSpPr>
        <p:spPr bwMode="auto">
          <a:xfrm>
            <a:off x="107950" y="260350"/>
            <a:ext cx="90360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>
                <a:solidFill>
                  <a:srgbClr val="FF0000"/>
                </a:solidFill>
                <a:ea typeface="MS Mincho" pitchFamily="49" charset="-128"/>
                <a:cs typeface="Arial" charset="0"/>
              </a:rPr>
              <a:t>4. Закономерности процесса обучения</a:t>
            </a:r>
            <a:endParaRPr lang="ru-RU" sz="3600">
              <a:solidFill>
                <a:srgbClr val="FF0000"/>
              </a:solidFill>
              <a:ea typeface="MS Mincho" pitchFamily="49" charset="-128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87CC59-8C02-4343-98FE-B2324DADD5CB}" type="slidenum">
              <a:rPr lang="ru-RU"/>
              <a:pPr>
                <a:defRPr/>
              </a:pPr>
              <a:t>17</a:t>
            </a:fld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1"/>
          <p:cNvSpPr>
            <a:spLocks noChangeArrowheads="1"/>
          </p:cNvSpPr>
          <p:nvPr/>
        </p:nvSpPr>
        <p:spPr bwMode="auto">
          <a:xfrm>
            <a:off x="179388" y="260350"/>
            <a:ext cx="8785225" cy="620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>
                <a:latin typeface="Calibri" pitchFamily="34" charset="0"/>
              </a:rPr>
              <a:t>Существует </a:t>
            </a:r>
            <a:r>
              <a:rPr lang="ru-RU" sz="3200" b="1">
                <a:latin typeface="Calibri" pitchFamily="34" charset="0"/>
              </a:rPr>
              <a:t>несколько подходов к пониманию закономерностей обучения</a:t>
            </a:r>
            <a:r>
              <a:rPr lang="ru-RU" sz="3200">
                <a:latin typeface="Calibri" pitchFamily="34" charset="0"/>
              </a:rPr>
              <a:t>. </a:t>
            </a:r>
          </a:p>
          <a:p>
            <a:endParaRPr lang="ru-RU" sz="3200">
              <a:latin typeface="Calibri" pitchFamily="34" charset="0"/>
            </a:endParaRPr>
          </a:p>
          <a:p>
            <a:pPr algn="r">
              <a:spcAft>
                <a:spcPts val="1800"/>
              </a:spcAft>
            </a:pPr>
            <a:r>
              <a:rPr lang="ru-RU" sz="3200" b="1">
                <a:latin typeface="Calibri" pitchFamily="34" charset="0"/>
              </a:rPr>
              <a:t>Ю.К. Бабанский</a:t>
            </a:r>
            <a:r>
              <a:rPr lang="ru-RU" sz="3200">
                <a:latin typeface="Calibri" pitchFamily="34" charset="0"/>
              </a:rPr>
              <a:t> определил закономерности как зависимости обучения… </a:t>
            </a:r>
          </a:p>
          <a:p>
            <a:pPr algn="r">
              <a:spcAft>
                <a:spcPts val="1800"/>
              </a:spcAft>
            </a:pPr>
            <a:r>
              <a:rPr lang="ru-RU" sz="3200">
                <a:latin typeface="Calibri" pitchFamily="34" charset="0"/>
              </a:rPr>
              <a:t>1) от потребностей общества; </a:t>
            </a:r>
          </a:p>
          <a:p>
            <a:pPr algn="r">
              <a:spcAft>
                <a:spcPts val="1800"/>
              </a:spcAft>
            </a:pPr>
            <a:r>
              <a:rPr lang="ru-RU" sz="3200">
                <a:latin typeface="Calibri" pitchFamily="34" charset="0"/>
              </a:rPr>
              <a:t>2) от процессов образования, воспитания и развития как сторон целостного педагогического процесса; </a:t>
            </a:r>
          </a:p>
          <a:p>
            <a:pPr algn="r">
              <a:spcAft>
                <a:spcPts val="1800"/>
              </a:spcAft>
            </a:pPr>
            <a:r>
              <a:rPr lang="ru-RU" sz="3200">
                <a:latin typeface="Calibri" pitchFamily="34" charset="0"/>
              </a:rPr>
              <a:t>3) от возможностей учащихся и внешних условий.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388F51-B5B8-4382-9115-331AA03B44ED}" type="slidenum">
              <a:rPr lang="ru-RU"/>
              <a:pPr>
                <a:defRPr/>
              </a:pPr>
              <a:t>18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Прямоугольник 1"/>
          <p:cNvSpPr>
            <a:spLocks noChangeArrowheads="1"/>
          </p:cNvSpPr>
          <p:nvPr/>
        </p:nvSpPr>
        <p:spPr bwMode="auto">
          <a:xfrm>
            <a:off x="468313" y="981075"/>
            <a:ext cx="8351837" cy="498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800"/>
              </a:spcBef>
            </a:pPr>
            <a:r>
              <a:rPr lang="ru-RU" sz="3200" b="1">
                <a:latin typeface="Calibri" pitchFamily="34" charset="0"/>
              </a:rPr>
              <a:t>И.П. Подласый</a:t>
            </a:r>
            <a:r>
              <a:rPr lang="ru-RU" sz="3200">
                <a:latin typeface="Calibri" pitchFamily="34" charset="0"/>
              </a:rPr>
              <a:t> выделил две больших группы закономерностей обучения: </a:t>
            </a:r>
          </a:p>
          <a:p>
            <a:pPr>
              <a:spcBef>
                <a:spcPts val="1800"/>
              </a:spcBef>
            </a:pPr>
            <a:r>
              <a:rPr lang="ru-RU" sz="3200">
                <a:latin typeface="Calibri" pitchFamily="34" charset="0"/>
              </a:rPr>
              <a:t>1) </a:t>
            </a:r>
            <a:r>
              <a:rPr lang="ru-RU" sz="3200" b="1">
                <a:latin typeface="Calibri" pitchFamily="34" charset="0"/>
              </a:rPr>
              <a:t>общие</a:t>
            </a:r>
            <a:r>
              <a:rPr lang="ru-RU" sz="3200">
                <a:latin typeface="Calibri" pitchFamily="34" charset="0"/>
              </a:rPr>
              <a:t> (выражающие зависимость учебного процесса от его целей, содержания, методов обучения, характера управления учебным процессом и т.д.); </a:t>
            </a:r>
          </a:p>
          <a:p>
            <a:pPr>
              <a:spcBef>
                <a:spcPts val="1800"/>
              </a:spcBef>
            </a:pPr>
            <a:r>
              <a:rPr lang="ru-RU" sz="3200">
                <a:latin typeface="Calibri" pitchFamily="34" charset="0"/>
              </a:rPr>
              <a:t>2) </a:t>
            </a:r>
            <a:r>
              <a:rPr lang="ru-RU" sz="3200" b="1">
                <a:latin typeface="Calibri" pitchFamily="34" charset="0"/>
              </a:rPr>
              <a:t>конкретные</a:t>
            </a:r>
            <a:r>
              <a:rPr lang="ru-RU" sz="3200">
                <a:latin typeface="Calibri" pitchFamily="34" charset="0"/>
              </a:rPr>
              <a:t> (дидактические или содержательно-процессуальные, психологические, организационные и др.).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072993-6DF0-44B1-A615-1D63896FA9DD}" type="slidenum">
              <a:rPr lang="ru-RU"/>
              <a:pPr>
                <a:defRPr/>
              </a:pPr>
              <a:t>19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68FE49-ADAE-4A69-B5F7-DE714C382E43}" type="slidenum">
              <a:rPr lang="ru-RU"/>
              <a:pPr>
                <a:defRPr/>
              </a:pPr>
              <a:t>20</a:t>
            </a:fld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9388" y="1052513"/>
            <a:ext cx="8964612" cy="44942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3200" dirty="0">
                <a:solidFill>
                  <a:srgbClr val="00B0F0"/>
                </a:solidFill>
                <a:latin typeface="+mn-lt"/>
              </a:rPr>
              <a:t>Примеры конкретных закономерностей обучения:</a:t>
            </a:r>
          </a:p>
          <a:p>
            <a:pPr marL="720000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3200" dirty="0">
                <a:latin typeface="+mn-lt"/>
              </a:rPr>
              <a:t>- чем активней ребёнок в учебном процессе, тем выше результат обучения; </a:t>
            </a:r>
          </a:p>
          <a:p>
            <a:pPr marL="720000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3200" dirty="0">
                <a:latin typeface="+mn-lt"/>
              </a:rPr>
              <a:t>- если учитель доступно для детей излагает новый материал, то они лучше его поймут; </a:t>
            </a:r>
          </a:p>
          <a:p>
            <a:pPr marL="720000"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ru-RU" sz="3200" dirty="0">
                <a:latin typeface="+mn-lt"/>
              </a:rPr>
              <a:t>- если многократно повторить некоторое действие, то потом его можно будет выполнять не задумываясь, автоматически.  </a:t>
            </a:r>
            <a:endParaRPr lang="ru-RU" sz="3200" dirty="0">
              <a:latin typeface="+mn-lt"/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ChangeArrowheads="1"/>
          </p:cNvSpPr>
          <p:nvPr/>
        </p:nvSpPr>
        <p:spPr bwMode="auto">
          <a:xfrm>
            <a:off x="323850" y="1098550"/>
            <a:ext cx="8569325" cy="544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7200" algn="r"/>
            <a:r>
              <a:rPr lang="ru-RU" sz="3200" b="1">
                <a:solidFill>
                  <a:srgbClr val="00B0F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Принципы обучения</a:t>
            </a:r>
            <a:r>
              <a:rPr lang="ru-RU" sz="3200">
                <a:solidFill>
                  <a:srgbClr val="00B0F0"/>
                </a:solidFill>
                <a:latin typeface="Calibri" pitchFamily="34" charset="0"/>
                <a:ea typeface="MS Mincho" pitchFamily="49" charset="-128"/>
                <a:cs typeface="Arial" charset="0"/>
              </a:rPr>
              <a:t> </a:t>
            </a:r>
            <a:r>
              <a:rPr lang="ru-RU" sz="3200">
                <a:latin typeface="Calibri" pitchFamily="34" charset="0"/>
                <a:ea typeface="MS Mincho" pitchFamily="49" charset="-128"/>
                <a:cs typeface="Arial" charset="0"/>
              </a:rPr>
              <a:t>– это фундаментальные положения, которые отражают общие требования к организации учебного процесса. </a:t>
            </a:r>
          </a:p>
          <a:p>
            <a:pPr indent="457200"/>
            <a:endParaRPr lang="ru-RU" sz="2800">
              <a:latin typeface="Calibri" pitchFamily="34" charset="0"/>
              <a:ea typeface="MS Mincho" pitchFamily="49" charset="-128"/>
              <a:cs typeface="Arial" charset="0"/>
            </a:endParaRPr>
          </a:p>
          <a:p>
            <a:pPr indent="457200"/>
            <a:r>
              <a:rPr lang="ru-RU" sz="2800">
                <a:latin typeface="Calibri" pitchFamily="34" charset="0"/>
                <a:ea typeface="MS Mincho" pitchFamily="49" charset="-128"/>
                <a:cs typeface="Arial" charset="0"/>
              </a:rPr>
              <a:t>Принципы обучения</a:t>
            </a:r>
          </a:p>
          <a:p>
            <a:pPr indent="457200"/>
            <a:r>
              <a:rPr lang="ru-RU" sz="2800">
                <a:latin typeface="Calibri" pitchFamily="34" charset="0"/>
                <a:ea typeface="MS Mincho" pitchFamily="49" charset="-128"/>
                <a:cs typeface="Arial" charset="0"/>
              </a:rPr>
              <a:t>формулируются на основе научного анализа процесса обучения, </a:t>
            </a:r>
          </a:p>
          <a:p>
            <a:pPr indent="457200"/>
            <a:r>
              <a:rPr lang="ru-RU" sz="2800">
                <a:latin typeface="Calibri" pitchFamily="34" charset="0"/>
                <a:ea typeface="MS Mincho" pitchFamily="49" charset="-128"/>
                <a:cs typeface="Arial" charset="0"/>
              </a:rPr>
              <a:t>соотносятся с его закономерностями, </a:t>
            </a:r>
          </a:p>
          <a:p>
            <a:pPr indent="457200"/>
            <a:r>
              <a:rPr lang="ru-RU" sz="2800">
                <a:latin typeface="Calibri" pitchFamily="34" charset="0"/>
                <a:ea typeface="MS Mincho" pitchFamily="49" charset="-128"/>
                <a:cs typeface="Arial" charset="0"/>
              </a:rPr>
              <a:t>с целями и задачами образования, </a:t>
            </a:r>
          </a:p>
          <a:p>
            <a:pPr indent="457200"/>
            <a:r>
              <a:rPr lang="ru-RU" sz="2800">
                <a:latin typeface="Calibri" pitchFamily="34" charset="0"/>
                <a:ea typeface="MS Mincho" pitchFamily="49" charset="-128"/>
                <a:cs typeface="Arial" charset="0"/>
              </a:rPr>
              <a:t>с уровнем развития педагогической науки, </a:t>
            </a:r>
          </a:p>
          <a:p>
            <a:pPr indent="457200"/>
            <a:r>
              <a:rPr lang="ru-RU" sz="2800">
                <a:latin typeface="Calibri" pitchFamily="34" charset="0"/>
                <a:ea typeface="MS Mincho" pitchFamily="49" charset="-128"/>
                <a:cs typeface="Arial" charset="0"/>
              </a:rPr>
              <a:t>с возможностями существующей системы образования. </a:t>
            </a:r>
            <a:endParaRPr lang="ru-RU" sz="3200">
              <a:latin typeface="Calibri" pitchFamily="34" charset="0"/>
              <a:ea typeface="MS Mincho" pitchFamily="49" charset="-128"/>
              <a:cs typeface="Arial" charset="0"/>
            </a:endParaRPr>
          </a:p>
        </p:txBody>
      </p:sp>
      <p:sp>
        <p:nvSpPr>
          <p:cNvPr id="22531" name="Прямоугольник 2"/>
          <p:cNvSpPr>
            <a:spLocks noChangeArrowheads="1"/>
          </p:cNvSpPr>
          <p:nvPr/>
        </p:nvSpPr>
        <p:spPr bwMode="auto">
          <a:xfrm>
            <a:off x="755650" y="260350"/>
            <a:ext cx="74882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>
                <a:solidFill>
                  <a:srgbClr val="FF0000"/>
                </a:solidFill>
                <a:ea typeface="MS Mincho" pitchFamily="49" charset="-128"/>
                <a:cs typeface="Arial" charset="0"/>
              </a:rPr>
              <a:t>5. Принципы обучения</a:t>
            </a:r>
            <a:r>
              <a:rPr lang="ru-RU" sz="3600">
                <a:solidFill>
                  <a:srgbClr val="FF0000"/>
                </a:solidFill>
                <a:ea typeface="MS Mincho" pitchFamily="49" charset="-128"/>
                <a:cs typeface="Arial" charset="0"/>
              </a:rPr>
              <a:t> </a:t>
            </a:r>
            <a:endParaRPr lang="ru-RU" sz="3600">
              <a:solidFill>
                <a:srgbClr val="FF0000"/>
              </a:solidFill>
              <a:latin typeface="Calibri" pitchFamily="34" charset="0"/>
              <a:ea typeface="MS Mincho" pitchFamily="49" charset="-128"/>
              <a:cs typeface="Arial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35A210-754E-4119-99B5-0DEABBD4FCD9}" type="slidenum">
              <a:rPr lang="ru-RU"/>
              <a:pPr>
                <a:defRPr/>
              </a:pPr>
              <a:t>21</a:t>
            </a:fld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288" y="404813"/>
            <a:ext cx="8497887" cy="56483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sz="3200" dirty="0">
                <a:solidFill>
                  <a:srgbClr val="00B0F0"/>
                </a:solidFill>
                <a:latin typeface="+mn-lt"/>
                <a:ea typeface="MS Mincho" pitchFamily="49" charset="-128"/>
                <a:cs typeface="Arial" pitchFamily="34" charset="0"/>
              </a:rPr>
              <a:t>Основные принципы обучения: </a:t>
            </a:r>
          </a:p>
          <a:p>
            <a:pPr marL="360000"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sz="3200" dirty="0">
                <a:latin typeface="+mn-lt"/>
                <a:ea typeface="MS Mincho" pitchFamily="49" charset="-128"/>
                <a:cs typeface="Arial" pitchFamily="34" charset="0"/>
              </a:rPr>
              <a:t>- сознательности и активности; </a:t>
            </a:r>
          </a:p>
          <a:p>
            <a:pPr marL="360000"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sz="3200" dirty="0">
                <a:latin typeface="+mn-lt"/>
                <a:ea typeface="MS Mincho" pitchFamily="49" charset="-128"/>
                <a:cs typeface="Arial" pitchFamily="34" charset="0"/>
              </a:rPr>
              <a:t>- наглядности; </a:t>
            </a:r>
          </a:p>
          <a:p>
            <a:pPr marL="360000"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sz="3200" dirty="0">
                <a:latin typeface="+mn-lt"/>
                <a:ea typeface="MS Mincho" pitchFamily="49" charset="-128"/>
                <a:cs typeface="Arial" pitchFamily="34" charset="0"/>
              </a:rPr>
              <a:t>- последовательности и систематичности; </a:t>
            </a:r>
          </a:p>
          <a:p>
            <a:pPr marL="360000"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sz="3200" dirty="0">
                <a:latin typeface="+mn-lt"/>
                <a:ea typeface="MS Mincho" pitchFamily="49" charset="-128"/>
                <a:cs typeface="Arial" pitchFamily="34" charset="0"/>
              </a:rPr>
              <a:t>- прочности; </a:t>
            </a:r>
          </a:p>
          <a:p>
            <a:pPr marL="360000"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sz="3200" dirty="0">
                <a:latin typeface="+mn-lt"/>
                <a:ea typeface="MS Mincho" pitchFamily="49" charset="-128"/>
                <a:cs typeface="Arial" pitchFamily="34" charset="0"/>
              </a:rPr>
              <a:t>- доступности; </a:t>
            </a:r>
          </a:p>
          <a:p>
            <a:pPr marL="360000"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sz="3200" dirty="0">
                <a:latin typeface="+mn-lt"/>
                <a:ea typeface="MS Mincho" pitchFamily="49" charset="-128"/>
                <a:cs typeface="Arial" pitchFamily="34" charset="0"/>
              </a:rPr>
              <a:t>- научности; </a:t>
            </a:r>
          </a:p>
          <a:p>
            <a:pPr marL="360000" fontAlgn="auto">
              <a:spcBef>
                <a:spcPts val="0"/>
              </a:spcBef>
              <a:spcAft>
                <a:spcPts val="1800"/>
              </a:spcAft>
              <a:defRPr/>
            </a:pPr>
            <a:r>
              <a:rPr lang="ru-RU" sz="3200" dirty="0">
                <a:latin typeface="+mn-lt"/>
                <a:ea typeface="MS Mincho" pitchFamily="49" charset="-128"/>
                <a:cs typeface="Arial" pitchFamily="34" charset="0"/>
              </a:rPr>
              <a:t>- связи теории с практикой.</a:t>
            </a:r>
            <a:endParaRPr lang="ru-RU" sz="3200" dirty="0">
              <a:latin typeface="+mn-lt"/>
              <a:cs typeface="Arial" pitchFamily="34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BC799F-0B20-4CCB-B76F-60E46378362F}" type="slidenum">
              <a:rPr lang="ru-RU"/>
              <a:pPr>
                <a:defRPr/>
              </a:pPr>
              <a:t>22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74E237-0801-4855-ADE4-A110FFE632D2}" type="slidenum">
              <a:rPr lang="ru-RU"/>
              <a:pPr>
                <a:defRPr/>
              </a:pPr>
              <a:t>23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851920" y="0"/>
            <a:ext cx="1512168" cy="338554"/>
          </a:xfrm>
          <a:prstGeom prst="rect">
            <a:avLst/>
          </a:prstGeom>
          <a:solidFill>
            <a:srgbClr val="FFFF00"/>
          </a:solidFill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rgbClr val="92D050"/>
                </a:solidFill>
                <a:latin typeface="+mn-lt"/>
              </a:rPr>
              <a:t>Подведём итог</a:t>
            </a:r>
            <a:endParaRPr lang="ru-RU" sz="1600" dirty="0">
              <a:solidFill>
                <a:srgbClr val="92D050"/>
              </a:solidFill>
              <a:latin typeface="+mn-lt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0" y="981075"/>
            <a:ext cx="9144000" cy="507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8775">
              <a:spcAft>
                <a:spcPts val="1200"/>
              </a:spcAft>
            </a:pPr>
            <a:r>
              <a:rPr lang="ru-RU" sz="2400">
                <a:latin typeface="Calibri" pitchFamily="34" charset="0"/>
              </a:rPr>
              <a:t>1. Что является предметом дидактики?</a:t>
            </a:r>
          </a:p>
          <a:p>
            <a:pPr marL="358775">
              <a:spcAft>
                <a:spcPts val="1200"/>
              </a:spcAft>
            </a:pPr>
            <a:r>
              <a:rPr lang="ru-RU" sz="2400">
                <a:latin typeface="Calibri" pitchFamily="34" charset="0"/>
              </a:rPr>
              <a:t>2. В чём состоит двусторонний характер учебного процесса?</a:t>
            </a:r>
          </a:p>
          <a:p>
            <a:pPr marL="358775">
              <a:spcAft>
                <a:spcPts val="1200"/>
              </a:spcAft>
            </a:pPr>
            <a:r>
              <a:rPr lang="ru-RU" sz="2400">
                <a:latin typeface="Calibri" pitchFamily="34" charset="0"/>
                <a:cs typeface="Arial" charset="0"/>
              </a:rPr>
              <a:t>3. </a:t>
            </a:r>
            <a:r>
              <a:rPr lang="ru-RU" sz="2400">
                <a:latin typeface="Calibri" pitchFamily="34" charset="0"/>
                <a:ea typeface="Calibri" pitchFamily="34" charset="0"/>
                <a:cs typeface="Arial" charset="0"/>
              </a:rPr>
              <a:t>Чем отличается учебно-познавательная деятельность от «просто учебной» и «просто познавательной»</a:t>
            </a:r>
            <a:r>
              <a:rPr lang="ru-RU" sz="2400">
                <a:latin typeface="Calibri" pitchFamily="34" charset="0"/>
                <a:cs typeface="Arial" charset="0"/>
              </a:rPr>
              <a:t>? </a:t>
            </a:r>
          </a:p>
          <a:p>
            <a:pPr marL="358775">
              <a:spcAft>
                <a:spcPts val="1200"/>
              </a:spcAft>
            </a:pPr>
            <a:r>
              <a:rPr lang="ru-RU" sz="2400">
                <a:latin typeface="Calibri" pitchFamily="34" charset="0"/>
              </a:rPr>
              <a:t>4.</a:t>
            </a:r>
            <a:r>
              <a:rPr lang="ru-RU" sz="2400">
                <a:latin typeface="Calibri" pitchFamily="34" charset="0"/>
                <a:cs typeface="Arial" charset="0"/>
              </a:rPr>
              <a:t> Докажите необходимость осуществления в обучении его основных функций: образовательной, воспитательной и развивающей.</a:t>
            </a:r>
            <a:r>
              <a:rPr lang="ru-RU" sz="2400">
                <a:latin typeface="Calibri" pitchFamily="34" charset="0"/>
              </a:rPr>
              <a:t> </a:t>
            </a:r>
          </a:p>
          <a:p>
            <a:pPr marL="358775">
              <a:spcAft>
                <a:spcPts val="1200"/>
              </a:spcAft>
            </a:pPr>
            <a:r>
              <a:rPr lang="ru-RU" sz="2400">
                <a:latin typeface="Calibri" pitchFamily="34" charset="0"/>
              </a:rPr>
              <a:t>5. В чём проявляются закономерности учебного процесса? </a:t>
            </a:r>
          </a:p>
          <a:p>
            <a:pPr marL="358775">
              <a:spcAft>
                <a:spcPts val="1200"/>
              </a:spcAft>
            </a:pPr>
            <a:r>
              <a:rPr lang="ru-RU" sz="2400">
                <a:latin typeface="Calibri" pitchFamily="34" charset="0"/>
              </a:rPr>
              <a:t>6. Назовите принципы обучения.</a:t>
            </a:r>
          </a:p>
          <a:p>
            <a:pPr marL="358775">
              <a:spcAft>
                <a:spcPts val="1200"/>
              </a:spcAft>
            </a:pPr>
            <a:r>
              <a:rPr lang="ru-RU" sz="2400">
                <a:latin typeface="Calibri" pitchFamily="34" charset="0"/>
              </a:rPr>
              <a:t>7. Как связаны между собой закономерности и принципы обучения? </a:t>
            </a:r>
          </a:p>
        </p:txBody>
      </p:sp>
      <p:sp>
        <p:nvSpPr>
          <p:cNvPr id="24583" name="TextBox 4"/>
          <p:cNvSpPr txBox="1">
            <a:spLocks noChangeArrowheads="1"/>
          </p:cNvSpPr>
          <p:nvPr/>
        </p:nvSpPr>
        <p:spPr bwMode="auto">
          <a:xfrm>
            <a:off x="250825" y="549275"/>
            <a:ext cx="33131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FF0000"/>
                </a:solidFill>
                <a:latin typeface="Calibri" pitchFamily="34" charset="0"/>
              </a:rPr>
              <a:t>Для контроля и самоконтроля</a:t>
            </a:r>
          </a:p>
        </p:txBody>
      </p:sp>
      <p:sp>
        <p:nvSpPr>
          <p:cNvPr id="24584" name="TextBox 5"/>
          <p:cNvSpPr txBox="1">
            <a:spLocks noChangeArrowheads="1"/>
          </p:cNvSpPr>
          <p:nvPr/>
        </p:nvSpPr>
        <p:spPr bwMode="auto">
          <a:xfrm>
            <a:off x="395288" y="6165850"/>
            <a:ext cx="41052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  <a:hlinkClick r:id="rId2" tooltip="Тест онлайн"/>
              </a:rPr>
              <a:t>Пройти тест по материалу лекции</a:t>
            </a:r>
            <a:endParaRPr lang="ru-RU">
              <a:latin typeface="Calibri" pitchFamily="34" charset="0"/>
            </a:endParaRP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950" y="260350"/>
            <a:ext cx="8856663" cy="47704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Arial" pitchFamily="34" charset="0"/>
                <a:cs typeface="Arial" pitchFamily="34" charset="0"/>
              </a:rPr>
              <a:t>Источники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latin typeface="Arial" pitchFamily="34" charset="0"/>
              <a:cs typeface="Arial" pitchFamily="34" charset="0"/>
            </a:endParaRPr>
          </a:p>
          <a:p>
            <a:pPr marL="342900" indent="-342900" fontAlgn="auto"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  <a:defRPr/>
            </a:pPr>
            <a:r>
              <a:rPr lang="ru-RU" dirty="0">
                <a:latin typeface="Arial" pitchFamily="34" charset="0"/>
                <a:cs typeface="Arial" pitchFamily="34" charset="0"/>
                <a:hlinkClick r:id="rId2"/>
              </a:rPr>
              <a:t>Двусторонний и личностный характер обучения</a:t>
            </a:r>
            <a:r>
              <a:rPr lang="ru-RU" dirty="0">
                <a:latin typeface="Arial" pitchFamily="34" charset="0"/>
                <a:cs typeface="Arial" pitchFamily="34" charset="0"/>
              </a:rPr>
              <a:t>. </a:t>
            </a:r>
          </a:p>
          <a:p>
            <a:pPr marL="342900" indent="-342900" fontAlgn="auto"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  <a:defRPr/>
            </a:pPr>
            <a:r>
              <a:rPr lang="ru-RU" dirty="0">
                <a:latin typeface="Arial" pitchFamily="34" charset="0"/>
                <a:cs typeface="Arial" pitchFamily="34" charset="0"/>
                <a:hlinkClick r:id="rId3"/>
              </a:rPr>
              <a:t>Дидактика – теория обучения</a:t>
            </a:r>
            <a:r>
              <a:rPr lang="ru-RU" dirty="0">
                <a:latin typeface="Arial" pitchFamily="34" charset="0"/>
                <a:cs typeface="Arial" pitchFamily="34" charset="0"/>
              </a:rPr>
              <a:t>. </a:t>
            </a:r>
          </a:p>
          <a:p>
            <a:pPr marL="342900" indent="-342900" fontAlgn="auto"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  <a:defRPr/>
            </a:pPr>
            <a:r>
              <a:rPr lang="ru-RU" dirty="0">
                <a:latin typeface="Arial" pitchFamily="34" charset="0"/>
                <a:cs typeface="Arial" pitchFamily="34" charset="0"/>
                <a:hlinkClick r:id="rId4"/>
              </a:rPr>
              <a:t>Закономерности и принципы обучения</a:t>
            </a:r>
            <a:r>
              <a:rPr lang="ru-RU" dirty="0">
                <a:latin typeface="Arial" pitchFamily="34" charset="0"/>
                <a:cs typeface="Arial" pitchFamily="34" charset="0"/>
              </a:rPr>
              <a:t>. </a:t>
            </a:r>
          </a:p>
          <a:p>
            <a:pPr marL="342900" indent="-342900" fontAlgn="auto"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  <a:defRPr/>
            </a:pPr>
            <a:r>
              <a:rPr lang="ru-RU" dirty="0">
                <a:latin typeface="Arial" pitchFamily="34" charset="0"/>
                <a:cs typeface="Arial" pitchFamily="34" charset="0"/>
                <a:hlinkClick r:id="rId5"/>
              </a:rPr>
              <a:t>Закономерности процесса обучения</a:t>
            </a:r>
            <a:r>
              <a:rPr lang="ru-RU" dirty="0">
                <a:latin typeface="Arial" pitchFamily="34" charset="0"/>
                <a:cs typeface="Arial" pitchFamily="34" charset="0"/>
              </a:rPr>
              <a:t>. </a:t>
            </a:r>
          </a:p>
          <a:p>
            <a:pPr marL="342900" indent="-342900" fontAlgn="auto"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  <a:defRPr/>
            </a:pPr>
            <a:r>
              <a:rPr lang="ru-RU" dirty="0">
                <a:latin typeface="Arial" pitchFamily="34" charset="0"/>
                <a:cs typeface="Arial" pitchFamily="34" charset="0"/>
                <a:hlinkClick r:id="rId6"/>
              </a:rPr>
              <a:t>Основные функции обучения, их реализация на уроке</a:t>
            </a:r>
            <a:r>
              <a:rPr lang="ru-RU" dirty="0">
                <a:latin typeface="Arial" pitchFamily="34" charset="0"/>
                <a:cs typeface="Arial" pitchFamily="34" charset="0"/>
              </a:rPr>
              <a:t>. </a:t>
            </a:r>
          </a:p>
          <a:p>
            <a:pPr marL="342900" indent="-342900" fontAlgn="auto"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  <a:defRPr/>
            </a:pPr>
            <a:r>
              <a:rPr lang="ru-RU" dirty="0">
                <a:latin typeface="Arial" pitchFamily="34" charset="0"/>
                <a:cs typeface="Arial" pitchFamily="34" charset="0"/>
                <a:hlinkClick r:id="rId7"/>
              </a:rPr>
              <a:t>Сущность, движущие силы, противоречия, структура и логика процесса обучения</a:t>
            </a:r>
            <a:r>
              <a:rPr lang="ru-RU" dirty="0">
                <a:latin typeface="Arial" pitchFamily="34" charset="0"/>
                <a:cs typeface="Arial" pitchFamily="34" charset="0"/>
              </a:rPr>
              <a:t>. </a:t>
            </a:r>
          </a:p>
          <a:p>
            <a:pPr marL="342900" indent="-342900" fontAlgn="auto"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  <a:defRPr/>
            </a:pPr>
            <a:r>
              <a:rPr lang="ru-RU" dirty="0">
                <a:latin typeface="Arial" pitchFamily="34" charset="0"/>
                <a:cs typeface="Arial" pitchFamily="34" charset="0"/>
                <a:hlinkClick r:id="rId8"/>
              </a:rPr>
              <a:t>Сущность, движущие силы, противоречия и логика учебного процесса. Единство образовательной, воспитательной и развивающей функций обучения</a:t>
            </a:r>
            <a:r>
              <a:rPr lang="ru-RU" dirty="0">
                <a:latin typeface="Arial" pitchFamily="34" charset="0"/>
                <a:cs typeface="Arial" pitchFamily="34" charset="0"/>
              </a:rPr>
              <a:t>.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hlinkClick r:id="rId8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ABD306-EFD8-4DEE-96F5-E9EF64C27E1E}" type="slidenum">
              <a:rPr lang="ru-RU"/>
              <a:pPr>
                <a:defRPr/>
              </a:pPr>
              <a:t>24</a:t>
            </a:fld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748713" y="6453188"/>
            <a:ext cx="395287" cy="40481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1152</Words>
  <Application>Microsoft Office PowerPoint</Application>
  <PresentationFormat>Экран (4:3)</PresentationFormat>
  <Paragraphs>162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8" baseType="lpstr">
      <vt:lpstr>Calibri</vt:lpstr>
      <vt:lpstr>Arial</vt:lpstr>
      <vt:lpstr>MS Mincho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Name</cp:lastModifiedBy>
  <cp:revision>42</cp:revision>
  <dcterms:modified xsi:type="dcterms:W3CDTF">2013-04-07T18:06:26Z</dcterms:modified>
</cp:coreProperties>
</file>