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84" r:id="rId2"/>
  </p:sldMasterIdLst>
  <p:notesMasterIdLst>
    <p:notesMasterId r:id="rId27"/>
  </p:notesMasterIdLst>
  <p:handoutMasterIdLst>
    <p:handoutMasterId r:id="rId28"/>
  </p:handoutMasterIdLst>
  <p:sldIdLst>
    <p:sldId id="256" r:id="rId3"/>
    <p:sldId id="258" r:id="rId4"/>
    <p:sldId id="282" r:id="rId5"/>
    <p:sldId id="257" r:id="rId6"/>
    <p:sldId id="268" r:id="rId7"/>
    <p:sldId id="259" r:id="rId8"/>
    <p:sldId id="276" r:id="rId9"/>
    <p:sldId id="260" r:id="rId10"/>
    <p:sldId id="262" r:id="rId11"/>
    <p:sldId id="275" r:id="rId12"/>
    <p:sldId id="266" r:id="rId13"/>
    <p:sldId id="261" r:id="rId14"/>
    <p:sldId id="274" r:id="rId15"/>
    <p:sldId id="265" r:id="rId16"/>
    <p:sldId id="269" r:id="rId17"/>
    <p:sldId id="277" r:id="rId18"/>
    <p:sldId id="278" r:id="rId19"/>
    <p:sldId id="270" r:id="rId20"/>
    <p:sldId id="271" r:id="rId21"/>
    <p:sldId id="272" r:id="rId22"/>
    <p:sldId id="273" r:id="rId23"/>
    <p:sldId id="279" r:id="rId24"/>
    <p:sldId id="280" r:id="rId25"/>
    <p:sldId id="281" r:id="rId26"/>
  </p:sldIdLst>
  <p:sldSz cx="9144000" cy="6858000" type="screen4x3"/>
  <p:notesSz cx="6858000" cy="9144000"/>
  <p:custDataLst>
    <p:tags r:id="rId29"/>
  </p:custDataLst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71" autoAdjust="0"/>
    <p:restoredTop sz="94600"/>
  </p:normalViewPr>
  <p:slideViewPr>
    <p:cSldViewPr>
      <p:cViewPr varScale="1">
        <p:scale>
          <a:sx n="80" d="100"/>
          <a:sy n="80" d="100"/>
        </p:scale>
        <p:origin x="-888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64" d="100"/>
          <a:sy n="64" d="100"/>
        </p:scale>
        <p:origin x="-2082" y="-12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ags" Target="tags/tag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handoutMaster" Target="handoutMasters/handout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notesMaster" Target="notesMasters/notesMaster1.xml"/><Relationship Id="rId30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80B96D25-1170-4D4D-98F7-578DF34B6071}" type="datetimeFigureOut">
              <a:rPr lang="ru-RU"/>
              <a:pPr>
                <a:defRPr/>
              </a:pPr>
              <a:t>22.04.2017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6268F37B-1378-433B-8747-E6DDC8EF2D9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1322559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7652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512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12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429F7A75-A7DD-4F74-8105-5DF5FCCE219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4384034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C44FCB50-7AAF-4FE4-8191-B4ADA1EF9D6F}" type="slidenum">
              <a:rPr lang="ru-RU" altLang="ru-RU" smtClean="0"/>
              <a:pPr eaLnBrk="1" hangingPunct="1">
                <a:spcBef>
                  <a:spcPct val="0"/>
                </a:spcBef>
              </a:pPr>
              <a:t>1</a:t>
            </a:fld>
            <a:endParaRPr lang="ru-RU" altLang="ru-RU" smtClean="0"/>
          </a:p>
        </p:txBody>
      </p:sp>
      <p:sp>
        <p:nvSpPr>
          <p:cNvPr id="2867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6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ru-RU" altLang="ru-RU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9699" name="Заметки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ru-RU" altLang="ru-RU" smtClean="0"/>
          </a:p>
        </p:txBody>
      </p:sp>
      <p:sp>
        <p:nvSpPr>
          <p:cNvPr id="29700" name="Номер слайда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F44EF66C-4CB6-4A30-8C90-E539D821CA42}" type="slidenum">
              <a:rPr lang="ru-RU" altLang="ru-RU" smtClean="0"/>
              <a:pPr eaLnBrk="1" hangingPunct="1">
                <a:spcBef>
                  <a:spcPct val="0"/>
                </a:spcBef>
              </a:pPr>
              <a:t>12</a:t>
            </a:fld>
            <a:endParaRPr lang="ru-RU" altLang="ru-RU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 bwMode="auto"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1371600"/>
            <a:ext cx="7772400" cy="1470025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295400" y="3048000"/>
            <a:ext cx="6400800" cy="6858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fld id="{789D42B3-3A42-49D2-B5A8-C05FF60B570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84163924"/>
      </p:ext>
    </p:extLst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33ED0F-FC67-467B-A625-FACF4F2B0DA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68731326"/>
      </p:ext>
    </p:extLst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C2D734-AF3E-43FD-AD48-9665E2E7928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73070318"/>
      </p:ext>
    </p:extLst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D3F453-695B-4D3D-9139-38754522181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21953454"/>
      </p:ext>
    </p:extLst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13D56A6-7EFC-4B85-8B4A-5102BE8BE05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95823281"/>
      </p:ext>
    </p:extLst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0F74580-94CC-4AD7-9350-1C34F2386DC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059102"/>
      </p:ext>
    </p:extLst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B10FA2F-2CDF-47B4-8C69-23E3A803EB9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12870577"/>
      </p:ext>
    </p:extLst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B2DC29D-EAAB-408F-BD4C-498649A9ECA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39985149"/>
      </p:ext>
    </p:extLst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0487F7F-B3AA-431F-BC55-0AA94DE34E1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10231739"/>
      </p:ext>
    </p:extLst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AF19948-655B-4DCD-B42B-44B900975B1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64077839"/>
      </p:ext>
    </p:extLst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FB77353-5FC8-4CE1-9148-97DF2D79F33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27542254"/>
      </p:ext>
    </p:extLst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AC89F9-7858-4F03-883D-7D1F4AC94F3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8870219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72D601-3B7A-4DEE-8BC7-177A4E238C0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1638587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094607-FD69-40ED-A9C9-E62E9B7C78A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0305591"/>
      </p:ext>
    </p:extLst>
  </p:cSld>
  <p:clrMapOvr>
    <a:masterClrMapping/>
  </p:clrMapOvr>
  <p:transition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FE7D5E-BE7E-4849-B4B3-04AA4EFC72F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7464383"/>
      </p:ext>
    </p:extLst>
  </p:cSld>
  <p:clrMapOvr>
    <a:masterClrMapping/>
  </p:clrMapOvr>
  <p:transition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8A0762-8392-43E1-AF8F-62C4084673B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3218901"/>
      </p:ext>
    </p:extLst>
  </p:cSld>
  <p:clrMapOvr>
    <a:masterClrMapping/>
  </p:clrMapOvr>
  <p:transition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164A18-B58B-4AB3-A476-1555D4E334D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34487236"/>
      </p:ext>
    </p:extLst>
  </p:cSld>
  <p:clrMapOvr>
    <a:masterClrMapping/>
  </p:clrMapOvr>
  <p:transition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ED4D90-2C94-425D-A423-602156D947B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4258724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CF474E-AAD0-4AED-8573-04FD5F5F7B7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97982103"/>
      </p:ext>
    </p:extLst>
  </p:cSld>
  <p:clrMapOvr>
    <a:masterClrMapping/>
  </p:clrMapOvr>
  <p:transition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0442EE-997A-402E-8E8E-4762F53B0F3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27800585"/>
      </p:ext>
    </p:extLst>
  </p:cSld>
  <p:clrMapOvr>
    <a:masterClrMapping/>
  </p:clrMapOvr>
  <p:transition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FC6CC2-BDAD-49CC-B391-DB1D508EA28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65343901"/>
      </p:ext>
    </p:extLst>
  </p:cSld>
  <p:clrMapOvr>
    <a:masterClrMapping/>
  </p:clrMapOvr>
  <p:transition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5A4013-C6DB-4081-A11D-CC2E6579E23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97355232"/>
      </p:ext>
    </p:extLst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+mn-lt"/>
              </a:defRPr>
            </a:lvl1pPr>
          </a:lstStyle>
          <a:p>
            <a:pPr>
              <a:defRPr/>
            </a:pPr>
            <a:fld id="{0AD1E118-F48F-4718-AE4D-355D62203E0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33" r:id="rId1"/>
    <p:sldLayoutId id="2147483812" r:id="rId2"/>
    <p:sldLayoutId id="2147483813" r:id="rId3"/>
    <p:sldLayoutId id="2147483814" r:id="rId4"/>
    <p:sldLayoutId id="2147483815" r:id="rId5"/>
    <p:sldLayoutId id="2147483816" r:id="rId6"/>
    <p:sldLayoutId id="2147483817" r:id="rId7"/>
    <p:sldLayoutId id="2147483818" r:id="rId8"/>
    <p:sldLayoutId id="2147483819" r:id="rId9"/>
    <p:sldLayoutId id="2147483820" r:id="rId10"/>
    <p:sldLayoutId id="2147483821" r:id="rId11"/>
  </p:sldLayoutIdLst>
  <p:transition/>
  <p:txStyles>
    <p:titleStyle>
      <a:lvl1pPr algn="ctr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rebuchet MS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rebuchet MS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rebuchet MS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rebuchet MS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rebuchet MS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rebuchet MS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rebuchet MS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rebuchet MS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4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2051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91EC0BBA-797E-4EFE-9FEC-F000D00CC5D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22" r:id="rId1"/>
    <p:sldLayoutId id="2147483823" r:id="rId2"/>
    <p:sldLayoutId id="2147483824" r:id="rId3"/>
    <p:sldLayoutId id="2147483825" r:id="rId4"/>
    <p:sldLayoutId id="2147483826" r:id="rId5"/>
    <p:sldLayoutId id="2147483827" r:id="rId6"/>
    <p:sldLayoutId id="2147483828" r:id="rId7"/>
    <p:sldLayoutId id="2147483829" r:id="rId8"/>
    <p:sldLayoutId id="2147483830" r:id="rId9"/>
    <p:sldLayoutId id="2147483831" r:id="rId10"/>
    <p:sldLayoutId id="2147483832" r:id="rId11"/>
  </p:sldLayoutIdLst>
  <p:transition/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si-sv.com/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4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4213" y="1557338"/>
            <a:ext cx="7772400" cy="2633662"/>
          </a:xfrm>
        </p:spPr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altLang="ru-RU" sz="5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Технология рейтингового оценивания</a:t>
            </a:r>
            <a:endParaRPr lang="ru-RU" altLang="ru-RU" sz="54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099" name="TextBox 2"/>
          <p:cNvSpPr txBox="1">
            <a:spLocks noChangeArrowheads="1"/>
          </p:cNvSpPr>
          <p:nvPr/>
        </p:nvSpPr>
        <p:spPr bwMode="auto">
          <a:xfrm>
            <a:off x="5508625" y="6308725"/>
            <a:ext cx="3490913" cy="277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r>
              <a:rPr lang="ru-RU" altLang="ru-RU" sz="1200">
                <a:latin typeface="Arial" charset="0"/>
              </a:rPr>
              <a:t>Разработал к.п.н., доц. </a:t>
            </a:r>
            <a:r>
              <a:rPr lang="ru-RU" altLang="ru-RU" sz="1200" b="1">
                <a:latin typeface="Arial" charset="0"/>
                <a:hlinkClick r:id="rId3"/>
              </a:rPr>
              <a:t>Сидоров С.В.</a:t>
            </a:r>
            <a:endParaRPr lang="ru-RU" altLang="ru-RU" sz="1200" b="1">
              <a:latin typeface="Arial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Управляющая кнопка: домой 5">
            <a:hlinkClick r:id="" action="ppaction://hlinkshowjump?jump=firstslide" highlightClick="1"/>
          </p:cNvPr>
          <p:cNvSpPr/>
          <p:nvPr/>
        </p:nvSpPr>
        <p:spPr>
          <a:xfrm>
            <a:off x="8572500" y="6357938"/>
            <a:ext cx="571500" cy="500062"/>
          </a:xfrm>
          <a:prstGeom prst="actionButtonHome">
            <a:avLst/>
          </a:prstGeom>
          <a:solidFill>
            <a:schemeClr val="accent3">
              <a:lumMod val="75000"/>
            </a:schemeClr>
          </a:solidFill>
          <a:ln w="952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5" name="TextBox 4"/>
          <p:cNvSpPr txBox="1"/>
          <p:nvPr/>
        </p:nvSpPr>
        <p:spPr>
          <a:xfrm>
            <a:off x="218765" y="581440"/>
            <a:ext cx="194421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7200" b="1" dirty="0" smtClean="0">
                <a:solidFill>
                  <a:srgbClr val="FF0000"/>
                </a:solidFill>
              </a:rPr>
              <a:t>«1»</a:t>
            </a:r>
          </a:p>
          <a:p>
            <a:r>
              <a:rPr lang="ru-RU" sz="7200" b="1" dirty="0" smtClean="0">
                <a:solidFill>
                  <a:srgbClr val="FF0000"/>
                </a:solidFill>
              </a:rPr>
              <a:t>«2»</a:t>
            </a:r>
            <a:endParaRPr lang="ru-RU" sz="7200" b="1" dirty="0">
              <a:solidFill>
                <a:srgbClr val="FF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329470" y="1431471"/>
            <a:ext cx="42484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>
                <a:latin typeface="+mj-lt"/>
              </a:rPr>
              <a:t>неудовлетворительно</a:t>
            </a:r>
            <a:endParaRPr lang="ru-RU" sz="3200" dirty="0">
              <a:latin typeface="+mj-lt"/>
            </a:endParaRPr>
          </a:p>
        </p:txBody>
      </p:sp>
      <p:sp>
        <p:nvSpPr>
          <p:cNvPr id="8" name="Правая фигурная скобка 7"/>
          <p:cNvSpPr/>
          <p:nvPr/>
        </p:nvSpPr>
        <p:spPr>
          <a:xfrm>
            <a:off x="1802941" y="797463"/>
            <a:ext cx="432048" cy="1872208"/>
          </a:xfrm>
          <a:prstGeom prst="rightBrace">
            <a:avLst>
              <a:gd name="adj1" fmla="val 41402"/>
              <a:gd name="adj2" fmla="val 50000"/>
            </a:avLst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F000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069038" y="2448182"/>
            <a:ext cx="1944216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7200" b="1" dirty="0" smtClean="0">
                <a:solidFill>
                  <a:srgbClr val="FF0000"/>
                </a:solidFill>
              </a:rPr>
              <a:t>«3»</a:t>
            </a:r>
          </a:p>
          <a:p>
            <a:r>
              <a:rPr lang="ru-RU" sz="7200" b="1" dirty="0" smtClean="0">
                <a:solidFill>
                  <a:srgbClr val="FF0000"/>
                </a:solidFill>
              </a:rPr>
              <a:t>«4»</a:t>
            </a:r>
          </a:p>
          <a:p>
            <a:r>
              <a:rPr lang="ru-RU" sz="7200" b="1" dirty="0" smtClean="0">
                <a:solidFill>
                  <a:srgbClr val="FF0000"/>
                </a:solidFill>
              </a:rPr>
              <a:t>«5»</a:t>
            </a:r>
            <a:endParaRPr lang="ru-RU" sz="7200" b="1" dirty="0">
              <a:solidFill>
                <a:srgbClr val="FF000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108598" y="2837551"/>
            <a:ext cx="39772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3200" dirty="0" smtClean="0">
                <a:latin typeface="+mj-lt"/>
              </a:rPr>
              <a:t>удовлетворительно</a:t>
            </a:r>
            <a:endParaRPr lang="ru-RU" sz="3200" dirty="0">
              <a:latin typeface="+mj-lt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644008" y="3922027"/>
            <a:ext cx="25455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3200" dirty="0" smtClean="0">
                <a:latin typeface="+mj-lt"/>
              </a:rPr>
              <a:t>хорошо</a:t>
            </a:r>
            <a:endParaRPr lang="ru-RU" sz="3200" dirty="0">
              <a:latin typeface="+mj-lt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4545546" y="5074155"/>
            <a:ext cx="257225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3200" dirty="0" smtClean="0">
                <a:latin typeface="+mj-lt"/>
              </a:rPr>
              <a:t>отлично</a:t>
            </a:r>
            <a:endParaRPr lang="ru-RU" sz="3200" dirty="0">
              <a:latin typeface="+mj-lt"/>
            </a:endParaRPr>
          </a:p>
        </p:txBody>
      </p:sp>
      <p:sp>
        <p:nvSpPr>
          <p:cNvPr id="9" name="Стрелка вправо 8"/>
          <p:cNvSpPr/>
          <p:nvPr/>
        </p:nvSpPr>
        <p:spPr>
          <a:xfrm rot="20837818">
            <a:off x="-329352" y="3449651"/>
            <a:ext cx="5945159" cy="3396095"/>
          </a:xfrm>
          <a:prstGeom prst="rightArrow">
            <a:avLst>
              <a:gd name="adj1" fmla="val 71839"/>
              <a:gd name="adj2" fmla="val 65246"/>
            </a:avLst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Традиционная </a:t>
            </a: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пятибалльная система оценивания фактически </a:t>
            </a:r>
            <a:r>
              <a:rPr lang="ru-RU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является </a:t>
            </a: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трёхбалльной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5" name="Полилиния 14"/>
          <p:cNvSpPr/>
          <p:nvPr/>
        </p:nvSpPr>
        <p:spPr>
          <a:xfrm>
            <a:off x="-57150" y="1990984"/>
            <a:ext cx="9210675" cy="1693133"/>
          </a:xfrm>
          <a:custGeom>
            <a:avLst/>
            <a:gdLst>
              <a:gd name="connsiteX0" fmla="*/ 0 w 9210675"/>
              <a:gd name="connsiteY0" fmla="*/ 1676400 h 1693133"/>
              <a:gd name="connsiteX1" fmla="*/ 314325 w 9210675"/>
              <a:gd name="connsiteY1" fmla="*/ 1666875 h 1693133"/>
              <a:gd name="connsiteX2" fmla="*/ 752475 w 9210675"/>
              <a:gd name="connsiteY2" fmla="*/ 1428750 h 1693133"/>
              <a:gd name="connsiteX3" fmla="*/ 1238250 w 9210675"/>
              <a:gd name="connsiteY3" fmla="*/ 1200150 h 1693133"/>
              <a:gd name="connsiteX4" fmla="*/ 1657350 w 9210675"/>
              <a:gd name="connsiteY4" fmla="*/ 1381125 h 1693133"/>
              <a:gd name="connsiteX5" fmla="*/ 2933700 w 9210675"/>
              <a:gd name="connsiteY5" fmla="*/ 723900 h 1693133"/>
              <a:gd name="connsiteX6" fmla="*/ 3810000 w 9210675"/>
              <a:gd name="connsiteY6" fmla="*/ 438150 h 1693133"/>
              <a:gd name="connsiteX7" fmla="*/ 4562475 w 9210675"/>
              <a:gd name="connsiteY7" fmla="*/ 552450 h 1693133"/>
              <a:gd name="connsiteX8" fmla="*/ 5419725 w 9210675"/>
              <a:gd name="connsiteY8" fmla="*/ 600075 h 1693133"/>
              <a:gd name="connsiteX9" fmla="*/ 6048375 w 9210675"/>
              <a:gd name="connsiteY9" fmla="*/ 285750 h 1693133"/>
              <a:gd name="connsiteX10" fmla="*/ 6429375 w 9210675"/>
              <a:gd name="connsiteY10" fmla="*/ 352425 h 1693133"/>
              <a:gd name="connsiteX11" fmla="*/ 6705600 w 9210675"/>
              <a:gd name="connsiteY11" fmla="*/ 504825 h 1693133"/>
              <a:gd name="connsiteX12" fmla="*/ 7610475 w 9210675"/>
              <a:gd name="connsiteY12" fmla="*/ 85725 h 1693133"/>
              <a:gd name="connsiteX13" fmla="*/ 9210675 w 9210675"/>
              <a:gd name="connsiteY13" fmla="*/ 0 h 16931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9210675" h="1693133">
                <a:moveTo>
                  <a:pt x="0" y="1676400"/>
                </a:moveTo>
                <a:cubicBezTo>
                  <a:pt x="94456" y="1692275"/>
                  <a:pt x="188912" y="1708150"/>
                  <a:pt x="314325" y="1666875"/>
                </a:cubicBezTo>
                <a:cubicBezTo>
                  <a:pt x="439738" y="1625600"/>
                  <a:pt x="598488" y="1506537"/>
                  <a:pt x="752475" y="1428750"/>
                </a:cubicBezTo>
                <a:cubicBezTo>
                  <a:pt x="906462" y="1350963"/>
                  <a:pt x="1087438" y="1208087"/>
                  <a:pt x="1238250" y="1200150"/>
                </a:cubicBezTo>
                <a:cubicBezTo>
                  <a:pt x="1389062" y="1192213"/>
                  <a:pt x="1374775" y="1460500"/>
                  <a:pt x="1657350" y="1381125"/>
                </a:cubicBezTo>
                <a:cubicBezTo>
                  <a:pt x="1939925" y="1301750"/>
                  <a:pt x="2574925" y="881062"/>
                  <a:pt x="2933700" y="723900"/>
                </a:cubicBezTo>
                <a:cubicBezTo>
                  <a:pt x="3292475" y="566738"/>
                  <a:pt x="3538538" y="466725"/>
                  <a:pt x="3810000" y="438150"/>
                </a:cubicBezTo>
                <a:cubicBezTo>
                  <a:pt x="4081462" y="409575"/>
                  <a:pt x="4294188" y="525463"/>
                  <a:pt x="4562475" y="552450"/>
                </a:cubicBezTo>
                <a:cubicBezTo>
                  <a:pt x="4830762" y="579437"/>
                  <a:pt x="5172075" y="644525"/>
                  <a:pt x="5419725" y="600075"/>
                </a:cubicBezTo>
                <a:cubicBezTo>
                  <a:pt x="5667375" y="555625"/>
                  <a:pt x="5880100" y="327025"/>
                  <a:pt x="6048375" y="285750"/>
                </a:cubicBezTo>
                <a:cubicBezTo>
                  <a:pt x="6216650" y="244475"/>
                  <a:pt x="6319837" y="315912"/>
                  <a:pt x="6429375" y="352425"/>
                </a:cubicBezTo>
                <a:cubicBezTo>
                  <a:pt x="6538913" y="388938"/>
                  <a:pt x="6508750" y="549275"/>
                  <a:pt x="6705600" y="504825"/>
                </a:cubicBezTo>
                <a:cubicBezTo>
                  <a:pt x="6902450" y="460375"/>
                  <a:pt x="7192963" y="169862"/>
                  <a:pt x="7610475" y="85725"/>
                </a:cubicBezTo>
                <a:cubicBezTo>
                  <a:pt x="8027988" y="1587"/>
                  <a:pt x="8619331" y="793"/>
                  <a:pt x="9210675" y="0"/>
                </a:cubicBezTo>
              </a:path>
            </a:pathLst>
          </a:custGeom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рямоугольник 15"/>
          <p:cNvSpPr/>
          <p:nvPr/>
        </p:nvSpPr>
        <p:spPr>
          <a:xfrm>
            <a:off x="2234990" y="113913"/>
            <a:ext cx="6918536" cy="584775"/>
          </a:xfrm>
          <a:prstGeom prst="rect">
            <a:avLst/>
          </a:prstGeom>
          <a:solidFill>
            <a:schemeClr val="accent4">
              <a:lumMod val="75000"/>
            </a:schemeClr>
          </a:solidFill>
        </p:spPr>
        <p:txBody>
          <a:bodyPr wrap="square">
            <a:spAutoFit/>
          </a:bodyPr>
          <a:lstStyle/>
          <a:p>
            <a:r>
              <a:rPr lang="ru-RU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</a:rPr>
              <a:t> Пятибалльная </a:t>
            </a:r>
            <a:r>
              <a:rPr lang="ru-RU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</a:rPr>
              <a:t>система оценивания </a:t>
            </a:r>
            <a:endParaRPr lang="ru-RU" sz="3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8" grpId="0" animBg="1"/>
      <p:bldP spid="11" grpId="0"/>
      <p:bldP spid="12" grpId="0"/>
      <p:bldP spid="13" grpId="0"/>
      <p:bldP spid="14" grpId="0"/>
      <p:bldP spid="9" grpId="0" animBg="1"/>
      <p:bldP spid="1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Заголовок 1"/>
          <p:cNvSpPr>
            <a:spLocks noGrp="1"/>
          </p:cNvSpPr>
          <p:nvPr>
            <p:ph type="title"/>
          </p:nvPr>
        </p:nvSpPr>
        <p:spPr>
          <a:xfrm>
            <a:off x="0" y="214313"/>
            <a:ext cx="9148763" cy="585787"/>
          </a:xfrm>
          <a:solidFill>
            <a:srgbClr val="00B050"/>
          </a:solidFill>
        </p:spPr>
        <p:txBody>
          <a:bodyPr rtlCol="0">
            <a:sp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altLang="ru-RU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Достоинства пятибалльной системы оценивания</a:t>
            </a:r>
          </a:p>
        </p:txBody>
      </p:sp>
      <p:sp>
        <p:nvSpPr>
          <p:cNvPr id="5123" name="Содержимое 2"/>
          <p:cNvSpPr>
            <a:spLocks noGrp="1"/>
          </p:cNvSpPr>
          <p:nvPr>
            <p:ph idx="1"/>
          </p:nvPr>
        </p:nvSpPr>
        <p:spPr>
          <a:xfrm>
            <a:off x="571500" y="1857375"/>
            <a:ext cx="8229600" cy="3240088"/>
          </a:xfrm>
        </p:spPr>
        <p:txBody>
          <a:bodyPr/>
          <a:lstStyle/>
          <a:p>
            <a:pPr marL="0" indent="0" eaLnBrk="1" hangingPunct="1">
              <a:spcBef>
                <a:spcPct val="0"/>
              </a:spcBef>
              <a:spcAft>
                <a:spcPts val="1800"/>
              </a:spcAft>
              <a:buFont typeface="Arial" charset="0"/>
              <a:buNone/>
            </a:pPr>
            <a:r>
              <a:rPr lang="ru-RU" altLang="ru-RU" smtClean="0"/>
              <a:t>1. Оценки интуитивно понятны. </a:t>
            </a:r>
          </a:p>
          <a:p>
            <a:pPr marL="0" indent="0" eaLnBrk="1" hangingPunct="1">
              <a:spcBef>
                <a:spcPct val="0"/>
              </a:spcBef>
              <a:spcAft>
                <a:spcPts val="1800"/>
              </a:spcAft>
              <a:buFont typeface="Arial" charset="0"/>
              <a:buNone/>
            </a:pPr>
            <a:r>
              <a:rPr lang="ru-RU" altLang="ru-RU" smtClean="0"/>
              <a:t>2. Простота в употреблении. </a:t>
            </a:r>
          </a:p>
          <a:p>
            <a:pPr marL="0" indent="0" eaLnBrk="1" hangingPunct="1">
              <a:spcBef>
                <a:spcPct val="0"/>
              </a:spcBef>
              <a:spcAft>
                <a:spcPts val="1800"/>
              </a:spcAft>
              <a:buFont typeface="Arial" charset="0"/>
              <a:buNone/>
            </a:pPr>
            <a:r>
              <a:rPr lang="ru-RU" altLang="ru-RU" smtClean="0"/>
              <a:t>3. Универсальность, удобство для  конкурсов, вступительных экзаменов, статистики, отчетности и т.п. </a:t>
            </a:r>
          </a:p>
        </p:txBody>
      </p:sp>
      <p:sp>
        <p:nvSpPr>
          <p:cNvPr id="6" name="Управляющая кнопка: домой 5">
            <a:hlinkClick r:id="" action="ppaction://hlinkshowjump?jump=firstslide" highlightClick="1"/>
          </p:cNvPr>
          <p:cNvSpPr/>
          <p:nvPr/>
        </p:nvSpPr>
        <p:spPr>
          <a:xfrm>
            <a:off x="8572500" y="6357938"/>
            <a:ext cx="571500" cy="500062"/>
          </a:xfrm>
          <a:prstGeom prst="actionButtonHome">
            <a:avLst/>
          </a:prstGeom>
          <a:solidFill>
            <a:schemeClr val="accent3">
              <a:lumMod val="75000"/>
            </a:schemeClr>
          </a:solidFill>
          <a:ln w="952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7005239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" grpId="0" animBg="1"/>
      <p:bldP spid="512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Содержимое 2"/>
          <p:cNvSpPr>
            <a:spLocks noGrp="1"/>
          </p:cNvSpPr>
          <p:nvPr>
            <p:ph idx="1"/>
          </p:nvPr>
        </p:nvSpPr>
        <p:spPr>
          <a:xfrm>
            <a:off x="357188" y="1500188"/>
            <a:ext cx="8569325" cy="3803650"/>
          </a:xfrm>
        </p:spPr>
        <p:txBody>
          <a:bodyPr/>
          <a:lstStyle/>
          <a:p>
            <a:pPr marL="0" indent="0" eaLnBrk="1" hangingPunct="1">
              <a:spcBef>
                <a:spcPct val="0"/>
              </a:spcBef>
              <a:spcAft>
                <a:spcPts val="1800"/>
              </a:spcAft>
              <a:buFont typeface="Arial" charset="0"/>
              <a:buNone/>
            </a:pPr>
            <a:r>
              <a:rPr lang="ru-RU" altLang="ru-RU" smtClean="0"/>
              <a:t>1. Нет эталона для сравнения, измерения  и объективного оценивания знаний. </a:t>
            </a:r>
          </a:p>
          <a:p>
            <a:pPr marL="0" indent="0" eaLnBrk="1" hangingPunct="1">
              <a:spcBef>
                <a:spcPct val="0"/>
              </a:spcBef>
              <a:spcAft>
                <a:spcPts val="1800"/>
              </a:spcAft>
              <a:buFont typeface="Arial" charset="0"/>
              <a:buNone/>
            </a:pPr>
            <a:r>
              <a:rPr lang="ru-RU" altLang="ru-RU" smtClean="0"/>
              <a:t>2. Обостряются отношения между учителем и учащимся. </a:t>
            </a:r>
          </a:p>
          <a:p>
            <a:pPr marL="0" indent="0" eaLnBrk="1" hangingPunct="1">
              <a:spcBef>
                <a:spcPct val="0"/>
              </a:spcBef>
              <a:spcAft>
                <a:spcPts val="1800"/>
              </a:spcAft>
              <a:buFont typeface="Arial" charset="0"/>
              <a:buNone/>
            </a:pPr>
            <a:r>
              <a:rPr lang="ru-RU" altLang="ru-RU" smtClean="0"/>
              <a:t>3. Слабые возможности для стимулирования индивидуальной творческой деятельности. 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0" y="188913"/>
            <a:ext cx="9144000" cy="584200"/>
          </a:xfrm>
          <a:prstGeom prst="rect">
            <a:avLst/>
          </a:prstGeom>
          <a:solidFill>
            <a:srgbClr val="FF0000"/>
          </a:solidFill>
        </p:spPr>
        <p:txBody>
          <a:bodyPr>
            <a:sp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altLang="ru-RU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+mj-ea"/>
                <a:cs typeface="+mj-cs"/>
              </a:rPr>
              <a:t>Недостатки пятибалльной  системы оценивания</a:t>
            </a:r>
          </a:p>
        </p:txBody>
      </p:sp>
      <p:sp>
        <p:nvSpPr>
          <p:cNvPr id="4" name="Управляющая кнопка: домой 3">
            <a:hlinkClick r:id="" action="ppaction://hlinkshowjump?jump=firstslide" highlightClick="1"/>
          </p:cNvPr>
          <p:cNvSpPr/>
          <p:nvPr/>
        </p:nvSpPr>
        <p:spPr>
          <a:xfrm>
            <a:off x="8572500" y="6357938"/>
            <a:ext cx="571500" cy="500062"/>
          </a:xfrm>
          <a:prstGeom prst="actionButtonHome">
            <a:avLst/>
          </a:prstGeom>
          <a:solidFill>
            <a:schemeClr val="accent3">
              <a:lumMod val="75000"/>
            </a:schemeClr>
          </a:solidFill>
          <a:ln w="952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1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51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Содержимое 2"/>
          <p:cNvSpPr>
            <a:spLocks noGrp="1"/>
          </p:cNvSpPr>
          <p:nvPr>
            <p:ph idx="1"/>
          </p:nvPr>
        </p:nvSpPr>
        <p:spPr>
          <a:xfrm>
            <a:off x="287338" y="1196975"/>
            <a:ext cx="8569325" cy="4803775"/>
          </a:xfrm>
        </p:spPr>
        <p:txBody>
          <a:bodyPr/>
          <a:lstStyle/>
          <a:p>
            <a:pPr marL="0" indent="0" eaLnBrk="1" hangingPunct="1">
              <a:spcBef>
                <a:spcPct val="0"/>
              </a:spcBef>
              <a:spcAft>
                <a:spcPts val="1800"/>
              </a:spcAft>
              <a:buFont typeface="Arial" charset="0"/>
              <a:buNone/>
            </a:pPr>
            <a:r>
              <a:rPr lang="ru-RU" altLang="ru-RU" smtClean="0"/>
              <a:t>4. Отсутствие целенаправленной работы по развитию у обучающихся способностей к самоконтролю и самооценке. </a:t>
            </a:r>
          </a:p>
          <a:p>
            <a:pPr marL="0" indent="0" eaLnBrk="1" hangingPunct="1">
              <a:spcBef>
                <a:spcPct val="0"/>
              </a:spcBef>
              <a:spcAft>
                <a:spcPts val="1800"/>
              </a:spcAft>
              <a:buFont typeface="Arial" charset="0"/>
              <a:buNone/>
            </a:pPr>
            <a:r>
              <a:rPr lang="ru-RU" altLang="ru-RU" smtClean="0"/>
              <a:t>5. Направленность на внешний контроль, сопровождаемый соответствующими санкциями, а не на педагогическую поддержку учащихся. </a:t>
            </a:r>
          </a:p>
          <a:p>
            <a:pPr marL="0" indent="0" eaLnBrk="1" hangingPunct="1">
              <a:spcBef>
                <a:spcPct val="0"/>
              </a:spcBef>
              <a:spcAft>
                <a:spcPts val="1800"/>
              </a:spcAft>
              <a:buFont typeface="Arial" charset="0"/>
              <a:buNone/>
            </a:pPr>
            <a:r>
              <a:rPr lang="ru-RU" altLang="ru-RU" smtClean="0"/>
              <a:t>6. Субъективизм и авторитарность.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0" y="188913"/>
            <a:ext cx="9144000" cy="584200"/>
          </a:xfrm>
          <a:prstGeom prst="rect">
            <a:avLst/>
          </a:prstGeom>
          <a:solidFill>
            <a:srgbClr val="FF0000"/>
          </a:solidFill>
        </p:spPr>
        <p:txBody>
          <a:bodyPr>
            <a:sp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altLang="ru-RU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+mj-ea"/>
                <a:cs typeface="+mj-cs"/>
              </a:rPr>
              <a:t>Недостатки пятибалльной  системы оценивания</a:t>
            </a:r>
          </a:p>
        </p:txBody>
      </p:sp>
      <p:sp>
        <p:nvSpPr>
          <p:cNvPr id="4" name="Управляющая кнопка: домой 3">
            <a:hlinkClick r:id="" action="ppaction://hlinkshowjump?jump=firstslide" highlightClick="1"/>
          </p:cNvPr>
          <p:cNvSpPr/>
          <p:nvPr/>
        </p:nvSpPr>
        <p:spPr>
          <a:xfrm>
            <a:off x="8572500" y="6357938"/>
            <a:ext cx="571500" cy="500062"/>
          </a:xfrm>
          <a:prstGeom prst="actionButtonHome">
            <a:avLst/>
          </a:prstGeom>
          <a:solidFill>
            <a:schemeClr val="accent3">
              <a:lumMod val="75000"/>
            </a:schemeClr>
          </a:solidFill>
          <a:ln w="952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1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61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6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Содержимое 2"/>
          <p:cNvSpPr>
            <a:spLocks noGrp="1"/>
          </p:cNvSpPr>
          <p:nvPr>
            <p:ph idx="1"/>
          </p:nvPr>
        </p:nvSpPr>
        <p:spPr>
          <a:xfrm>
            <a:off x="395288" y="1196975"/>
            <a:ext cx="8229600" cy="4525963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ru-RU" altLang="ru-RU" b="1" smtClean="0"/>
              <a:t>Рейтинг</a:t>
            </a:r>
            <a:r>
              <a:rPr lang="ru-RU" altLang="ru-RU" b="1" smtClean="0">
                <a:solidFill>
                  <a:srgbClr val="00B0F0"/>
                </a:solidFill>
              </a:rPr>
              <a:t> </a:t>
            </a:r>
            <a:r>
              <a:rPr lang="ru-RU" altLang="ru-RU" smtClean="0"/>
              <a:t>– отнесение к тому или иному классу, разряду, показатель успешности  чего-либо (англ. rating – оценка).  </a:t>
            </a:r>
          </a:p>
          <a:p>
            <a:pPr eaLnBrk="1" hangingPunct="1">
              <a:buFontTx/>
              <a:buNone/>
            </a:pPr>
            <a:endParaRPr lang="ru-RU" altLang="ru-RU" b="1" smtClean="0"/>
          </a:p>
          <a:p>
            <a:pPr eaLnBrk="1" hangingPunct="1">
              <a:buFontTx/>
              <a:buNone/>
            </a:pPr>
            <a:r>
              <a:rPr lang="ru-RU" altLang="ru-RU" b="1" smtClean="0"/>
              <a:t>В образовании </a:t>
            </a:r>
            <a:r>
              <a:rPr lang="ru-RU" altLang="ru-RU" b="1" smtClean="0">
                <a:solidFill>
                  <a:srgbClr val="00B0F0"/>
                </a:solidFill>
              </a:rPr>
              <a:t>рейтинг</a:t>
            </a:r>
            <a:r>
              <a:rPr lang="ru-RU" altLang="ru-RU" b="1" smtClean="0"/>
              <a:t> </a:t>
            </a:r>
            <a:r>
              <a:rPr lang="ru-RU" altLang="ru-RU" smtClean="0"/>
              <a:t>– ранжирование обучающихся в группе по результатам комплексной, суммарной оценки их достижений в течение процесса обучения. </a:t>
            </a:r>
          </a:p>
          <a:p>
            <a:pPr eaLnBrk="1" hangingPunct="1">
              <a:buFontTx/>
              <a:buNone/>
            </a:pPr>
            <a:endParaRPr lang="ru-RU" altLang="ru-RU" sz="2000" smtClean="0"/>
          </a:p>
        </p:txBody>
      </p:sp>
      <p:sp>
        <p:nvSpPr>
          <p:cNvPr id="4" name="Управляющая кнопка: домой 3">
            <a:hlinkClick r:id="" action="ppaction://hlinkshowjump?jump=firstslide" highlightClick="1"/>
          </p:cNvPr>
          <p:cNvSpPr/>
          <p:nvPr/>
        </p:nvSpPr>
        <p:spPr>
          <a:xfrm>
            <a:off x="8572500" y="6357938"/>
            <a:ext cx="571500" cy="500062"/>
          </a:xfrm>
          <a:prstGeom prst="actionButtonHome">
            <a:avLst/>
          </a:prstGeom>
          <a:solidFill>
            <a:schemeClr val="accent3">
              <a:lumMod val="75000"/>
            </a:schemeClr>
          </a:solidFill>
          <a:ln w="952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5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1" name="Rectangle 3"/>
          <p:cNvSpPr>
            <a:spLocks noGrp="1" noChangeArrowheads="1"/>
          </p:cNvSpPr>
          <p:nvPr>
            <p:ph idx="4294967295"/>
          </p:nvPr>
        </p:nvSpPr>
        <p:spPr>
          <a:xfrm>
            <a:off x="285750" y="1214438"/>
            <a:ext cx="8858250" cy="5214937"/>
          </a:xfrm>
        </p:spPr>
        <p:txBody>
          <a:bodyPr/>
          <a:lstStyle/>
          <a:p>
            <a:pPr eaLnBrk="1" hangingPunct="1">
              <a:spcBef>
                <a:spcPct val="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ru-RU" altLang="ru-RU" sz="2800" smtClean="0"/>
              <a:t>креативная (формирование творческого потенциала учащихся);</a:t>
            </a:r>
          </a:p>
          <a:p>
            <a:pPr eaLnBrk="1" hangingPunct="1">
              <a:spcBef>
                <a:spcPct val="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ru-RU" altLang="ru-RU" sz="2800" smtClean="0"/>
              <a:t> рефлексивная (самооценка учебных и личностных достижений);</a:t>
            </a:r>
          </a:p>
          <a:p>
            <a:pPr eaLnBrk="1" hangingPunct="1">
              <a:spcBef>
                <a:spcPct val="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ru-RU" altLang="ru-RU" sz="2800" smtClean="0"/>
              <a:t> стимулирующая (создание условий для развития активности и самостоятельности);</a:t>
            </a:r>
          </a:p>
          <a:p>
            <a:pPr eaLnBrk="1" hangingPunct="1">
              <a:spcBef>
                <a:spcPct val="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ru-RU" altLang="ru-RU" sz="2800" smtClean="0"/>
              <a:t> диагностическая (получение  информации об особенностях учебного процесса);</a:t>
            </a:r>
          </a:p>
          <a:p>
            <a:pPr eaLnBrk="1" hangingPunct="1">
              <a:spcBef>
                <a:spcPct val="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ru-RU" altLang="ru-RU" sz="2800" smtClean="0"/>
              <a:t>коррекционная (корректировка влияний нововведений на развитие) </a:t>
            </a:r>
            <a:r>
              <a:rPr lang="ru-RU" altLang="ru-RU" sz="2800" b="1" i="1" smtClean="0"/>
              <a:t> </a:t>
            </a:r>
          </a:p>
          <a:p>
            <a:pPr eaLnBrk="1" hangingPunct="1">
              <a:spcBef>
                <a:spcPct val="0"/>
              </a:spcBef>
              <a:spcAft>
                <a:spcPts val="1200"/>
              </a:spcAft>
              <a:buFont typeface="Wingdings" pitchFamily="2" charset="2"/>
              <a:buChar char="Ø"/>
            </a:pPr>
            <a:endParaRPr lang="ru-RU" altLang="ru-RU" sz="2800" b="1" i="1" smtClean="0"/>
          </a:p>
          <a:p>
            <a:pPr eaLnBrk="1" hangingPunct="1">
              <a:spcBef>
                <a:spcPct val="0"/>
              </a:spcBef>
              <a:spcAft>
                <a:spcPts val="1200"/>
              </a:spcAft>
            </a:pPr>
            <a:endParaRPr lang="ru-RU" altLang="ru-RU" sz="2800" smtClean="0"/>
          </a:p>
        </p:txBody>
      </p:sp>
      <p:sp>
        <p:nvSpPr>
          <p:cNvPr id="9219" name="Прямоугольник 3"/>
          <p:cNvSpPr>
            <a:spLocks noChangeArrowheads="1"/>
          </p:cNvSpPr>
          <p:nvPr/>
        </p:nvSpPr>
        <p:spPr bwMode="auto">
          <a:xfrm>
            <a:off x="0" y="357188"/>
            <a:ext cx="9117013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ts val="1200"/>
              </a:spcAft>
              <a:buFontTx/>
              <a:buNone/>
            </a:pPr>
            <a:r>
              <a:rPr lang="ru-RU" altLang="ru-RU" b="1">
                <a:solidFill>
                  <a:srgbClr val="FF0000"/>
                </a:solidFill>
              </a:rPr>
              <a:t>Функции рейтинговой технологии оценивания</a:t>
            </a:r>
            <a:endParaRPr lang="ru-RU" altLang="ru-RU">
              <a:solidFill>
                <a:srgbClr val="FF0000"/>
              </a:solidFill>
            </a:endParaRPr>
          </a:p>
        </p:txBody>
      </p:sp>
      <p:sp>
        <p:nvSpPr>
          <p:cNvPr id="5" name="Управляющая кнопка: домой 4">
            <a:hlinkClick r:id="" action="ppaction://hlinkshowjump?jump=firstslide" highlightClick="1"/>
          </p:cNvPr>
          <p:cNvSpPr/>
          <p:nvPr/>
        </p:nvSpPr>
        <p:spPr>
          <a:xfrm>
            <a:off x="8572500" y="6357938"/>
            <a:ext cx="571500" cy="500062"/>
          </a:xfrm>
          <a:prstGeom prst="actionButtonHome">
            <a:avLst/>
          </a:prstGeom>
          <a:solidFill>
            <a:schemeClr val="accent3">
              <a:lumMod val="75000"/>
            </a:schemeClr>
          </a:solidFill>
          <a:ln w="952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27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27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27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27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27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1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Заголовок 1"/>
          <p:cNvSpPr>
            <a:spLocks noGrp="1"/>
          </p:cNvSpPr>
          <p:nvPr>
            <p:ph type="title"/>
          </p:nvPr>
        </p:nvSpPr>
        <p:spPr>
          <a:xfrm>
            <a:off x="179388" y="188913"/>
            <a:ext cx="8785225" cy="1354137"/>
          </a:xfrm>
        </p:spPr>
        <p:txBody>
          <a:bodyPr/>
          <a:lstStyle/>
          <a:p>
            <a:pPr eaLnBrk="1" hangingPunct="1"/>
            <a:r>
              <a:rPr lang="ru-RU" altLang="ru-RU" sz="3200" b="1" smtClean="0">
                <a:solidFill>
                  <a:srgbClr val="FF0000"/>
                </a:solidFill>
              </a:rPr>
              <a:t>Рейтинговая система оценивания даёт обучающемуся новые возможности: </a:t>
            </a:r>
            <a:endParaRPr lang="ru-RU" altLang="ru-RU" sz="3200" b="1" smtClean="0"/>
          </a:p>
        </p:txBody>
      </p:sp>
      <p:sp>
        <p:nvSpPr>
          <p:cNvPr id="9219" name="Содержимое 2"/>
          <p:cNvSpPr>
            <a:spLocks noGrp="1"/>
          </p:cNvSpPr>
          <p:nvPr>
            <p:ph idx="1"/>
          </p:nvPr>
        </p:nvSpPr>
        <p:spPr>
          <a:xfrm>
            <a:off x="403225" y="1628775"/>
            <a:ext cx="8455025" cy="4968875"/>
          </a:xfrm>
        </p:spPr>
        <p:txBody>
          <a:bodyPr/>
          <a:lstStyle/>
          <a:p>
            <a:pPr eaLnBrk="1" hangingPunct="1">
              <a:spcBef>
                <a:spcPct val="0"/>
              </a:spcBef>
              <a:spcAft>
                <a:spcPts val="1800"/>
              </a:spcAft>
              <a:buFont typeface="Wingdings" pitchFamily="2" charset="2"/>
              <a:buChar char="Ø"/>
            </a:pPr>
            <a:r>
              <a:rPr lang="ru-RU" altLang="ru-RU" sz="3000" smtClean="0"/>
              <a:t>самому распоряжаться своим временем; </a:t>
            </a:r>
          </a:p>
          <a:p>
            <a:pPr eaLnBrk="1" hangingPunct="1">
              <a:spcBef>
                <a:spcPct val="0"/>
              </a:spcBef>
              <a:spcAft>
                <a:spcPts val="1800"/>
              </a:spcAft>
              <a:buFont typeface="Wingdings" pitchFamily="2" charset="2"/>
              <a:buChar char="Ø"/>
            </a:pPr>
            <a:r>
              <a:rPr lang="ru-RU" altLang="ru-RU" sz="3000" smtClean="0"/>
              <a:t>выбирать порядок и самостоятельно планировать выполнения учебных заданий; </a:t>
            </a:r>
          </a:p>
          <a:p>
            <a:pPr eaLnBrk="1" hangingPunct="1">
              <a:spcBef>
                <a:spcPct val="0"/>
              </a:spcBef>
              <a:spcAft>
                <a:spcPts val="1800"/>
              </a:spcAft>
              <a:buFont typeface="Wingdings" pitchFamily="2" charset="2"/>
              <a:buChar char="Ø"/>
            </a:pPr>
            <a:r>
              <a:rPr lang="ru-RU" altLang="ru-RU" sz="3000" smtClean="0"/>
              <a:t>постоянно получать информацию о своих результатах; </a:t>
            </a:r>
          </a:p>
          <a:p>
            <a:pPr eaLnBrk="1" hangingPunct="1">
              <a:spcBef>
                <a:spcPct val="0"/>
              </a:spcBef>
              <a:spcAft>
                <a:spcPts val="1800"/>
              </a:spcAft>
              <a:buFont typeface="Wingdings" pitchFamily="2" charset="2"/>
              <a:buChar char="Ø"/>
            </a:pPr>
            <a:r>
              <a:rPr lang="ru-RU" altLang="ru-RU" sz="3000" smtClean="0"/>
              <a:t>сравнивать уровень своих знаний с уровнем знаний других обучающихся; </a:t>
            </a:r>
          </a:p>
          <a:p>
            <a:pPr eaLnBrk="1" hangingPunct="1">
              <a:spcBef>
                <a:spcPct val="0"/>
              </a:spcBef>
              <a:spcAft>
                <a:spcPts val="1800"/>
              </a:spcAft>
              <a:buFont typeface="Wingdings" pitchFamily="2" charset="2"/>
              <a:buChar char="Ø"/>
            </a:pPr>
            <a:r>
              <a:rPr lang="ru-RU" altLang="ru-RU" sz="3000" smtClean="0"/>
              <a:t>углубляться в интересующие его области науки. </a:t>
            </a:r>
          </a:p>
        </p:txBody>
      </p:sp>
      <p:sp>
        <p:nvSpPr>
          <p:cNvPr id="4" name="Управляющая кнопка: домой 3">
            <a:hlinkClick r:id="" action="ppaction://hlinkshowjump?jump=firstslide" highlightClick="1"/>
          </p:cNvPr>
          <p:cNvSpPr/>
          <p:nvPr/>
        </p:nvSpPr>
        <p:spPr>
          <a:xfrm>
            <a:off x="8572500" y="6357938"/>
            <a:ext cx="571500" cy="500062"/>
          </a:xfrm>
          <a:prstGeom prst="actionButtonHome">
            <a:avLst/>
          </a:prstGeom>
          <a:solidFill>
            <a:schemeClr val="accent3">
              <a:lumMod val="75000"/>
            </a:schemeClr>
          </a:solidFill>
          <a:ln w="952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9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9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Заголовок 1"/>
          <p:cNvSpPr>
            <a:spLocks noGrp="1"/>
          </p:cNvSpPr>
          <p:nvPr>
            <p:ph type="title"/>
          </p:nvPr>
        </p:nvSpPr>
        <p:spPr>
          <a:xfrm>
            <a:off x="395288" y="115888"/>
            <a:ext cx="8229600" cy="1143000"/>
          </a:xfrm>
        </p:spPr>
        <p:txBody>
          <a:bodyPr/>
          <a:lstStyle/>
          <a:p>
            <a:pPr eaLnBrk="1" hangingPunct="1"/>
            <a:r>
              <a:rPr lang="ru-RU" altLang="ru-RU" sz="3600" b="1" smtClean="0">
                <a:solidFill>
                  <a:srgbClr val="FF0000"/>
                </a:solidFill>
              </a:rPr>
              <a:t>Виды рейтинга</a:t>
            </a:r>
          </a:p>
        </p:txBody>
      </p:sp>
      <p:sp>
        <p:nvSpPr>
          <p:cNvPr id="10243" name="Содержимое 2"/>
          <p:cNvSpPr>
            <a:spLocks noGrp="1"/>
          </p:cNvSpPr>
          <p:nvPr>
            <p:ph idx="1"/>
          </p:nvPr>
        </p:nvSpPr>
        <p:spPr>
          <a:xfrm>
            <a:off x="323850" y="1268413"/>
            <a:ext cx="8434388" cy="5113337"/>
          </a:xfrm>
        </p:spPr>
        <p:txBody>
          <a:bodyPr/>
          <a:lstStyle/>
          <a:p>
            <a:pPr eaLnBrk="1" hangingPunct="1">
              <a:spcBef>
                <a:spcPct val="0"/>
              </a:spcBef>
              <a:spcAft>
                <a:spcPts val="1800"/>
              </a:spcAft>
              <a:buFont typeface="Wingdings" pitchFamily="2" charset="2"/>
              <a:buChar char="Ø"/>
            </a:pPr>
            <a:r>
              <a:rPr lang="ru-RU" altLang="ru-RU" smtClean="0"/>
              <a:t>рейтинг по предмету или по ряду предметов; </a:t>
            </a:r>
          </a:p>
          <a:p>
            <a:pPr eaLnBrk="1" hangingPunct="1">
              <a:spcBef>
                <a:spcPct val="0"/>
              </a:spcBef>
              <a:spcAft>
                <a:spcPts val="1800"/>
              </a:spcAft>
              <a:buFont typeface="Wingdings" pitchFamily="2" charset="2"/>
              <a:buChar char="Ø"/>
            </a:pPr>
            <a:r>
              <a:rPr lang="ru-RU" altLang="ru-RU" smtClean="0"/>
              <a:t>рейтинг по предмету общий или отдельно по теоретическим вопросам, отдельно по решению задач и по дополнительным баллам; </a:t>
            </a:r>
          </a:p>
          <a:p>
            <a:pPr eaLnBrk="1" hangingPunct="1">
              <a:spcBef>
                <a:spcPct val="0"/>
              </a:spcBef>
              <a:spcAft>
                <a:spcPts val="1800"/>
              </a:spcAft>
              <a:buFont typeface="Wingdings" pitchFamily="2" charset="2"/>
              <a:buChar char="Ø"/>
            </a:pPr>
            <a:r>
              <a:rPr lang="ru-RU" altLang="ru-RU" smtClean="0"/>
              <a:t>рейтинг временной — за некоторый промежуток времени (четверть, полугодие, год и т.д.) или тематический — по отдельным разделам (темам) . </a:t>
            </a:r>
          </a:p>
          <a:p>
            <a:pPr eaLnBrk="1" hangingPunct="1">
              <a:spcBef>
                <a:spcPct val="0"/>
              </a:spcBef>
              <a:spcAft>
                <a:spcPts val="1800"/>
              </a:spcAft>
              <a:buFontTx/>
              <a:buNone/>
            </a:pPr>
            <a:r>
              <a:rPr lang="ru-RU" altLang="ru-RU" smtClean="0"/>
              <a:t> </a:t>
            </a:r>
          </a:p>
          <a:p>
            <a:pPr eaLnBrk="1" hangingPunct="1">
              <a:spcBef>
                <a:spcPct val="0"/>
              </a:spcBef>
              <a:spcAft>
                <a:spcPts val="1800"/>
              </a:spcAft>
            </a:pPr>
            <a:endParaRPr lang="ru-RU" altLang="ru-RU" smtClean="0"/>
          </a:p>
        </p:txBody>
      </p:sp>
      <p:sp>
        <p:nvSpPr>
          <p:cNvPr id="4" name="Управляющая кнопка: домой 3">
            <a:hlinkClick r:id="" action="ppaction://hlinkshowjump?jump=firstslide" highlightClick="1"/>
          </p:cNvPr>
          <p:cNvSpPr/>
          <p:nvPr/>
        </p:nvSpPr>
        <p:spPr>
          <a:xfrm>
            <a:off x="8572500" y="6357938"/>
            <a:ext cx="571500" cy="500062"/>
          </a:xfrm>
          <a:prstGeom prst="actionButtonHome">
            <a:avLst/>
          </a:prstGeom>
          <a:solidFill>
            <a:schemeClr val="accent3">
              <a:lumMod val="75000"/>
            </a:schemeClr>
          </a:solidFill>
          <a:ln w="952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02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28625" y="2071688"/>
            <a:ext cx="8401050" cy="3071812"/>
          </a:xfrm>
        </p:spPr>
        <p:txBody>
          <a:bodyPr/>
          <a:lstStyle/>
          <a:p>
            <a:pPr eaLnBrk="1" hangingPunct="1">
              <a:spcBef>
                <a:spcPct val="0"/>
              </a:spcBef>
              <a:spcAft>
                <a:spcPts val="2400"/>
              </a:spcAft>
              <a:buFont typeface="Wingdings" pitchFamily="2" charset="2"/>
              <a:buChar char="Ø"/>
            </a:pPr>
            <a:r>
              <a:rPr lang="ru-RU" altLang="ru-RU" smtClean="0"/>
              <a:t>модульная организация учебного процесса;</a:t>
            </a:r>
          </a:p>
          <a:p>
            <a:pPr eaLnBrk="1" hangingPunct="1">
              <a:spcBef>
                <a:spcPct val="0"/>
              </a:spcBef>
              <a:spcAft>
                <a:spcPts val="2400"/>
              </a:spcAft>
              <a:buFont typeface="Wingdings" pitchFamily="2" charset="2"/>
              <a:buChar char="Ø"/>
            </a:pPr>
            <a:r>
              <a:rPr lang="ru-RU" altLang="ru-RU" smtClean="0"/>
              <a:t>постоянное отслеживание уровня знаний;</a:t>
            </a:r>
          </a:p>
          <a:p>
            <a:pPr eaLnBrk="1" hangingPunct="1">
              <a:spcBef>
                <a:spcPct val="0"/>
              </a:spcBef>
              <a:spcAft>
                <a:spcPts val="2400"/>
              </a:spcAft>
              <a:buFont typeface="Wingdings" pitchFamily="2" charset="2"/>
              <a:buChar char="Ø"/>
            </a:pPr>
            <a:r>
              <a:rPr lang="ru-RU" altLang="ru-RU" smtClean="0"/>
              <a:t>многобалльное оценивание обученности учащихся.</a:t>
            </a:r>
          </a:p>
          <a:p>
            <a:pPr eaLnBrk="1" hangingPunct="1"/>
            <a:endParaRPr lang="ru-RU" altLang="ru-RU" smtClean="0"/>
          </a:p>
        </p:txBody>
      </p:sp>
      <p:sp>
        <p:nvSpPr>
          <p:cNvPr id="12291" name="Text Box 5"/>
          <p:cNvSpPr txBox="1">
            <a:spLocks noChangeArrowheads="1"/>
          </p:cNvSpPr>
          <p:nvPr/>
        </p:nvSpPr>
        <p:spPr bwMode="auto">
          <a:xfrm>
            <a:off x="395288" y="1762125"/>
            <a:ext cx="360362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endParaRPr lang="ru-RU" altLang="ru-RU" sz="1800">
              <a:latin typeface="Arial" charset="0"/>
            </a:endParaRPr>
          </a:p>
        </p:txBody>
      </p:sp>
      <p:sp>
        <p:nvSpPr>
          <p:cNvPr id="6" name="Управляющая кнопка: домой 5">
            <a:hlinkClick r:id="" action="ppaction://hlinkshowjump?jump=firstslide" highlightClick="1"/>
          </p:cNvPr>
          <p:cNvSpPr/>
          <p:nvPr/>
        </p:nvSpPr>
        <p:spPr>
          <a:xfrm>
            <a:off x="8572500" y="6357938"/>
            <a:ext cx="571500" cy="500062"/>
          </a:xfrm>
          <a:prstGeom prst="actionButtonHome">
            <a:avLst/>
          </a:prstGeom>
          <a:solidFill>
            <a:schemeClr val="accent3">
              <a:lumMod val="75000"/>
            </a:schemeClr>
          </a:solidFill>
          <a:ln w="952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2293" name="Прямоугольник 6"/>
          <p:cNvSpPr>
            <a:spLocks noChangeArrowheads="1"/>
          </p:cNvSpPr>
          <p:nvPr/>
        </p:nvSpPr>
        <p:spPr bwMode="auto">
          <a:xfrm>
            <a:off x="142875" y="428625"/>
            <a:ext cx="9001125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buFontTx/>
              <a:buNone/>
            </a:pPr>
            <a:r>
              <a:rPr lang="ru-RU" altLang="ru-RU" sz="3600" b="1">
                <a:solidFill>
                  <a:srgbClr val="FF0000"/>
                </a:solidFill>
              </a:rPr>
              <a:t>Условия реализации рейтинговой системы оценивания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37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37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37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5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Заголовок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/>
          <a:lstStyle/>
          <a:p>
            <a:pPr eaLnBrk="1" hangingPunct="1"/>
            <a:r>
              <a:rPr lang="ru-RU" altLang="ru-RU" sz="3000" b="1" smtClean="0">
                <a:solidFill>
                  <a:srgbClr val="FF0000"/>
                </a:solidFill>
              </a:rPr>
              <a:t>Перед использованием технологии рейтингового оценивания обучающихся необходимо решить…</a:t>
            </a:r>
          </a:p>
        </p:txBody>
      </p:sp>
      <p:sp>
        <p:nvSpPr>
          <p:cNvPr id="19459" name="Содержимое 2"/>
          <p:cNvSpPr>
            <a:spLocks noGrp="1"/>
          </p:cNvSpPr>
          <p:nvPr>
            <p:ph idx="1"/>
          </p:nvPr>
        </p:nvSpPr>
        <p:spPr>
          <a:xfrm>
            <a:off x="214313" y="1714500"/>
            <a:ext cx="8686800" cy="4525963"/>
          </a:xfrm>
        </p:spPr>
        <p:txBody>
          <a:bodyPr/>
          <a:lstStyle/>
          <a:p>
            <a:pPr eaLnBrk="1" hangingPunct="1">
              <a:spcBef>
                <a:spcPct val="0"/>
              </a:spcBef>
              <a:spcAft>
                <a:spcPts val="1800"/>
              </a:spcAft>
            </a:pPr>
            <a:r>
              <a:rPr lang="ru-RU" altLang="ru-RU" sz="2800" smtClean="0"/>
              <a:t>Переход на рейтинговую систему будет полным или она будете использоваться параллельно с общепринятой оценочной системой. </a:t>
            </a:r>
          </a:p>
          <a:p>
            <a:pPr eaLnBrk="1" hangingPunct="1">
              <a:spcBef>
                <a:spcPct val="0"/>
              </a:spcBef>
              <a:spcAft>
                <a:spcPts val="1800"/>
              </a:spcAft>
            </a:pPr>
            <a:r>
              <a:rPr lang="ru-RU" altLang="ru-RU" sz="2800" smtClean="0"/>
              <a:t>Будут ли учитывать действия, которые напрямую не относятся к учебному процессу (например, участие в творческих конкурсах во внеурочное время). Если будут, то какова их доля в итоговой сумме баллов.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b="1" i="1" smtClean="0">
                <a:solidFill>
                  <a:srgbClr val="0070C0"/>
                </a:solidFill>
              </a:rPr>
              <a:t>Чем больше действий учтено,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b="1" i="1" smtClean="0">
                <a:solidFill>
                  <a:srgbClr val="0070C0"/>
                </a:solidFill>
              </a:rPr>
              <a:t>тем объективней оценка </a:t>
            </a:r>
          </a:p>
          <a:p>
            <a:pPr eaLnBrk="1" hangingPunct="1">
              <a:spcBef>
                <a:spcPct val="0"/>
              </a:spcBef>
              <a:spcAft>
                <a:spcPts val="1800"/>
              </a:spcAft>
              <a:buFont typeface="Wingdings" pitchFamily="2" charset="2"/>
              <a:buChar char="Ø"/>
            </a:pPr>
            <a:endParaRPr lang="ru-RU" altLang="ru-RU" sz="2800" smtClean="0"/>
          </a:p>
        </p:txBody>
      </p:sp>
      <p:sp>
        <p:nvSpPr>
          <p:cNvPr id="4" name="Управляющая кнопка: домой 3">
            <a:hlinkClick r:id="" action="ppaction://hlinkshowjump?jump=firstslide" highlightClick="1"/>
          </p:cNvPr>
          <p:cNvSpPr/>
          <p:nvPr/>
        </p:nvSpPr>
        <p:spPr>
          <a:xfrm>
            <a:off x="8572500" y="6357938"/>
            <a:ext cx="571500" cy="500062"/>
          </a:xfrm>
          <a:prstGeom prst="actionButtonHome">
            <a:avLst/>
          </a:prstGeom>
          <a:solidFill>
            <a:schemeClr val="accent3">
              <a:lumMod val="75000"/>
            </a:schemeClr>
          </a:solidFill>
          <a:ln w="952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9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9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9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9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94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94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9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Заголовок 1"/>
          <p:cNvSpPr>
            <a:spLocks noGrp="1"/>
          </p:cNvSpPr>
          <p:nvPr>
            <p:ph type="title"/>
          </p:nvPr>
        </p:nvSpPr>
        <p:spPr>
          <a:xfrm>
            <a:off x="0" y="115888"/>
            <a:ext cx="9144000" cy="563562"/>
          </a:xfrm>
          <a:solidFill>
            <a:srgbClr val="0070C0"/>
          </a:solidFill>
        </p:spPr>
        <p:txBody>
          <a:bodyPr/>
          <a:lstStyle/>
          <a:p>
            <a:pPr algn="l" eaLnBrk="1" hangingPunct="1"/>
            <a:r>
              <a:rPr lang="ru-RU" altLang="ru-RU" sz="2800" b="1" smtClean="0">
                <a:solidFill>
                  <a:schemeClr val="bg1"/>
                </a:solidFill>
              </a:rPr>
              <a:t>Использование рейтинга в оценивании обучающихся </a:t>
            </a:r>
          </a:p>
        </p:txBody>
      </p:sp>
      <p:sp>
        <p:nvSpPr>
          <p:cNvPr id="14339" name="Содержимое 2"/>
          <p:cNvSpPr>
            <a:spLocks noGrp="1"/>
          </p:cNvSpPr>
          <p:nvPr>
            <p:ph idx="1"/>
          </p:nvPr>
        </p:nvSpPr>
        <p:spPr>
          <a:xfrm>
            <a:off x="468313" y="1125538"/>
            <a:ext cx="8229600" cy="1303337"/>
          </a:xfrm>
        </p:spPr>
        <p:txBody>
          <a:bodyPr/>
          <a:lstStyle/>
          <a:p>
            <a:pPr marL="0" indent="0" eaLnBrk="1" hangingPunct="1">
              <a:buFont typeface="Arial" charset="0"/>
              <a:buNone/>
            </a:pPr>
            <a:r>
              <a:rPr lang="ru-RU" altLang="ru-RU" smtClean="0"/>
              <a:t>1. Разделить учебный материал на структурно-логические блоки (модули). </a:t>
            </a:r>
          </a:p>
          <a:p>
            <a:pPr marL="0" indent="0" eaLnBrk="1" hangingPunct="1">
              <a:buFont typeface="Arial" charset="0"/>
              <a:buNone/>
            </a:pPr>
            <a:endParaRPr lang="ru-RU" altLang="ru-RU" b="1" smtClean="0"/>
          </a:p>
        </p:txBody>
      </p:sp>
      <p:sp>
        <p:nvSpPr>
          <p:cNvPr id="3" name="Блок-схема: процесс 2"/>
          <p:cNvSpPr/>
          <p:nvPr/>
        </p:nvSpPr>
        <p:spPr>
          <a:xfrm>
            <a:off x="2717800" y="2544763"/>
            <a:ext cx="3762375" cy="649287"/>
          </a:xfrm>
          <a:prstGeom prst="flowChartProcess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Учебный курс</a:t>
            </a:r>
          </a:p>
        </p:txBody>
      </p:sp>
      <p:sp>
        <p:nvSpPr>
          <p:cNvPr id="4" name="Блок-схема: несколько документов 3"/>
          <p:cNvSpPr/>
          <p:nvPr/>
        </p:nvSpPr>
        <p:spPr>
          <a:xfrm>
            <a:off x="471488" y="4214813"/>
            <a:ext cx="2303462" cy="1871662"/>
          </a:xfrm>
          <a:prstGeom prst="flowChartMultidocumen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Блок 1</a:t>
            </a:r>
          </a:p>
        </p:txBody>
      </p:sp>
      <p:sp>
        <p:nvSpPr>
          <p:cNvPr id="8" name="Блок-схема: несколько документов 7"/>
          <p:cNvSpPr/>
          <p:nvPr/>
        </p:nvSpPr>
        <p:spPr>
          <a:xfrm>
            <a:off x="6159500" y="4222750"/>
            <a:ext cx="2303463" cy="1871663"/>
          </a:xfrm>
          <a:prstGeom prst="flowChartMultidocumen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Блок …</a:t>
            </a:r>
          </a:p>
        </p:txBody>
      </p:sp>
      <p:sp>
        <p:nvSpPr>
          <p:cNvPr id="9" name="Блок-схема: несколько документов 8"/>
          <p:cNvSpPr/>
          <p:nvPr/>
        </p:nvSpPr>
        <p:spPr>
          <a:xfrm>
            <a:off x="3286125" y="4214813"/>
            <a:ext cx="2305050" cy="1871662"/>
          </a:xfrm>
          <a:prstGeom prst="flowChartMultidocumen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Блок 2</a:t>
            </a:r>
          </a:p>
        </p:txBody>
      </p:sp>
      <p:cxnSp>
        <p:nvCxnSpPr>
          <p:cNvPr id="11" name="Прямая соединительная линия 10"/>
          <p:cNvCxnSpPr>
            <a:stCxn id="3" idx="2"/>
            <a:endCxn id="9" idx="0"/>
          </p:cNvCxnSpPr>
          <p:nvPr/>
        </p:nvCxnSpPr>
        <p:spPr>
          <a:xfrm rot="5400000">
            <a:off x="4087812" y="3703638"/>
            <a:ext cx="1020763" cy="1588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>
            <a:stCxn id="3" idx="2"/>
            <a:endCxn id="4" idx="0"/>
          </p:cNvCxnSpPr>
          <p:nvPr/>
        </p:nvCxnSpPr>
        <p:spPr>
          <a:xfrm rot="5400000">
            <a:off x="2679700" y="2295525"/>
            <a:ext cx="1020763" cy="2817813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единительная линия 14"/>
          <p:cNvCxnSpPr>
            <a:stCxn id="3" idx="2"/>
            <a:endCxn id="8" idx="0"/>
          </p:cNvCxnSpPr>
          <p:nvPr/>
        </p:nvCxnSpPr>
        <p:spPr>
          <a:xfrm rot="16200000" flipH="1">
            <a:off x="5519738" y="2273300"/>
            <a:ext cx="1028700" cy="287020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Управляющая кнопка: домой 19">
            <a:hlinkClick r:id="" action="ppaction://hlinkshowjump?jump=firstslide" highlightClick="1"/>
          </p:cNvPr>
          <p:cNvSpPr/>
          <p:nvPr/>
        </p:nvSpPr>
        <p:spPr>
          <a:xfrm>
            <a:off x="8572500" y="6357938"/>
            <a:ext cx="571500" cy="500062"/>
          </a:xfrm>
          <a:prstGeom prst="actionButtonHome">
            <a:avLst/>
          </a:prstGeom>
          <a:solidFill>
            <a:schemeClr val="accent3">
              <a:lumMod val="75000"/>
            </a:schemeClr>
          </a:solidFill>
          <a:ln w="952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8" grpId="0" animBg="1"/>
      <p:bldP spid="9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Содержимое 2"/>
          <p:cNvSpPr>
            <a:spLocks noGrp="1"/>
          </p:cNvSpPr>
          <p:nvPr>
            <p:ph idx="1"/>
          </p:nvPr>
        </p:nvSpPr>
        <p:spPr>
          <a:xfrm>
            <a:off x="323850" y="1196975"/>
            <a:ext cx="8496300" cy="4968875"/>
          </a:xfrm>
        </p:spPr>
        <p:txBody>
          <a:bodyPr/>
          <a:lstStyle/>
          <a:p>
            <a:pPr marL="0" indent="0" eaLnBrk="1" hangingPunct="1">
              <a:spcBef>
                <a:spcPct val="0"/>
              </a:spcBef>
              <a:spcAft>
                <a:spcPts val="1800"/>
              </a:spcAft>
              <a:buFont typeface="Arial" charset="0"/>
              <a:buNone/>
            </a:pPr>
            <a:r>
              <a:rPr lang="ru-RU" altLang="ru-RU" smtClean="0"/>
              <a:t>2. Определить перечень знаний и умений, компетенций, которыми ученику необходимо овладеть. </a:t>
            </a:r>
          </a:p>
          <a:p>
            <a:pPr marL="0" indent="0" eaLnBrk="1" hangingPunct="1">
              <a:spcBef>
                <a:spcPct val="0"/>
              </a:spcBef>
              <a:spcAft>
                <a:spcPts val="1800"/>
              </a:spcAft>
              <a:buFont typeface="Arial" charset="0"/>
              <a:buNone/>
            </a:pPr>
            <a:r>
              <a:rPr lang="ru-RU" altLang="ru-RU" smtClean="0"/>
              <a:t>Определить уровень их усвоения, выделить обязательные для усвоения в соответствии с требованиями по предмету.</a:t>
            </a:r>
          </a:p>
          <a:p>
            <a:pPr marL="0" indent="0" eaLnBrk="1" hangingPunct="1">
              <a:spcBef>
                <a:spcPct val="0"/>
              </a:spcBef>
              <a:spcAft>
                <a:spcPts val="1800"/>
              </a:spcAft>
              <a:buFont typeface="Arial" charset="0"/>
              <a:buNone/>
            </a:pPr>
            <a:r>
              <a:rPr lang="ru-RU" altLang="ru-RU" smtClean="0"/>
              <a:t>Подобрать задания для выявление у обучающихся каждого из ЗУН и компетенций, включенных в данный перечень. </a:t>
            </a:r>
          </a:p>
        </p:txBody>
      </p:sp>
      <p:sp>
        <p:nvSpPr>
          <p:cNvPr id="15363" name="Заголовок 1"/>
          <p:cNvSpPr>
            <a:spLocks noGrp="1"/>
          </p:cNvSpPr>
          <p:nvPr>
            <p:ph type="title"/>
          </p:nvPr>
        </p:nvSpPr>
        <p:spPr>
          <a:xfrm>
            <a:off x="0" y="115888"/>
            <a:ext cx="9144000" cy="563562"/>
          </a:xfrm>
          <a:solidFill>
            <a:srgbClr val="0070C0"/>
          </a:solidFill>
        </p:spPr>
        <p:txBody>
          <a:bodyPr/>
          <a:lstStyle/>
          <a:p>
            <a:pPr algn="l" eaLnBrk="1" hangingPunct="1"/>
            <a:r>
              <a:rPr lang="ru-RU" altLang="ru-RU" sz="2800" b="1" smtClean="0">
                <a:solidFill>
                  <a:schemeClr val="bg1"/>
                </a:solidFill>
              </a:rPr>
              <a:t>Использование рейтинга в оценивании обучающихся </a:t>
            </a:r>
          </a:p>
        </p:txBody>
      </p:sp>
      <p:sp>
        <p:nvSpPr>
          <p:cNvPr id="4" name="Управляющая кнопка: домой 3">
            <a:hlinkClick r:id="" action="ppaction://hlinkshowjump?jump=firstslide" highlightClick="1"/>
          </p:cNvPr>
          <p:cNvSpPr/>
          <p:nvPr/>
        </p:nvSpPr>
        <p:spPr>
          <a:xfrm>
            <a:off x="8572500" y="6357938"/>
            <a:ext cx="571500" cy="500062"/>
          </a:xfrm>
          <a:prstGeom prst="actionButtonHome">
            <a:avLst/>
          </a:prstGeom>
          <a:solidFill>
            <a:schemeClr val="accent3">
              <a:lumMod val="75000"/>
            </a:schemeClr>
          </a:solidFill>
          <a:ln w="952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2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2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29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29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29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29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0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Заголовок 1"/>
          <p:cNvSpPr>
            <a:spLocks noGrp="1"/>
          </p:cNvSpPr>
          <p:nvPr>
            <p:ph type="title"/>
          </p:nvPr>
        </p:nvSpPr>
        <p:spPr>
          <a:xfrm>
            <a:off x="179388" y="549275"/>
            <a:ext cx="8507412" cy="633413"/>
          </a:xfrm>
        </p:spPr>
        <p:txBody>
          <a:bodyPr/>
          <a:lstStyle/>
          <a:p>
            <a:pPr eaLnBrk="1" hangingPunct="1"/>
            <a:r>
              <a:rPr lang="ru-RU" altLang="ru-RU" sz="3200" b="1" smtClean="0">
                <a:solidFill>
                  <a:srgbClr val="00B0F0"/>
                </a:solidFill>
              </a:rPr>
              <a:t>Типы оцениваемых заданий</a:t>
            </a:r>
          </a:p>
        </p:txBody>
      </p:sp>
      <p:sp>
        <p:nvSpPr>
          <p:cNvPr id="21507" name="Содержимое 2"/>
          <p:cNvSpPr>
            <a:spLocks noGrp="1"/>
          </p:cNvSpPr>
          <p:nvPr>
            <p:ph idx="1"/>
          </p:nvPr>
        </p:nvSpPr>
        <p:spPr>
          <a:xfrm>
            <a:off x="250825" y="1484313"/>
            <a:ext cx="8785225" cy="4248150"/>
          </a:xfrm>
        </p:spPr>
        <p:txBody>
          <a:bodyPr/>
          <a:lstStyle/>
          <a:p>
            <a:pPr eaLnBrk="1" hangingPunct="1">
              <a:defRPr/>
            </a:pPr>
            <a:r>
              <a:rPr lang="ru-RU" altLang="ru-RU" dirty="0" smtClean="0"/>
              <a:t>60% контрольных заданий - понятия и умения обязательного минимума (зачётный уровень или оценка «удовлетворительно») ; </a:t>
            </a:r>
          </a:p>
          <a:p>
            <a:pPr eaLnBrk="1" hangingPunct="1">
              <a:defRPr/>
            </a:pPr>
            <a:r>
              <a:rPr lang="ru-RU" altLang="ru-RU" dirty="0" smtClean="0"/>
              <a:t>30-40% - выше обязательного минимума (соответствует оценкам «хорошо» и отлично»; </a:t>
            </a:r>
          </a:p>
          <a:p>
            <a:pPr eaLnBrk="1" hangingPunct="1">
              <a:defRPr/>
            </a:pPr>
            <a:r>
              <a:rPr lang="ru-RU" altLang="ru-RU" dirty="0" smtClean="0"/>
              <a:t>задания частично-поискового и творческого уровня, за которые можно получить дополнительные баллы. </a:t>
            </a:r>
          </a:p>
          <a:p>
            <a:pPr marL="0" indent="0" eaLnBrk="1" hangingPunct="1">
              <a:buFont typeface="Arial" charset="0"/>
              <a:buNone/>
              <a:defRPr/>
            </a:pPr>
            <a:endParaRPr lang="ru-RU" altLang="ru-RU" dirty="0" smtClean="0"/>
          </a:p>
          <a:p>
            <a:pPr eaLnBrk="1" hangingPunct="1">
              <a:buFont typeface="Wingdings" pitchFamily="2" charset="2"/>
              <a:buChar char="Ø"/>
              <a:defRPr/>
            </a:pPr>
            <a:endParaRPr lang="ru-RU" altLang="ru-RU" dirty="0" smtClean="0"/>
          </a:p>
        </p:txBody>
      </p:sp>
      <p:sp>
        <p:nvSpPr>
          <p:cNvPr id="4" name="Управляющая кнопка: домой 3">
            <a:hlinkClick r:id="" action="ppaction://hlinkshowjump?jump=firstslide" highlightClick="1"/>
          </p:cNvPr>
          <p:cNvSpPr/>
          <p:nvPr/>
        </p:nvSpPr>
        <p:spPr>
          <a:xfrm>
            <a:off x="8572500" y="6357938"/>
            <a:ext cx="571500" cy="500062"/>
          </a:xfrm>
          <a:prstGeom prst="actionButtonHome">
            <a:avLst/>
          </a:prstGeom>
          <a:solidFill>
            <a:schemeClr val="accent3">
              <a:lumMod val="75000"/>
            </a:schemeClr>
          </a:solidFill>
          <a:ln w="952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15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15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15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15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7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Содержимое 2"/>
          <p:cNvSpPr>
            <a:spLocks noGrp="1"/>
          </p:cNvSpPr>
          <p:nvPr>
            <p:ph idx="1"/>
          </p:nvPr>
        </p:nvSpPr>
        <p:spPr>
          <a:xfrm>
            <a:off x="323850" y="1052513"/>
            <a:ext cx="8569325" cy="1296987"/>
          </a:xfrm>
        </p:spPr>
        <p:txBody>
          <a:bodyPr/>
          <a:lstStyle/>
          <a:p>
            <a:pPr marL="0" indent="0" eaLnBrk="1" hangingPunct="1">
              <a:buFont typeface="Arial" charset="0"/>
              <a:buNone/>
            </a:pPr>
            <a:r>
              <a:rPr lang="ru-RU" altLang="ru-RU" smtClean="0"/>
              <a:t>3. Определить нормативные баллы на все задания (или правила начисления баллов). </a:t>
            </a:r>
          </a:p>
        </p:txBody>
      </p:sp>
      <p:sp>
        <p:nvSpPr>
          <p:cNvPr id="17411" name="Заголовок 1"/>
          <p:cNvSpPr>
            <a:spLocks noGrp="1"/>
          </p:cNvSpPr>
          <p:nvPr>
            <p:ph type="title"/>
          </p:nvPr>
        </p:nvSpPr>
        <p:spPr>
          <a:xfrm>
            <a:off x="0" y="115888"/>
            <a:ext cx="9144000" cy="563562"/>
          </a:xfrm>
          <a:solidFill>
            <a:srgbClr val="0070C0"/>
          </a:solidFill>
        </p:spPr>
        <p:txBody>
          <a:bodyPr/>
          <a:lstStyle/>
          <a:p>
            <a:pPr algn="l" eaLnBrk="1" hangingPunct="1"/>
            <a:r>
              <a:rPr lang="ru-RU" altLang="ru-RU" sz="2800" b="1" smtClean="0">
                <a:solidFill>
                  <a:schemeClr val="bg1"/>
                </a:solidFill>
              </a:rPr>
              <a:t>Использование рейтинга в оценивании обучающихся 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468313" y="2349500"/>
            <a:ext cx="8567737" cy="427672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Aft>
                <a:spcPts val="600"/>
              </a:spcAft>
              <a:defRPr/>
            </a:pPr>
            <a:r>
              <a:rPr lang="ru-RU" sz="2800" b="1" dirty="0">
                <a:solidFill>
                  <a:srgbClr val="00B0F0"/>
                </a:solidFill>
                <a:latin typeface="+mj-lt"/>
              </a:rPr>
              <a:t>Например: </a:t>
            </a:r>
          </a:p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ru-RU" sz="2800" dirty="0">
                <a:latin typeface="+mj-lt"/>
              </a:rPr>
              <a:t>наименее сложные работы, требующие простого запоминания, - не более 5 баллов; </a:t>
            </a:r>
          </a:p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ru-RU" sz="2800" dirty="0">
                <a:latin typeface="+mj-lt"/>
              </a:rPr>
              <a:t>выполнение типовых (стандартных) упражнений – до 10 баллов;</a:t>
            </a:r>
          </a:p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ru-RU" sz="2800" dirty="0">
                <a:latin typeface="+mj-lt"/>
              </a:rPr>
              <a:t>контроль с элементами творческих заданий - до 15 баллов; </a:t>
            </a:r>
          </a:p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ru-RU" sz="2800" dirty="0">
                <a:latin typeface="+mj-lt"/>
              </a:rPr>
              <a:t>итоговые контрольные работы – до 30-50 баллов (в зависимости от сложности и величины темы). </a:t>
            </a:r>
          </a:p>
        </p:txBody>
      </p:sp>
      <p:sp>
        <p:nvSpPr>
          <p:cNvPr id="5" name="Управляющая кнопка: домой 4">
            <a:hlinkClick r:id="" action="ppaction://hlinkshowjump?jump=firstslide" highlightClick="1"/>
          </p:cNvPr>
          <p:cNvSpPr/>
          <p:nvPr/>
        </p:nvSpPr>
        <p:spPr>
          <a:xfrm>
            <a:off x="8572500" y="6357938"/>
            <a:ext cx="571500" cy="500062"/>
          </a:xfrm>
          <a:prstGeom prst="actionButtonHome">
            <a:avLst/>
          </a:prstGeom>
          <a:solidFill>
            <a:schemeClr val="accent3">
              <a:lumMod val="75000"/>
            </a:schemeClr>
          </a:solidFill>
          <a:ln w="952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allAtOnce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0" y="9525"/>
            <a:ext cx="9144000" cy="6858000"/>
          </a:xfrm>
          <a:prstGeom prst="rect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pic>
        <p:nvPicPr>
          <p:cNvPr id="18435" name="Picture 2" descr="C:\Users\Сергей\Desktop\Сохраненное изображение 2017-4-22_16-32-58.47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838" y="3560763"/>
            <a:ext cx="8696325" cy="2620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6" name="Picture 3" descr="C:\Users\Сергей\Desktop\Сохраненное изображение 2017-4-22_16-35-40.99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1268413"/>
            <a:ext cx="5218113" cy="2016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7" name="Picture 4" descr="C:\Users\Сергей\Desktop\Сохраненное изображение 2017-4-22_16-36-58.785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522288"/>
            <a:ext cx="5218113" cy="862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Управляющая кнопка: домой 6">
            <a:hlinkClick r:id="" action="ppaction://hlinkshowjump?jump=firstslide" highlightClick="1"/>
          </p:cNvPr>
          <p:cNvSpPr/>
          <p:nvPr/>
        </p:nvSpPr>
        <p:spPr>
          <a:xfrm>
            <a:off x="8572500" y="6357938"/>
            <a:ext cx="571500" cy="500062"/>
          </a:xfrm>
          <a:prstGeom prst="actionButtonHome">
            <a:avLst/>
          </a:prstGeom>
          <a:solidFill>
            <a:schemeClr val="accent3">
              <a:lumMod val="75000"/>
            </a:schemeClr>
          </a:solidFill>
          <a:ln w="952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0" y="9525"/>
            <a:ext cx="9144000" cy="6858000"/>
          </a:xfrm>
          <a:prstGeom prst="rect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pic>
        <p:nvPicPr>
          <p:cNvPr id="50178" name="Picture 2" descr="C:\Users\Сергей\Desktop\Сохраненное изображение 2017-4-22_16-39-18.20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01725" y="322263"/>
            <a:ext cx="6838950" cy="3638550"/>
          </a:xfrm>
          <a:prstGeom prst="rect">
            <a:avLst/>
          </a:prstGeom>
          <a:noFill/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0179" name="Picture 3" descr="C:\Users\Сергей\Desktop\Сохраненное изображение 2017-4-22_16-39-40.839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52525" y="3875088"/>
            <a:ext cx="6837363" cy="2732087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Блок-схема: перфолента 2"/>
          <p:cNvSpPr/>
          <p:nvPr/>
        </p:nvSpPr>
        <p:spPr>
          <a:xfrm>
            <a:off x="1101725" y="3659188"/>
            <a:ext cx="2519363" cy="450850"/>
          </a:xfrm>
          <a:prstGeom prst="flowChartPunchedTape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6" name="Блок-схема: перфолента 5"/>
          <p:cNvSpPr/>
          <p:nvPr/>
        </p:nvSpPr>
        <p:spPr>
          <a:xfrm>
            <a:off x="3621088" y="3659188"/>
            <a:ext cx="2305050" cy="450850"/>
          </a:xfrm>
          <a:prstGeom prst="flowChartPunchedTape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7" name="Блок-схема: перфолента 6"/>
          <p:cNvSpPr/>
          <p:nvPr/>
        </p:nvSpPr>
        <p:spPr>
          <a:xfrm>
            <a:off x="5926138" y="3646488"/>
            <a:ext cx="2124075" cy="450850"/>
          </a:xfrm>
          <a:prstGeom prst="flowChartPunchedTape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1" name="Управляющая кнопка: домой 10">
            <a:hlinkClick r:id="" action="ppaction://hlinkshowjump?jump=firstslide" highlightClick="1"/>
          </p:cNvPr>
          <p:cNvSpPr/>
          <p:nvPr/>
        </p:nvSpPr>
        <p:spPr>
          <a:xfrm>
            <a:off x="8572500" y="6357938"/>
            <a:ext cx="571500" cy="500062"/>
          </a:xfrm>
          <a:prstGeom prst="actionButtonHome">
            <a:avLst/>
          </a:prstGeom>
          <a:solidFill>
            <a:schemeClr val="accent3">
              <a:lumMod val="75000"/>
            </a:schemeClr>
          </a:solidFill>
          <a:ln w="952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5" name="Содержимое 2"/>
          <p:cNvSpPr>
            <a:spLocks noGrp="1"/>
          </p:cNvSpPr>
          <p:nvPr>
            <p:ph idx="1"/>
          </p:nvPr>
        </p:nvSpPr>
        <p:spPr>
          <a:xfrm>
            <a:off x="395288" y="981075"/>
            <a:ext cx="8424862" cy="3816350"/>
          </a:xfrm>
        </p:spPr>
        <p:txBody>
          <a:bodyPr/>
          <a:lstStyle/>
          <a:p>
            <a:pPr marL="0" indent="0" eaLnBrk="1" hangingPunct="1">
              <a:spcBef>
                <a:spcPts val="0"/>
              </a:spcBef>
              <a:spcAft>
                <a:spcPts val="1800"/>
              </a:spcAft>
              <a:buFont typeface="Arial" charset="0"/>
              <a:buNone/>
              <a:defRPr/>
            </a:pPr>
            <a:r>
              <a:rPr lang="ru-RU" altLang="ru-RU" dirty="0" smtClean="0"/>
              <a:t>4. Установить минимальное количество баллов по каждому виду учебной деятельности, которое должен набрать обучающийся. </a:t>
            </a:r>
          </a:p>
          <a:p>
            <a:pPr marL="542925" indent="0" eaLnBrk="1" hangingPunct="1">
              <a:spcBef>
                <a:spcPts val="0"/>
              </a:spcBef>
              <a:spcAft>
                <a:spcPts val="1800"/>
              </a:spcAft>
              <a:buFont typeface="Arial" charset="0"/>
              <a:buNone/>
              <a:defRPr/>
            </a:pPr>
            <a:r>
              <a:rPr lang="ru-RU" altLang="ru-RU" dirty="0" smtClean="0"/>
              <a:t>При необходимости установить соответствие между суммами рейтинговых оценок и оценками по пятибалльной шкале.</a:t>
            </a:r>
          </a:p>
          <a:p>
            <a:pPr marL="0" indent="0" eaLnBrk="1" hangingPunct="1">
              <a:spcBef>
                <a:spcPts val="0"/>
              </a:spcBef>
              <a:spcAft>
                <a:spcPts val="1800"/>
              </a:spcAft>
              <a:buFont typeface="Arial" charset="0"/>
              <a:buNone/>
              <a:defRPr/>
            </a:pPr>
            <a:endParaRPr lang="ru-RU" altLang="ru-RU" b="1" dirty="0" smtClean="0"/>
          </a:p>
        </p:txBody>
      </p:sp>
      <p:sp>
        <p:nvSpPr>
          <p:cNvPr id="20483" name="Заголовок 1"/>
          <p:cNvSpPr>
            <a:spLocks noGrp="1"/>
          </p:cNvSpPr>
          <p:nvPr>
            <p:ph type="title"/>
          </p:nvPr>
        </p:nvSpPr>
        <p:spPr>
          <a:xfrm>
            <a:off x="0" y="115888"/>
            <a:ext cx="9144000" cy="563562"/>
          </a:xfrm>
          <a:solidFill>
            <a:srgbClr val="0070C0"/>
          </a:solidFill>
        </p:spPr>
        <p:txBody>
          <a:bodyPr/>
          <a:lstStyle/>
          <a:p>
            <a:pPr algn="l" eaLnBrk="1" hangingPunct="1"/>
            <a:r>
              <a:rPr lang="ru-RU" altLang="ru-RU" sz="2800" b="1" smtClean="0">
                <a:solidFill>
                  <a:schemeClr val="bg1"/>
                </a:solidFill>
              </a:rPr>
              <a:t>Использование рейтинга в оценивании обучающихся </a:t>
            </a:r>
          </a:p>
        </p:txBody>
      </p:sp>
      <p:sp>
        <p:nvSpPr>
          <p:cNvPr id="4" name="Управляющая кнопка: домой 3">
            <a:hlinkClick r:id="" action="ppaction://hlinkshowjump?jump=firstslide" highlightClick="1"/>
          </p:cNvPr>
          <p:cNvSpPr/>
          <p:nvPr/>
        </p:nvSpPr>
        <p:spPr>
          <a:xfrm>
            <a:off x="8572500" y="6357938"/>
            <a:ext cx="571500" cy="500062"/>
          </a:xfrm>
          <a:prstGeom prst="actionButtonHome">
            <a:avLst/>
          </a:prstGeom>
          <a:solidFill>
            <a:schemeClr val="accent3">
              <a:lumMod val="75000"/>
            </a:schemeClr>
          </a:solidFill>
          <a:ln w="952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Содержимое 2"/>
          <p:cNvSpPr>
            <a:spLocks noGrp="1"/>
          </p:cNvSpPr>
          <p:nvPr>
            <p:ph idx="1"/>
          </p:nvPr>
        </p:nvSpPr>
        <p:spPr>
          <a:xfrm>
            <a:off x="252413" y="908050"/>
            <a:ext cx="8229600" cy="1800225"/>
          </a:xfrm>
        </p:spPr>
        <p:txBody>
          <a:bodyPr/>
          <a:lstStyle/>
          <a:p>
            <a:pPr marL="0" indent="0" eaLnBrk="1" hangingPunct="1">
              <a:buFont typeface="Arial" charset="0"/>
              <a:buNone/>
            </a:pPr>
            <a:r>
              <a:rPr lang="ru-RU" altLang="ru-RU" smtClean="0"/>
              <a:t>5. Составить </a:t>
            </a:r>
            <a:r>
              <a:rPr lang="ru-RU" altLang="ru-RU" b="1" smtClean="0">
                <a:solidFill>
                  <a:srgbClr val="00B0F0"/>
                </a:solidFill>
              </a:rPr>
              <a:t>рейтинговый регламент </a:t>
            </a:r>
            <a:r>
              <a:rPr lang="ru-RU" altLang="ru-RU" smtClean="0"/>
              <a:t>– свод правил, на основе которых будет производиться оценивание.</a:t>
            </a:r>
          </a:p>
          <a:p>
            <a:pPr marL="0" indent="0" eaLnBrk="1" hangingPunct="1">
              <a:buFont typeface="Arial" charset="0"/>
              <a:buNone/>
            </a:pPr>
            <a:endParaRPr lang="ru-RU" altLang="ru-RU" b="1" smtClean="0"/>
          </a:p>
          <a:p>
            <a:pPr marL="0" indent="0" eaLnBrk="1" hangingPunct="1">
              <a:buFont typeface="Arial" charset="0"/>
              <a:buNone/>
            </a:pPr>
            <a:endParaRPr lang="ru-RU" altLang="ru-RU" b="1" smtClean="0"/>
          </a:p>
        </p:txBody>
      </p:sp>
      <p:sp>
        <p:nvSpPr>
          <p:cNvPr id="21507" name="Заголовок 1"/>
          <p:cNvSpPr>
            <a:spLocks noGrp="1"/>
          </p:cNvSpPr>
          <p:nvPr>
            <p:ph type="title"/>
          </p:nvPr>
        </p:nvSpPr>
        <p:spPr>
          <a:xfrm>
            <a:off x="0" y="115888"/>
            <a:ext cx="9144000" cy="563562"/>
          </a:xfrm>
          <a:solidFill>
            <a:srgbClr val="0070C0"/>
          </a:solidFill>
        </p:spPr>
        <p:txBody>
          <a:bodyPr/>
          <a:lstStyle/>
          <a:p>
            <a:pPr algn="l" eaLnBrk="1" hangingPunct="1"/>
            <a:r>
              <a:rPr lang="ru-RU" altLang="ru-RU" sz="2800" b="1" smtClean="0">
                <a:solidFill>
                  <a:schemeClr val="bg1"/>
                </a:solidFill>
              </a:rPr>
              <a:t>Использование рейтинга в оценивании обучающихся </a:t>
            </a:r>
          </a:p>
        </p:txBody>
      </p:sp>
      <p:sp>
        <p:nvSpPr>
          <p:cNvPr id="6" name="Содержимое 2"/>
          <p:cNvSpPr txBox="1">
            <a:spLocks/>
          </p:cNvSpPr>
          <p:nvPr/>
        </p:nvSpPr>
        <p:spPr bwMode="auto">
          <a:xfrm>
            <a:off x="611188" y="2852738"/>
            <a:ext cx="8532812" cy="3411537"/>
          </a:xfrm>
          <a:prstGeom prst="rect">
            <a:avLst/>
          </a:prstGeom>
          <a:noFill/>
          <a:ln>
            <a:noFill/>
          </a:ln>
          <a:extLst/>
        </p:spPr>
        <p:txBody>
          <a:bodyPr/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charset="0"/>
              <a:buNone/>
              <a:defRPr/>
            </a:pPr>
            <a:r>
              <a:rPr lang="ru-RU" altLang="ru-RU" sz="2800" b="1" dirty="0" smtClean="0">
                <a:solidFill>
                  <a:srgbClr val="00B0F0"/>
                </a:solidFill>
              </a:rPr>
              <a:t>Например: </a:t>
            </a:r>
          </a:p>
          <a:p>
            <a:pPr>
              <a:defRPr/>
            </a:pPr>
            <a:r>
              <a:rPr lang="ru-RU" altLang="ru-RU" sz="2800" dirty="0" smtClean="0"/>
              <a:t>Проверка письменных домашних заданий производится без предварительного предупреждения учащихся . </a:t>
            </a:r>
          </a:p>
          <a:p>
            <a:pPr>
              <a:defRPr/>
            </a:pPr>
            <a:r>
              <a:rPr lang="ru-RU" altLang="ru-RU" sz="2800" dirty="0" smtClean="0"/>
              <a:t>Количество рейтинговых баллов зависит от периода проверки (задания, выполненные с опозданием, получают меньше баллов). </a:t>
            </a:r>
          </a:p>
        </p:txBody>
      </p:sp>
      <p:sp>
        <p:nvSpPr>
          <p:cNvPr id="5" name="Управляющая кнопка: домой 4">
            <a:hlinkClick r:id="" action="ppaction://hlinkshowjump?jump=firstslide" highlightClick="1"/>
          </p:cNvPr>
          <p:cNvSpPr/>
          <p:nvPr/>
        </p:nvSpPr>
        <p:spPr>
          <a:xfrm>
            <a:off x="8572500" y="6357938"/>
            <a:ext cx="571500" cy="500062"/>
          </a:xfrm>
          <a:prstGeom prst="actionButtonHome">
            <a:avLst/>
          </a:prstGeom>
          <a:solidFill>
            <a:schemeClr val="accent3">
              <a:lumMod val="75000"/>
            </a:schemeClr>
          </a:solidFill>
          <a:ln w="952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allAtOnce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Содержимое 2"/>
          <p:cNvSpPr>
            <a:spLocks noGrp="1"/>
          </p:cNvSpPr>
          <p:nvPr>
            <p:ph idx="1"/>
          </p:nvPr>
        </p:nvSpPr>
        <p:spPr>
          <a:xfrm>
            <a:off x="250825" y="981075"/>
            <a:ext cx="8497888" cy="1152525"/>
          </a:xfrm>
        </p:spPr>
        <p:txBody>
          <a:bodyPr/>
          <a:lstStyle/>
          <a:p>
            <a:pPr marL="0" indent="0" eaLnBrk="1" hangingPunct="1">
              <a:buFont typeface="Arial" charset="0"/>
              <a:buNone/>
            </a:pPr>
            <a:r>
              <a:rPr lang="ru-RU" altLang="ru-RU" smtClean="0"/>
              <a:t>6. Организовать учет успеваемости обучающихся и расчет их рейтингов. </a:t>
            </a:r>
          </a:p>
        </p:txBody>
      </p:sp>
      <p:sp>
        <p:nvSpPr>
          <p:cNvPr id="22531" name="Заголовок 1"/>
          <p:cNvSpPr>
            <a:spLocks noGrp="1"/>
          </p:cNvSpPr>
          <p:nvPr>
            <p:ph type="title"/>
          </p:nvPr>
        </p:nvSpPr>
        <p:spPr>
          <a:xfrm>
            <a:off x="0" y="115888"/>
            <a:ext cx="9144000" cy="563562"/>
          </a:xfrm>
          <a:solidFill>
            <a:srgbClr val="0070C0"/>
          </a:solidFill>
        </p:spPr>
        <p:txBody>
          <a:bodyPr/>
          <a:lstStyle/>
          <a:p>
            <a:pPr algn="l" eaLnBrk="1" hangingPunct="1"/>
            <a:r>
              <a:rPr lang="ru-RU" altLang="ru-RU" sz="2800" b="1" smtClean="0">
                <a:solidFill>
                  <a:schemeClr val="bg1"/>
                </a:solidFill>
              </a:rPr>
              <a:t>Использование рейтинга в оценивании обучающихся </a:t>
            </a:r>
          </a:p>
        </p:txBody>
      </p:sp>
      <p:sp>
        <p:nvSpPr>
          <p:cNvPr id="17412" name="Содержимое 2"/>
          <p:cNvSpPr txBox="1">
            <a:spLocks/>
          </p:cNvSpPr>
          <p:nvPr/>
        </p:nvSpPr>
        <p:spPr bwMode="auto">
          <a:xfrm>
            <a:off x="395288" y="2420938"/>
            <a:ext cx="8497887" cy="2808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ts val="1800"/>
              </a:spcAft>
              <a:buFont typeface="Arial" charset="0"/>
              <a:buNone/>
            </a:pPr>
            <a:r>
              <a:rPr lang="ru-RU" altLang="ru-RU" sz="2800"/>
              <a:t>В “Таблице стоимости” отразить, какое количество баллов ученик может набрать за каждое задание.</a:t>
            </a:r>
          </a:p>
          <a:p>
            <a:pPr eaLnBrk="1" hangingPunct="1">
              <a:spcBef>
                <a:spcPct val="0"/>
              </a:spcBef>
              <a:spcAft>
                <a:spcPts val="1800"/>
              </a:spcAft>
              <a:buFont typeface="Arial" charset="0"/>
              <a:buNone/>
            </a:pPr>
            <a:r>
              <a:rPr lang="ru-RU" altLang="ru-RU" sz="2800"/>
              <a:t>Систематически производить начисление и перерасчёт баллов, информируя обучающихся о текущей сумме баллов каждого. </a:t>
            </a:r>
          </a:p>
        </p:txBody>
      </p:sp>
      <p:sp>
        <p:nvSpPr>
          <p:cNvPr id="5" name="Управляющая кнопка: домой 4">
            <a:hlinkClick r:id="" action="ppaction://hlinkshowjump?jump=firstslide" highlightClick="1"/>
          </p:cNvPr>
          <p:cNvSpPr/>
          <p:nvPr/>
        </p:nvSpPr>
        <p:spPr>
          <a:xfrm>
            <a:off x="8572500" y="6357938"/>
            <a:ext cx="571500" cy="500062"/>
          </a:xfrm>
          <a:prstGeom prst="actionButtonHome">
            <a:avLst/>
          </a:prstGeom>
          <a:solidFill>
            <a:schemeClr val="accent3">
              <a:lumMod val="75000"/>
            </a:schemeClr>
          </a:solidFill>
          <a:ln w="952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4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4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74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74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2" grpId="0" build="allAtOnce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Содержимое 2"/>
          <p:cNvSpPr>
            <a:spLocks noGrp="1"/>
          </p:cNvSpPr>
          <p:nvPr>
            <p:ph idx="1"/>
          </p:nvPr>
        </p:nvSpPr>
        <p:spPr>
          <a:xfrm>
            <a:off x="323850" y="1052513"/>
            <a:ext cx="8229600" cy="4525962"/>
          </a:xfrm>
        </p:spPr>
        <p:txBody>
          <a:bodyPr/>
          <a:lstStyle/>
          <a:p>
            <a:pPr marL="0" indent="0" eaLnBrk="1" hangingPunct="1">
              <a:buFont typeface="Arial" charset="0"/>
              <a:buNone/>
            </a:pPr>
            <a:r>
              <a:rPr lang="ru-RU" altLang="ru-RU" smtClean="0"/>
              <a:t>7. В конце четверти или семестра выставить общую оценку в виде суммы рейтинговых оценок за отдельные модули. </a:t>
            </a:r>
          </a:p>
          <a:p>
            <a:pPr marL="0" indent="0" eaLnBrk="1" hangingPunct="1">
              <a:buFont typeface="Arial" charset="0"/>
              <a:buNone/>
            </a:pPr>
            <a:endParaRPr lang="ru-RU" altLang="ru-RU" smtClean="0"/>
          </a:p>
          <a:p>
            <a:pPr marL="0" indent="0" eaLnBrk="1" hangingPunct="1">
              <a:buFont typeface="Arial" charset="0"/>
              <a:buNone/>
            </a:pPr>
            <a:r>
              <a:rPr lang="ru-RU" altLang="ru-RU" smtClean="0"/>
              <a:t>При необходимости продублировать рейтинговые оценки соответствующими им и оценками по пятибалльной шкале.</a:t>
            </a:r>
          </a:p>
          <a:p>
            <a:pPr marL="0" indent="0" eaLnBrk="1" hangingPunct="1">
              <a:buFont typeface="Arial" charset="0"/>
              <a:buNone/>
            </a:pPr>
            <a:endParaRPr lang="ru-RU" altLang="ru-RU" smtClean="0"/>
          </a:p>
          <a:p>
            <a:pPr marL="0" indent="0" eaLnBrk="1" hangingPunct="1">
              <a:buFont typeface="Arial" charset="0"/>
              <a:buNone/>
            </a:pPr>
            <a:endParaRPr lang="ru-RU" altLang="ru-RU" b="1" smtClean="0"/>
          </a:p>
        </p:txBody>
      </p:sp>
      <p:sp>
        <p:nvSpPr>
          <p:cNvPr id="23555" name="Заголовок 1"/>
          <p:cNvSpPr>
            <a:spLocks noGrp="1"/>
          </p:cNvSpPr>
          <p:nvPr>
            <p:ph type="title"/>
          </p:nvPr>
        </p:nvSpPr>
        <p:spPr>
          <a:xfrm>
            <a:off x="0" y="115888"/>
            <a:ext cx="9144000" cy="563562"/>
          </a:xfrm>
          <a:solidFill>
            <a:srgbClr val="0070C0"/>
          </a:solidFill>
        </p:spPr>
        <p:txBody>
          <a:bodyPr/>
          <a:lstStyle/>
          <a:p>
            <a:pPr algn="l" eaLnBrk="1" hangingPunct="1"/>
            <a:r>
              <a:rPr lang="ru-RU" altLang="ru-RU" sz="2800" b="1" smtClean="0">
                <a:solidFill>
                  <a:schemeClr val="bg1"/>
                </a:solidFill>
              </a:rPr>
              <a:t>Использование рейтинга в оценивании обучающихся </a:t>
            </a:r>
          </a:p>
        </p:txBody>
      </p:sp>
      <p:sp>
        <p:nvSpPr>
          <p:cNvPr id="4" name="Управляющая кнопка: домой 3">
            <a:hlinkClick r:id="" action="ppaction://hlinkshowjump?jump=firstslide" highlightClick="1"/>
          </p:cNvPr>
          <p:cNvSpPr/>
          <p:nvPr/>
        </p:nvSpPr>
        <p:spPr>
          <a:xfrm>
            <a:off x="8572500" y="6357938"/>
            <a:ext cx="571500" cy="500062"/>
          </a:xfrm>
          <a:prstGeom prst="actionButtonHome">
            <a:avLst/>
          </a:prstGeom>
          <a:solidFill>
            <a:schemeClr val="accent3">
              <a:lumMod val="75000"/>
            </a:schemeClr>
          </a:solidFill>
          <a:ln w="952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C:\Users\Сергей\Desktop\Сохраненное изображение 2017-4-22_16-58-52.4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727075"/>
            <a:ext cx="8221662" cy="668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07" name="Заголовок 1"/>
          <p:cNvSpPr>
            <a:spLocks noGrp="1"/>
          </p:cNvSpPr>
          <p:nvPr>
            <p:ph type="title"/>
          </p:nvPr>
        </p:nvSpPr>
        <p:spPr>
          <a:xfrm>
            <a:off x="0" y="115888"/>
            <a:ext cx="9144000" cy="563562"/>
          </a:xfrm>
          <a:solidFill>
            <a:schemeClr val="accent6">
              <a:lumMod val="75000"/>
            </a:schemeClr>
          </a:solidFill>
        </p:spPr>
        <p:txBody>
          <a:bodyPr/>
          <a:lstStyle/>
          <a:p>
            <a:pPr algn="l" eaLnBrk="1" hangingPunct="1">
              <a:defRPr/>
            </a:pPr>
            <a:r>
              <a:rPr lang="ru-RU" altLang="ru-RU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Пример рейтингового оценивания студентов (</a:t>
            </a:r>
            <a:r>
              <a:rPr lang="ru-RU" altLang="ru-RU" sz="28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КемГУ</a:t>
            </a:r>
            <a:r>
              <a:rPr lang="ru-RU" altLang="ru-RU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</a:p>
        </p:txBody>
      </p:sp>
      <p:sp>
        <p:nvSpPr>
          <p:cNvPr id="4" name="Управляющая кнопка: домой 3">
            <a:hlinkClick r:id="" action="ppaction://hlinkshowjump?jump=firstslide" highlightClick="1"/>
          </p:cNvPr>
          <p:cNvSpPr/>
          <p:nvPr/>
        </p:nvSpPr>
        <p:spPr>
          <a:xfrm>
            <a:off x="8572500" y="6357938"/>
            <a:ext cx="571500" cy="500062"/>
          </a:xfrm>
          <a:prstGeom prst="actionButtonHome">
            <a:avLst/>
          </a:prstGeom>
          <a:solidFill>
            <a:schemeClr val="accent3">
              <a:lumMod val="75000"/>
            </a:schemeClr>
          </a:solidFill>
          <a:ln w="952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3" descr="C:\Users\Сергей\Desktop\Сохраненное изображение 2017-4-22_17-1-6.8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925" y="871538"/>
            <a:ext cx="7889875" cy="548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07" name="Заголовок 1"/>
          <p:cNvSpPr>
            <a:spLocks noGrp="1"/>
          </p:cNvSpPr>
          <p:nvPr>
            <p:ph type="title"/>
          </p:nvPr>
        </p:nvSpPr>
        <p:spPr>
          <a:xfrm>
            <a:off x="0" y="115888"/>
            <a:ext cx="9144000" cy="563562"/>
          </a:xfrm>
          <a:solidFill>
            <a:schemeClr val="accent6">
              <a:lumMod val="75000"/>
            </a:schemeClr>
          </a:solidFill>
        </p:spPr>
        <p:txBody>
          <a:bodyPr/>
          <a:lstStyle/>
          <a:p>
            <a:pPr algn="l" eaLnBrk="1" hangingPunct="1">
              <a:defRPr/>
            </a:pPr>
            <a:r>
              <a:rPr lang="ru-RU" altLang="ru-RU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Пример рейтингового оценивания студентов (</a:t>
            </a:r>
            <a:r>
              <a:rPr lang="ru-RU" altLang="ru-RU" sz="28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КемГУ</a:t>
            </a:r>
            <a:r>
              <a:rPr lang="ru-RU" altLang="ru-RU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</a:p>
        </p:txBody>
      </p:sp>
      <p:sp>
        <p:nvSpPr>
          <p:cNvPr id="4" name="Управляющая кнопка: домой 3">
            <a:hlinkClick r:id="" action="ppaction://hlinkshowjump?jump=firstslide" highlightClick="1"/>
          </p:cNvPr>
          <p:cNvSpPr/>
          <p:nvPr/>
        </p:nvSpPr>
        <p:spPr>
          <a:xfrm>
            <a:off x="8572500" y="6357938"/>
            <a:ext cx="571500" cy="500062"/>
          </a:xfrm>
          <a:prstGeom prst="actionButtonHome">
            <a:avLst/>
          </a:prstGeom>
          <a:solidFill>
            <a:schemeClr val="accent3">
              <a:lumMod val="75000"/>
            </a:schemeClr>
          </a:solidFill>
          <a:ln w="952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2" name="Скругленный прямоугольник 1"/>
          <p:cNvSpPr/>
          <p:nvPr/>
        </p:nvSpPr>
        <p:spPr>
          <a:xfrm>
            <a:off x="669925" y="5024438"/>
            <a:ext cx="187325" cy="1381125"/>
          </a:xfrm>
          <a:prstGeom prst="roundRect">
            <a:avLst/>
          </a:prstGeom>
          <a:solidFill>
            <a:schemeClr val="bg1"/>
          </a:solidFill>
          <a:ln w="63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727075" y="6042025"/>
            <a:ext cx="149225" cy="195263"/>
          </a:xfrm>
          <a:prstGeom prst="roundRect">
            <a:avLst/>
          </a:prstGeom>
          <a:solidFill>
            <a:schemeClr val="bg1"/>
          </a:solidFill>
          <a:ln w="63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7" name="Заголовок 1"/>
          <p:cNvSpPr>
            <a:spLocks noGrp="1"/>
          </p:cNvSpPr>
          <p:nvPr>
            <p:ph type="title"/>
          </p:nvPr>
        </p:nvSpPr>
        <p:spPr>
          <a:xfrm>
            <a:off x="0" y="115888"/>
            <a:ext cx="9144000" cy="563562"/>
          </a:xfrm>
          <a:solidFill>
            <a:schemeClr val="accent6">
              <a:lumMod val="75000"/>
            </a:schemeClr>
          </a:solidFill>
        </p:spPr>
        <p:txBody>
          <a:bodyPr/>
          <a:lstStyle/>
          <a:p>
            <a:pPr algn="l" eaLnBrk="1" hangingPunct="1">
              <a:defRPr/>
            </a:pPr>
            <a:r>
              <a:rPr lang="ru-RU" altLang="ru-RU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Пример рейтингового оценивания студентов (</a:t>
            </a:r>
            <a:r>
              <a:rPr lang="ru-RU" altLang="ru-RU" sz="28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КемГУ</a:t>
            </a:r>
            <a:r>
              <a:rPr lang="ru-RU" altLang="ru-RU" sz="2800" b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  <a:endParaRPr lang="ru-RU" altLang="ru-RU" sz="28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Управляющая кнопка: домой 3">
            <a:hlinkClick r:id="" action="ppaction://hlinkshowjump?jump=firstslide" highlightClick="1"/>
          </p:cNvPr>
          <p:cNvSpPr/>
          <p:nvPr/>
        </p:nvSpPr>
        <p:spPr>
          <a:xfrm>
            <a:off x="8572500" y="6357938"/>
            <a:ext cx="571500" cy="500062"/>
          </a:xfrm>
          <a:prstGeom prst="actionButtonHome">
            <a:avLst/>
          </a:prstGeom>
          <a:solidFill>
            <a:schemeClr val="accent3">
              <a:lumMod val="75000"/>
            </a:schemeClr>
          </a:solidFill>
          <a:ln w="952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pic>
        <p:nvPicPr>
          <p:cNvPr id="26628" name="Picture 2" descr="C:\Users\Сергей\Desktop\Сохраненное изображение 2017-4-22_17-1-23.30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979488"/>
            <a:ext cx="8324850" cy="5253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bbe8b6262b2f82368e78cd9bfa819e7328e25f"/>
</p:tagLst>
</file>

<file path=ppt/theme/theme1.xml><?xml version="1.0" encoding="utf-8"?>
<a:theme xmlns:a="http://schemas.openxmlformats.org/drawingml/2006/main" name="01159441">
  <a:themeElements>
    <a:clrScheme name="Тема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Тема Office">
      <a:majorFont>
        <a:latin typeface="Trebuchet MS"/>
        <a:ea typeface=""/>
        <a:cs typeface=""/>
      </a:majorFont>
      <a:minorFont>
        <a:latin typeface="Trebuchet MS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Тема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01159441</Template>
  <TotalTime>299</TotalTime>
  <Words>776</Words>
  <Application>Microsoft Office PowerPoint</Application>
  <PresentationFormat>Экран (4:3)</PresentationFormat>
  <Paragraphs>96</Paragraphs>
  <Slides>24</Slides>
  <Notes>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2</vt:i4>
      </vt:variant>
      <vt:variant>
        <vt:lpstr>Заголовки слайдов</vt:lpstr>
      </vt:variant>
      <vt:variant>
        <vt:i4>24</vt:i4>
      </vt:variant>
    </vt:vector>
  </HeadingPairs>
  <TitlesOfParts>
    <vt:vector size="30" baseType="lpstr">
      <vt:lpstr>Arial</vt:lpstr>
      <vt:lpstr>Trebuchet MS</vt:lpstr>
      <vt:lpstr>Calibri</vt:lpstr>
      <vt:lpstr>Wingdings</vt:lpstr>
      <vt:lpstr>01159441</vt:lpstr>
      <vt:lpstr>Тема Office</vt:lpstr>
      <vt:lpstr>Технология рейтингового оценивания</vt:lpstr>
      <vt:lpstr>Презентация PowerPoint</vt:lpstr>
      <vt:lpstr>Достоинства пятибалльной системы оценивания</vt:lpstr>
      <vt:lpstr>Презентация PowerPoint</vt:lpstr>
      <vt:lpstr>Презентация PowerPoint</vt:lpstr>
      <vt:lpstr>Презентация PowerPoint</vt:lpstr>
      <vt:lpstr>Презентация PowerPoint</vt:lpstr>
      <vt:lpstr>Рейтинговая система оценивания даёт обучающемуся новые возможности: </vt:lpstr>
      <vt:lpstr>Виды рейтинга</vt:lpstr>
      <vt:lpstr>Презентация PowerPoint</vt:lpstr>
      <vt:lpstr>Перед использованием технологии рейтингового оценивания обучающихся необходимо решить…</vt:lpstr>
      <vt:lpstr>Использование рейтинга в оценивании обучающихся </vt:lpstr>
      <vt:lpstr>Использование рейтинга в оценивании обучающихся </vt:lpstr>
      <vt:lpstr>Типы оцениваемых заданий</vt:lpstr>
      <vt:lpstr>Использование рейтинга в оценивании обучающихся </vt:lpstr>
      <vt:lpstr>Презентация PowerPoint</vt:lpstr>
      <vt:lpstr>Презентация PowerPoint</vt:lpstr>
      <vt:lpstr>Использование рейтинга в оценивании обучающихся </vt:lpstr>
      <vt:lpstr>Использование рейтинга в оценивании обучающихся </vt:lpstr>
      <vt:lpstr>Использование рейтинга в оценивании обучающихся </vt:lpstr>
      <vt:lpstr>Использование рейтинга в оценивании обучающихся </vt:lpstr>
      <vt:lpstr>Пример рейтингового оценивания студентов (КемГУ)</vt:lpstr>
      <vt:lpstr>Пример рейтингового оценивания студентов (КемГУ)</vt:lpstr>
      <vt:lpstr>Пример рейтингового оценивания студентов (КемГУ)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Технология рейтингового оценивания</dc:title>
  <dc:creator>Сергей Сидоров</dc:creator>
  <cp:lastModifiedBy>Сергей</cp:lastModifiedBy>
  <cp:revision>40</cp:revision>
  <dcterms:created xsi:type="dcterms:W3CDTF">2010-11-18T13:27:20Z</dcterms:created>
  <dcterms:modified xsi:type="dcterms:W3CDTF">2017-04-22T12:43:30Z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TC011594411049</vt:lpwstr>
  </property>
</Properties>
</file>