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8" r:id="rId4"/>
    <p:sldId id="259" r:id="rId5"/>
    <p:sldId id="260" r:id="rId6"/>
    <p:sldId id="267" r:id="rId7"/>
    <p:sldId id="265" r:id="rId8"/>
    <p:sldId id="268" r:id="rId9"/>
    <p:sldId id="262" r:id="rId10"/>
    <p:sldId id="263" r:id="rId11"/>
    <p:sldId id="264" r:id="rId12"/>
    <p:sldId id="269" r:id="rId13"/>
    <p:sldId id="270" r:id="rId14"/>
    <p:sldId id="266" r:id="rId15"/>
    <p:sldId id="280" r:id="rId16"/>
    <p:sldId id="271" r:id="rId17"/>
    <p:sldId id="282" r:id="rId18"/>
    <p:sldId id="283" r:id="rId19"/>
    <p:sldId id="272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5" r:id="rId28"/>
    <p:sldId id="286" r:id="rId29"/>
  </p:sldIdLst>
  <p:sldSz cx="9144000" cy="6858000" type="screen4x3"/>
  <p:notesSz cx="6858000" cy="9144000"/>
  <p:custDataLst>
    <p:tags r:id="rId30"/>
  </p:custData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8" autoAdjust="0"/>
    <p:restoredTop sz="94680" autoAdjust="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20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AC259-EBD3-4477-8ED1-9C4E8D32F78F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C2C70-2A90-47DD-B4C7-2A4AE87F336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20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02.12.2016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si-sv.com/" TargetMode="Externa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311" y="260648"/>
            <a:ext cx="8640960" cy="1152128"/>
          </a:xfrm>
        </p:spPr>
        <p:txBody>
          <a:bodyPr>
            <a:noAutofit/>
          </a:bodyPr>
          <a:lstStyle/>
          <a:p>
            <a:r>
              <a:rPr lang="ru-RU" sz="6000" b="1" dirty="0"/>
              <a:t>Психические </a:t>
            </a:r>
            <a:r>
              <a:rPr lang="ru-RU" sz="6000" b="1" dirty="0" smtClean="0"/>
              <a:t>состояния</a:t>
            </a:r>
            <a:endParaRPr lang="ru-RU" sz="6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40152" y="4365104"/>
            <a:ext cx="3024336" cy="2377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707904" y="1700808"/>
            <a:ext cx="3647256" cy="30572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План</a:t>
            </a:r>
          </a:p>
          <a:p>
            <a:pPr marL="742950" indent="-742950" algn="l">
              <a:buFont typeface="Arial" pitchFamily="34" charset="0"/>
              <a:buAutoNum type="arabicPeriod"/>
            </a:pPr>
            <a:r>
              <a:rPr lang="ru-RU" sz="48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 action="ppaction://hlinksldjump"/>
              </a:rPr>
              <a:t>Эмоции</a:t>
            </a:r>
            <a:endParaRPr lang="ru-RU" sz="4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4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lang="ru-RU" sz="48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4" action="ppaction://hlinksldjump"/>
              </a:rPr>
              <a:t>Чувства</a:t>
            </a:r>
            <a:endParaRPr lang="ru-RU" sz="4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4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ru-RU" sz="4800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5" action="ppaction://hlinksldjump"/>
              </a:rPr>
              <a:t>Воля</a:t>
            </a:r>
            <a:r>
              <a:rPr lang="ru-RU" sz="4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endParaRPr lang="ru-RU" sz="4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6237312"/>
            <a:ext cx="95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b="1" i="1" dirty="0" smtClean="0">
                <a:hlinkClick r:id="rId6"/>
              </a:rPr>
              <a:t>si-sv.com</a:t>
            </a:r>
            <a:endParaRPr lang="ru-RU" sz="1600" b="1" i="1" dirty="0"/>
          </a:p>
        </p:txBody>
      </p:sp>
    </p:spTree>
    <p:extLst>
      <p:ext uri="{BB962C8B-B14F-4D97-AF65-F5344CB8AC3E}">
        <p14:creationId xmlns:p14="http://schemas.microsoft.com/office/powerpoint/2010/main" val="26555709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290048" cy="90872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Эмоции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1124744"/>
            <a:ext cx="428447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3000" b="1" dirty="0"/>
              <a:t> </a:t>
            </a:r>
            <a:r>
              <a:rPr lang="ru-RU" sz="3000" b="1" dirty="0" smtClean="0"/>
              <a:t>  </a:t>
            </a:r>
            <a:r>
              <a:rPr lang="ru-RU" sz="3200" b="1" dirty="0"/>
              <a:t>Эмоции </a:t>
            </a:r>
            <a:r>
              <a:rPr lang="ru-RU" sz="3200" b="1" dirty="0" smtClean="0"/>
              <a:t>–</a:t>
            </a:r>
            <a:r>
              <a:rPr lang="ru-RU" sz="3200" b="1" dirty="0"/>
              <a:t> </a:t>
            </a:r>
            <a:r>
              <a:rPr lang="ru-RU" sz="3200" dirty="0"/>
              <a:t>реакция психики человека на воздействие внешних или внутренних </a:t>
            </a:r>
            <a:r>
              <a:rPr lang="ru-RU" sz="3200" dirty="0" smtClean="0"/>
              <a:t>раздражителей. </a:t>
            </a:r>
          </a:p>
          <a:p>
            <a:pPr algn="r">
              <a:spcAft>
                <a:spcPts val="1200"/>
              </a:spcAft>
            </a:pPr>
            <a:r>
              <a:rPr lang="ru-RU" sz="3200" dirty="0" smtClean="0"/>
              <a:t>Проявляется </a:t>
            </a:r>
            <a:r>
              <a:rPr lang="ru-RU" sz="3200" dirty="0"/>
              <a:t>в виде конкретных переживаний </a:t>
            </a:r>
            <a:endParaRPr lang="ru-RU" sz="3000" dirty="0"/>
          </a:p>
        </p:txBody>
      </p:sp>
      <p:sp>
        <p:nvSpPr>
          <p:cNvPr id="14" name="Управляющая кнопка: домой 13">
            <a:hlinkClick r:id="" action="ppaction://hlinkshowjump?jump=firstslide" highlightClick="1"/>
          </p:cNvPr>
          <p:cNvSpPr/>
          <p:nvPr/>
        </p:nvSpPr>
        <p:spPr>
          <a:xfrm>
            <a:off x="8793342" y="6451732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497" y="980728"/>
            <a:ext cx="4379151" cy="399473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5176484"/>
            <a:ext cx="84609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3200" dirty="0">
                <a:solidFill>
                  <a:prstClr val="black"/>
                </a:solidFill>
              </a:rPr>
              <a:t>(удовольствия или неудовольствия, радости или огорчения, уверенности или страха и т.д.).</a:t>
            </a:r>
            <a:endParaRPr lang="ru-RU" sz="3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9541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712968" cy="6048672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ru-RU" b="1" dirty="0" smtClean="0"/>
              <a:t>Функции </a:t>
            </a:r>
            <a:r>
              <a:rPr lang="ru-RU" b="1" dirty="0"/>
              <a:t>эмоций</a:t>
            </a:r>
            <a:r>
              <a:rPr lang="ru-RU" b="1" dirty="0" smtClean="0"/>
              <a:t>: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Сигнальная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переживания возникают и изменяются в связи с происходящими изменениями в окружающей среде и организме человека</a:t>
            </a:r>
            <a:r>
              <a:rPr lang="ru-RU" dirty="0" smtClean="0"/>
              <a:t>.</a:t>
            </a:r>
            <a:endParaRPr lang="ru-RU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Регулятивная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стойкие переживания направляют наше поведение, помогают или мешают преодолевать </a:t>
            </a:r>
            <a:r>
              <a:rPr lang="ru-RU" dirty="0" smtClean="0"/>
              <a:t>трудности.</a:t>
            </a:r>
            <a:endParaRPr lang="ru-RU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Экспрессивная </a:t>
            </a:r>
            <a:r>
              <a:rPr lang="ru-RU" dirty="0" smtClean="0"/>
              <a:t>– </a:t>
            </a:r>
            <a:r>
              <a:rPr lang="ru-RU" dirty="0"/>
              <a:t>переживания доступны восприятию других людей, сообщают о состоянии человека</a:t>
            </a:r>
            <a:r>
              <a:rPr lang="ru-RU" dirty="0" smtClean="0"/>
              <a:t>.</a:t>
            </a:r>
          </a:p>
          <a:p>
            <a:pPr marL="0" indent="0" algn="ctr">
              <a:spcBef>
                <a:spcPts val="0"/>
              </a:spcBef>
              <a:spcAft>
                <a:spcPts val="1200"/>
              </a:spcAft>
              <a:buNone/>
            </a:pP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998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61926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/>
              <a:t>Эмоциональные состояния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Настроение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ru-RU" dirty="0"/>
              <a:t>более-менее длительное и устойчивое состояние, окрашивающее все другие переживания и деятельность человека; отличается разной степенью продолжительности, выраженности, осознанности; всегда имеет причину, но она не всегда осознается</a:t>
            </a:r>
            <a:r>
              <a:rPr lang="ru-RU" dirty="0" smtClean="0"/>
              <a:t>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7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61926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/>
              <a:t>Эмоциональные состояния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Аффект </a:t>
            </a:r>
            <a:r>
              <a:rPr lang="ru-RU" dirty="0" smtClean="0"/>
              <a:t>– </a:t>
            </a:r>
            <a:r>
              <a:rPr lang="ru-RU" dirty="0"/>
              <a:t>кратковременная, бурно протекающая интенсивная реакция; человек плохо осознает, что делает; склонны неуравновешенные, истеричные люди</a:t>
            </a:r>
            <a:r>
              <a:rPr lang="ru-RU" dirty="0" smtClean="0"/>
              <a:t>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7159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408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/>
              <a:t>Эмоциональные </a:t>
            </a:r>
            <a:r>
              <a:rPr lang="ru-RU" b="1" dirty="0"/>
              <a:t>состояния</a:t>
            </a:r>
            <a:r>
              <a:rPr lang="ru-RU" b="1" dirty="0" smtClean="0"/>
              <a:t>: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Стресс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состояние, вызванное неожиданной и напряженной ситуацией; с трудом осуществляется целенаправленная деятельность и переключение внимания; навыки и привычки сохраняются; стресс может вызвать прилив сил, ясность и четкость мысли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3465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408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 smtClean="0"/>
              <a:t>Эмоциональные </a:t>
            </a:r>
            <a:r>
              <a:rPr lang="ru-RU" b="1" dirty="0"/>
              <a:t>состояния</a:t>
            </a:r>
            <a:r>
              <a:rPr lang="ru-RU" b="1" dirty="0" smtClean="0"/>
              <a:t>:</a:t>
            </a:r>
          </a:p>
          <a:p>
            <a:pPr marL="0" indent="0" algn="ctr">
              <a:buNone/>
            </a:pPr>
            <a:endParaRPr lang="ru-RU" dirty="0"/>
          </a:p>
          <a:p>
            <a:pPr marL="0" indent="0">
              <a:buNone/>
            </a:pPr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Фрустрация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</a:t>
            </a:r>
            <a:r>
              <a:rPr lang="ru-RU" dirty="0"/>
              <a:t>сильное отрицательное переживание, вызванное блокадой стремления, крайней неудовлетворенностью; человек испытывает сильное психическое потрясение, которое проявляется как досада, озлобленность, подавленность, полное безразличие, самобичевание.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1824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6" t="1889" r="1952" b="1783"/>
          <a:stretch/>
        </p:blipFill>
        <p:spPr>
          <a:xfrm>
            <a:off x="5357766" y="1815108"/>
            <a:ext cx="3435576" cy="339164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5256584" cy="5176807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b="1" dirty="0" smtClean="0"/>
              <a:t>Чувства </a:t>
            </a:r>
            <a:r>
              <a:rPr lang="ru-RU" b="1" dirty="0"/>
              <a:t>– </a:t>
            </a:r>
            <a:r>
              <a:rPr lang="ru-RU" dirty="0"/>
              <a:t>высшая форма эмоций, устойчивое эмоциональное отношение человека к общественным явлениям, другим людям, самому </a:t>
            </a:r>
            <a:r>
              <a:rPr lang="ru-RU" dirty="0" smtClean="0"/>
              <a:t>себе.</a:t>
            </a:r>
          </a:p>
          <a:p>
            <a:pPr marL="0" indent="0" algn="r">
              <a:buNone/>
            </a:pPr>
            <a:r>
              <a:rPr lang="ru-RU" dirty="0" smtClean="0"/>
              <a:t>Отличаются стабильностью</a:t>
            </a:r>
            <a:r>
              <a:rPr lang="ru-RU" dirty="0"/>
              <a:t>, независимостью от состояния организма и ситуации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61610" y="116632"/>
            <a:ext cx="6858000" cy="108012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 Чувства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2802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7868" y="4797153"/>
            <a:ext cx="4057188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>Эстетические 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/>
              <a:t>возникают </a:t>
            </a:r>
            <a:r>
              <a:rPr lang="ru-RU" sz="2400" dirty="0"/>
              <a:t>и развиваются при восприятии и создании человеком </a:t>
            </a:r>
            <a:r>
              <a:rPr lang="ru-RU" sz="2400" dirty="0" smtClean="0"/>
              <a:t>прекрасного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177226" y="332657"/>
            <a:ext cx="45905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Высшие чувства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28799"/>
            <a:ext cx="3600400" cy="45243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>Моральные 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/>
              <a:t>эмоциональное </a:t>
            </a:r>
            <a:r>
              <a:rPr lang="ru-RU" sz="2400" dirty="0"/>
              <a:t>отношение личности к поведению людей и к своему собственному (симпатия-антипатия, привязанность-отчужденность, уважение-презрение, признательность-неблагодарность, </a:t>
            </a:r>
            <a:r>
              <a:rPr lang="ru-RU" sz="2400" dirty="0" smtClean="0"/>
              <a:t>любовь-ненависть)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76056" y="1549242"/>
            <a:ext cx="3641464" cy="30469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>Интеллектуальные</a:t>
            </a: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/>
              <a:t>переживания</a:t>
            </a:r>
            <a:r>
              <a:rPr lang="ru-RU" sz="2400" dirty="0"/>
              <a:t>, возникающие в процессе познавательной деятельности (любопытство, удивление, сомнение, уверенность в правоте, юмор, ирония</a:t>
            </a:r>
            <a:r>
              <a:rPr lang="ru-RU" sz="2400" dirty="0" smtClean="0"/>
              <a:t>)</a:t>
            </a:r>
            <a:endParaRPr lang="ru-RU" sz="2400" dirty="0"/>
          </a:p>
        </p:txBody>
      </p:sp>
      <p:cxnSp>
        <p:nvCxnSpPr>
          <p:cNvPr id="9" name="Прямая со стрелкой 8"/>
          <p:cNvCxnSpPr>
            <a:endCxn id="6" idx="0"/>
          </p:cNvCxnSpPr>
          <p:nvPr/>
        </p:nvCxnSpPr>
        <p:spPr>
          <a:xfrm flipH="1">
            <a:off x="2195736" y="908720"/>
            <a:ext cx="1026116" cy="7200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7" idx="0"/>
          </p:cNvCxnSpPr>
          <p:nvPr/>
        </p:nvCxnSpPr>
        <p:spPr>
          <a:xfrm>
            <a:off x="5796136" y="908720"/>
            <a:ext cx="1100652" cy="64052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2"/>
          </p:cNvCxnSpPr>
          <p:nvPr/>
        </p:nvCxnSpPr>
        <p:spPr>
          <a:xfrm>
            <a:off x="4472481" y="978988"/>
            <a:ext cx="315543" cy="38181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Управляющая кнопка: домой 20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6436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628800"/>
            <a:ext cx="502868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Воля </a:t>
            </a:r>
            <a:r>
              <a:rPr lang="ru-RU" sz="3200" dirty="0" smtClean="0"/>
              <a:t>– </a:t>
            </a:r>
            <a:r>
              <a:rPr lang="ru-RU" sz="3200" dirty="0"/>
              <a:t>это сознательное регулирование человеком своих действий и поступков, требующих преодоления внутренних и внешних трудностей</a:t>
            </a:r>
            <a:r>
              <a:rPr lang="ru-RU" sz="3200" dirty="0" smtClean="0"/>
              <a:t>.</a:t>
            </a:r>
          </a:p>
          <a:p>
            <a:endParaRPr lang="ru-RU" sz="3200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061610" y="116632"/>
            <a:ext cx="6858000" cy="108012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3. Воля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C:\Users\Антон\Desktop\1219777169_kula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484784"/>
            <a:ext cx="2324958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323528" y="4941168"/>
            <a:ext cx="8352928" cy="1296144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dirty="0" smtClean="0"/>
              <a:t>Воля проявляется как способность управлять своей психикой и поступками.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89424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2819400"/>
          </a:xfrm>
        </p:spPr>
        <p:txBody>
          <a:bodyPr>
            <a:normAutofit fontScale="90000"/>
          </a:bodyPr>
          <a:lstStyle/>
          <a:p>
            <a:r>
              <a:rPr lang="ru-RU" sz="3600" b="1" dirty="0" err="1"/>
              <a:t>Самодетерминация</a:t>
            </a:r>
            <a:r>
              <a:rPr lang="ru-RU" sz="3600" dirty="0"/>
              <a:t> - способность человека выбирать и иметь собственный выбор.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err="1" smtClean="0"/>
              <a:t>Самодетерминация</a:t>
            </a:r>
            <a:r>
              <a:rPr lang="ru-RU" sz="3600" dirty="0" smtClean="0"/>
              <a:t> </a:t>
            </a:r>
            <a:r>
              <a:rPr lang="ru-RU" sz="3600" dirty="0"/>
              <a:t>противопоставляется </a:t>
            </a:r>
            <a:r>
              <a:rPr lang="ru-RU" sz="3600" b="1" dirty="0"/>
              <a:t>детерминации</a:t>
            </a:r>
            <a:r>
              <a:rPr lang="ru-RU" sz="3600" dirty="0"/>
              <a:t> - влиянию на поведение человека других, внешних для человека сил.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534400" cy="121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/>
              <a:t>К важнейшим характеристикам </a:t>
            </a:r>
            <a:r>
              <a:rPr lang="ru-RU" sz="3200" dirty="0"/>
              <a:t>волевого поведения </a:t>
            </a:r>
            <a:r>
              <a:rPr lang="ru-RU" sz="3200" dirty="0" smtClean="0"/>
              <a:t>относится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самодетерминация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9426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92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Воля объединяет в себе все три основных свойства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сознания: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2971800"/>
            <a:ext cx="7086600" cy="23622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600" dirty="0" smtClean="0"/>
              <a:t> познание;</a:t>
            </a:r>
          </a:p>
          <a:p>
            <a:pPr>
              <a:buFont typeface="Wingdings" pitchFamily="2" charset="2"/>
              <a:buChar char="Ø"/>
            </a:pPr>
            <a:r>
              <a:rPr lang="ru-RU" sz="3600" dirty="0" smtClean="0"/>
              <a:t> отношение;</a:t>
            </a:r>
          </a:p>
          <a:p>
            <a:pPr>
              <a:buFont typeface="Wingdings" pitchFamily="2" charset="2"/>
              <a:buChar char="Ø"/>
            </a:pPr>
            <a:r>
              <a:rPr lang="ru-RU" sz="3600" dirty="0" smtClean="0"/>
              <a:t> переживание.</a:t>
            </a:r>
            <a:endParaRPr lang="ru-RU" sz="36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940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99592" y="1340768"/>
            <a:ext cx="79714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Волевые действия </a:t>
            </a:r>
            <a:r>
              <a:rPr lang="ru-RU" sz="3200" dirty="0" smtClean="0"/>
              <a:t>характеризуются </a:t>
            </a:r>
            <a:r>
              <a:rPr lang="ru-RU" sz="3200" dirty="0"/>
              <a:t>наличием цели, а также препятствий, трудностей, наличием напряжения, переживаемого в ходе их выполнения. 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Простые </a:t>
            </a:r>
            <a:r>
              <a:rPr lang="ru-RU" sz="3200" dirty="0"/>
              <a:t>волевые действия состоят из постановки цели и исполнения, сложные – включают осознание цели, планирование и исполнение</a:t>
            </a:r>
            <a:r>
              <a:rPr lang="ru-RU" sz="3200" dirty="0" smtClean="0"/>
              <a:t>.</a:t>
            </a:r>
          </a:p>
        </p:txBody>
      </p: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6717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1412776"/>
            <a:ext cx="76972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3200" b="1" dirty="0">
                <a:solidFill>
                  <a:prstClr val="black"/>
                </a:solidFill>
              </a:rPr>
              <a:t>Волевое усилие </a:t>
            </a:r>
            <a:r>
              <a:rPr lang="ru-RU" sz="3200" dirty="0">
                <a:solidFill>
                  <a:prstClr val="black"/>
                </a:solidFill>
              </a:rPr>
              <a:t>– это напряжение, пронизывающее все звенья волевого акта, возникающее в связи с затруднениями.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47" y="3861048"/>
            <a:ext cx="6120680" cy="185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98646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" y="2420888"/>
            <a:ext cx="3419872" cy="1512168"/>
          </a:xfrm>
        </p:spPr>
        <p:txBody>
          <a:bodyPr>
            <a:noAutofit/>
          </a:bodyPr>
          <a:lstStyle/>
          <a:p>
            <a:pPr algn="r"/>
            <a:r>
              <a:rPr lang="ru-RU" sz="3200" b="1" dirty="0" smtClean="0"/>
              <a:t>Психологическая структура волевого акта</a:t>
            </a:r>
            <a:endParaRPr lang="ru-RU" sz="32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79"/>
            <a:ext cx="5266366" cy="657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3502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slide.ru/images/3/9241/960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26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1982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studfiles.ru/html/2706/352/html_km33dNIB6I.G1LJ/htmlconvd-IkSwOy_html_m454e1d6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577" y="260648"/>
            <a:ext cx="7488832" cy="611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2524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44824"/>
            <a:ext cx="5677272" cy="3746558"/>
          </a:xfrm>
        </p:spPr>
        <p:txBody>
          <a:bodyPr/>
          <a:lstStyle/>
          <a:p>
            <a:pPr marL="0" indent="0" algn="r">
              <a:buNone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олевые качества личности </a:t>
            </a:r>
            <a:r>
              <a:rPr lang="ru-RU" dirty="0" smtClean="0"/>
              <a:t>– это сложившиеся в процессе получения жизненного опыта свойства личности, связанные с реализацией воли и преодолением препятствий на жизненном пути.</a:t>
            </a:r>
            <a:endParaRPr lang="ru-RU" dirty="0"/>
          </a:p>
        </p:txBody>
      </p:sp>
      <p:pic>
        <p:nvPicPr>
          <p:cNvPr id="4098" name="Picture 2" descr="C:\Users\Антон\Desktop\depressia_prithin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484784"/>
            <a:ext cx="2590800" cy="3726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4450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556792"/>
            <a:ext cx="42546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Целеустремленность</a:t>
            </a:r>
            <a:r>
              <a:rPr lang="ru-RU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dirty="0" smtClean="0"/>
              <a:t>– это сознательная и активная направленность личности на определенный результат деятельности.</a:t>
            </a:r>
            <a:endParaRPr lang="ru-RU" dirty="0"/>
          </a:p>
        </p:txBody>
      </p:sp>
      <p:pic>
        <p:nvPicPr>
          <p:cNvPr id="5122" name="Picture 2" descr="C:\Users\Антон\Desktop\images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780928"/>
            <a:ext cx="3818731" cy="28640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53905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480" y="1268760"/>
            <a:ext cx="4800600" cy="52630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 smtClean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Самостоятельность</a:t>
            </a:r>
            <a:r>
              <a:rPr lang="ru-RU" dirty="0" smtClean="0"/>
              <a:t> – это сознательная и активная установка личности не поддаваться влиянию различных факторов, критически оценивать советы и предложения других лиц, действовать на основе своих взглядов и убеждений.</a:t>
            </a:r>
            <a:endParaRPr lang="ru-RU" dirty="0"/>
          </a:p>
        </p:txBody>
      </p:sp>
      <p:pic>
        <p:nvPicPr>
          <p:cNvPr id="6146" name="Picture 2" descr="C:\Users\Антон\Desktop\0000w3s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9489" y="2564904"/>
            <a:ext cx="3213231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6755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4008" y="1556792"/>
            <a:ext cx="4419600" cy="422505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Решительность</a:t>
            </a:r>
            <a:r>
              <a:rPr lang="ru-RU" dirty="0" smtClean="0"/>
              <a:t> – свойство личности, проявляющееся в ее умении принимать и претворять в жизнь быстрые, обоснованные и твердые решения.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12597"/>
            <a:ext cx="3384376" cy="34720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453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88840"/>
            <a:ext cx="4724400" cy="3517851"/>
          </a:xfrm>
        </p:spPr>
        <p:txBody>
          <a:bodyPr/>
          <a:lstStyle/>
          <a:p>
            <a:pPr marL="0" indent="0" algn="r">
              <a:buNone/>
            </a:pPr>
            <a:r>
              <a:rPr lang="ru-RU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Импульсивность</a:t>
            </a:r>
            <a:r>
              <a:rPr lang="ru-RU" dirty="0" smtClean="0"/>
              <a:t> – спонтанность и необдуманность действий,совершаемых под влиянием волевых импульсов.</a:t>
            </a:r>
            <a:endParaRPr lang="ru-RU" dirty="0"/>
          </a:p>
        </p:txBody>
      </p:sp>
      <p:pic>
        <p:nvPicPr>
          <p:cNvPr id="8195" name="Picture 3" descr="C:\Users\Антон\Desktop\psihologija_na_fore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697757"/>
            <a:ext cx="2909714" cy="3575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4260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60848"/>
            <a:ext cx="4248472" cy="3240360"/>
          </a:xfrm>
        </p:spPr>
        <p:txBody>
          <a:bodyPr/>
          <a:lstStyle/>
          <a:p>
            <a:pPr marL="0" indent="0" algn="r">
              <a:buNone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Энергичность</a:t>
            </a:r>
            <a:r>
              <a:rPr lang="ru-RU" dirty="0" smtClean="0"/>
              <a:t> – это качество личности, связанное с концентрацией всех ее сил для достижения поставленной цели. </a:t>
            </a:r>
            <a:endParaRPr lang="ru-RU" dirty="0"/>
          </a:p>
        </p:txBody>
      </p:sp>
      <p:pic>
        <p:nvPicPr>
          <p:cNvPr id="1026" name="Picture 2" descr="http://s61.radikal.ru/i171/1312/3a/fb3161fb9d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76056" y="2204864"/>
            <a:ext cx="3332942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0991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960" y="1628800"/>
            <a:ext cx="4676105" cy="4752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Настойчивость</a:t>
            </a:r>
            <a:r>
              <a:rPr lang="ru-RU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dirty="0" smtClean="0"/>
              <a:t>– это качество личности, проявляющееся в умении мобилизовать свои силы для постоянной и длительной борьбы с трудностями, преследуя поставленные перед собой цели.</a:t>
            </a:r>
            <a:endParaRPr lang="ru-RU" dirty="0"/>
          </a:p>
        </p:txBody>
      </p:sp>
      <p:pic>
        <p:nvPicPr>
          <p:cNvPr id="10243" name="Picture 3" descr="C:\Users\Антон\Desktop\nastoychivost-i-dostizhe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6832"/>
            <a:ext cx="2952328" cy="40140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1289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40" y="1628800"/>
            <a:ext cx="3889126" cy="4752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Организованность</a:t>
            </a:r>
            <a:r>
              <a:rPr lang="ru-RU" dirty="0" smtClean="0"/>
              <a:t> – качество личности, проявляющееся в способности разумно планировать и упорядочивать ход всей своей деятельности.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3888432" cy="24662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9871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84784"/>
            <a:ext cx="501662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Дисциплинированность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dirty="0" smtClean="0"/>
              <a:t>– это </a:t>
            </a:r>
            <a:r>
              <a:rPr lang="ru-RU" dirty="0" smtClean="0"/>
              <a:t>качество личности, проявляющееся в сознательном подчинении своего поведения общепринятым нормам, установленному порядку, требованиям ведения дела.</a:t>
            </a:r>
            <a:endParaRPr lang="ru-RU" dirty="0"/>
          </a:p>
        </p:txBody>
      </p:sp>
      <p:pic>
        <p:nvPicPr>
          <p:cNvPr id="12290" name="Picture 2" descr="C:\Users\Антон\Desktop\disciplin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060848"/>
            <a:ext cx="2736304" cy="29523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5871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3928" y="1490333"/>
            <a:ext cx="4650514" cy="45259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Самоконтроль</a:t>
            </a:r>
            <a:r>
              <a:rPr lang="ru-RU" dirty="0" smtClean="0"/>
              <a:t> </a:t>
            </a:r>
            <a:r>
              <a:rPr lang="ru-RU" dirty="0" smtClean="0"/>
              <a:t>– </a:t>
            </a:r>
            <a:r>
              <a:rPr lang="ru-RU" dirty="0" smtClean="0"/>
              <a:t>качество личности, </a:t>
            </a:r>
            <a:r>
              <a:rPr lang="ru-RU" dirty="0" smtClean="0"/>
              <a:t>которое выражается </a:t>
            </a:r>
            <a:r>
              <a:rPr lang="ru-RU" dirty="0" smtClean="0"/>
              <a:t>в умении контролировать свои действия, подчинять свое поведение решению сознательно поставленных задач. </a:t>
            </a:r>
            <a:endParaRPr lang="ru-RU" dirty="0"/>
          </a:p>
        </p:txBody>
      </p:sp>
      <p:pic>
        <p:nvPicPr>
          <p:cNvPr id="13314" name="Picture 2" descr="C:\Users\Антон\Desktop\samokontro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511177"/>
            <a:ext cx="3312368" cy="24842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81528" cy="8640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Основные волевые качества</a:t>
            </a:r>
            <a:endParaRPr lang="ru-RU" sz="36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93342" y="6436436"/>
            <a:ext cx="350658" cy="404664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2661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34f7590be69b6416dabc5a4ba26a8dc2590e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637</Words>
  <Application>Microsoft Office PowerPoint</Application>
  <PresentationFormat>Экран (4:3)</PresentationFormat>
  <Paragraphs>73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Тема Office</vt:lpstr>
      <vt:lpstr>Специальное оформление</vt:lpstr>
      <vt:lpstr>Психические состояния</vt:lpstr>
      <vt:lpstr>1. Эмоции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2. Чувства</vt:lpstr>
      <vt:lpstr>Презентация PowerPoint</vt:lpstr>
      <vt:lpstr>3. Воля</vt:lpstr>
      <vt:lpstr>Самодетерминация - способность человека выбирать и иметь собственный выбор.   Самодетерминация противопоставляется детерминации - влиянию на поведение человека других, внешних для человека сил.</vt:lpstr>
      <vt:lpstr>Воля объединяет в себе все три основных свойства сознания:</vt:lpstr>
      <vt:lpstr>Презентация PowerPoint</vt:lpstr>
      <vt:lpstr>Презентация PowerPoint</vt:lpstr>
      <vt:lpstr>Психологическая структура волевого акта</vt:lpstr>
      <vt:lpstr>Презентация PowerPoint</vt:lpstr>
      <vt:lpstr>Презентация PowerPoint</vt:lpstr>
      <vt:lpstr>Презентация PowerPoint</vt:lpstr>
      <vt:lpstr>Основные волевые качества</vt:lpstr>
      <vt:lpstr>Основные волевые качества</vt:lpstr>
      <vt:lpstr>Основные волевые качества</vt:lpstr>
      <vt:lpstr>Основные волевые качества</vt:lpstr>
      <vt:lpstr>Основные волевые качества</vt:lpstr>
      <vt:lpstr>Основные волевые качества</vt:lpstr>
      <vt:lpstr>Основные волевые качества</vt:lpstr>
      <vt:lpstr>Основные волевые качества</vt:lpstr>
      <vt:lpstr>Основные волевые качества</vt:lpstr>
    </vt:vector>
  </TitlesOfParts>
  <Company>Шадринский гос. пед. ун-т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Психические состояния</dc:title>
  <dc:creator>Сергей</dc:creator>
  <dc:description>План:
1. Эмоции
2. Чувства
3. Воля</dc:description>
  <cp:lastModifiedBy>Сергей</cp:lastModifiedBy>
  <cp:revision>63</cp:revision>
  <dcterms:created xsi:type="dcterms:W3CDTF">2009-01-08T12:15:48Z</dcterms:created>
  <dcterms:modified xsi:type="dcterms:W3CDTF">2016-12-02T17:48:39Z</dcterms:modified>
</cp:coreProperties>
</file>