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handoutMasterIdLst>
    <p:handoutMasterId r:id="rId20"/>
  </p:handoutMasterIdLst>
  <p:sldIdLst>
    <p:sldId id="256" r:id="rId2"/>
    <p:sldId id="273" r:id="rId3"/>
    <p:sldId id="259" r:id="rId4"/>
    <p:sldId id="261" r:id="rId5"/>
    <p:sldId id="262" r:id="rId6"/>
    <p:sldId id="263" r:id="rId7"/>
    <p:sldId id="278" r:id="rId8"/>
    <p:sldId id="258" r:id="rId9"/>
    <p:sldId id="266" r:id="rId10"/>
    <p:sldId id="264" r:id="rId11"/>
    <p:sldId id="270" r:id="rId12"/>
    <p:sldId id="265" r:id="rId13"/>
    <p:sldId id="276" r:id="rId14"/>
    <p:sldId id="268" r:id="rId15"/>
    <p:sldId id="277" r:id="rId16"/>
    <p:sldId id="281" r:id="rId17"/>
    <p:sldId id="280" r:id="rId18"/>
  </p:sldIdLst>
  <p:sldSz cx="9144000" cy="6858000" type="screen4x3"/>
  <p:notesSz cx="6858000" cy="9144000"/>
  <p:custDataLst>
    <p:tags r:id="rId21"/>
  </p:custData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0000CC"/>
    <a:srgbClr val="66FFFF"/>
    <a:srgbClr val="CCECFF"/>
    <a:srgbClr val="00FFFF"/>
    <a:srgbClr val="99FFCC"/>
    <a:srgbClr val="FFFF00"/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00" autoAdjust="0"/>
    <p:restoredTop sz="94600" autoAdjust="0"/>
  </p:normalViewPr>
  <p:slideViewPr>
    <p:cSldViewPr>
      <p:cViewPr>
        <p:scale>
          <a:sx n="87" d="100"/>
          <a:sy n="87" d="100"/>
        </p:scale>
        <p:origin x="-1248" y="2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97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97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fld id="{76E8F74B-BF3C-481B-821F-74D2CBE384B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756036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0484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Click to edit Master text styles</a:t>
            </a:r>
          </a:p>
          <a:p>
            <a:pPr lvl="1"/>
            <a:r>
              <a:rPr lang="ru-RU" noProof="0" smtClean="0"/>
              <a:t>Second level</a:t>
            </a:r>
          </a:p>
          <a:p>
            <a:pPr lvl="2"/>
            <a:r>
              <a:rPr lang="ru-RU" noProof="0" smtClean="0"/>
              <a:t>Third level</a:t>
            </a:r>
          </a:p>
          <a:p>
            <a:pPr lvl="3"/>
            <a:r>
              <a:rPr lang="ru-RU" noProof="0" smtClean="0"/>
              <a:t>Fourth level</a:t>
            </a:r>
          </a:p>
          <a:p>
            <a:pPr lvl="4"/>
            <a:r>
              <a:rPr lang="ru-RU" noProof="0" smtClean="0"/>
              <a:t>Fifth level</a:t>
            </a:r>
          </a:p>
        </p:txBody>
      </p:sp>
      <p:sp>
        <p:nvSpPr>
          <p:cNvPr id="307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07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fld id="{C47C1642-DB81-45F9-8907-59081BC76E7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026423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1507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ru-RU" smtClean="0"/>
          </a:p>
        </p:txBody>
      </p:sp>
      <p:sp>
        <p:nvSpPr>
          <p:cNvPr id="21508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69483AFC-467C-4FC2-A88C-F1717FF54561}" type="slidenum">
              <a:rPr lang="ru-RU" altLang="ru-RU" smtClean="0"/>
              <a:pPr/>
              <a:t>8</a:t>
            </a:fld>
            <a:endParaRPr lang="ru-RU" alt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2531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ru-RU" smtClean="0"/>
          </a:p>
        </p:txBody>
      </p:sp>
      <p:sp>
        <p:nvSpPr>
          <p:cNvPr id="22532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50C5D633-B4C8-4529-9C9B-85AACF212DE2}" type="slidenum">
              <a:rPr lang="ru-RU" altLang="ru-RU" smtClean="0"/>
              <a:pPr/>
              <a:t>10</a:t>
            </a:fld>
            <a:endParaRPr lang="ru-RU" alt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209800"/>
            <a:ext cx="7772400" cy="1143000"/>
          </a:xfrm>
        </p:spPr>
        <p:txBody>
          <a:bodyPr/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505200"/>
            <a:ext cx="6400800" cy="1066800"/>
          </a:xfrm>
        </p:spPr>
        <p:txBody>
          <a:bodyPr/>
          <a:lstStyle>
            <a:lvl1pPr marL="0" indent="0" algn="ctr">
              <a:buFontTx/>
              <a:buNone/>
              <a:defRPr sz="3600" b="1"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096000"/>
            <a:ext cx="1905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096000"/>
            <a:ext cx="28956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096000"/>
            <a:ext cx="1905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97D1A1-92F6-4A04-82B2-32642877C16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57359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E08C5A-4E2C-4593-ACE2-8743FCA410D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28274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C45960-C4A0-46E9-832B-58B79E9A3F5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9777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28600" y="1676400"/>
            <a:ext cx="42672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76400"/>
            <a:ext cx="42672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8E7C35-7AD9-42BD-B8E8-2D4236A3672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93938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F76400-1575-44F7-A51E-EBE24AC81FA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51581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27EB2D-A289-4B0F-8266-03C166BE0A2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10672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B6ADEB-DE92-45BE-974B-7357B21ABD0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7790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6989E5-923A-40CA-9C2E-FB4A09F6C14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36277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051D3E-1CA4-493F-A417-DC91F22FEED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29825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5C904F-67C8-4D0C-A0BC-9BEDA8EA7B0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48095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43700" y="838200"/>
            <a:ext cx="2171700" cy="5410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228600" y="838200"/>
            <a:ext cx="6362700" cy="5410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579D6D-6046-4CDC-BAE5-261847C073A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02721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28600" y="838200"/>
            <a:ext cx="86868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28600" y="1676400"/>
            <a:ext cx="86868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4800" y="6324600"/>
            <a:ext cx="1905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200400" y="6324600"/>
            <a:ext cx="28956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324600"/>
            <a:ext cx="1905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>
                <a:latin typeface="Arial" charset="0"/>
              </a:defRPr>
            </a:lvl1pPr>
          </a:lstStyle>
          <a:p>
            <a:pPr>
              <a:defRPr/>
            </a:pPr>
            <a:fld id="{B6DF1931-1754-48F9-BA9F-7677FEF5880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99" r:id="rId1"/>
    <p:sldLayoutId id="2147483889" r:id="rId2"/>
    <p:sldLayoutId id="2147483890" r:id="rId3"/>
    <p:sldLayoutId id="2147483891" r:id="rId4"/>
    <p:sldLayoutId id="2147483892" r:id="rId5"/>
    <p:sldLayoutId id="2147483893" r:id="rId6"/>
    <p:sldLayoutId id="2147483894" r:id="rId7"/>
    <p:sldLayoutId id="2147483895" r:id="rId8"/>
    <p:sldLayoutId id="2147483896" r:id="rId9"/>
    <p:sldLayoutId id="2147483897" r:id="rId10"/>
    <p:sldLayoutId id="2147483898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si-sv.com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ru.wikipedia.org/wiki/%D0%9B%D0%B0%D1%82%D0%B8%D0%BD%D1%81%D0%BA%D0%B8%D0%B9_%D1%8F%D0%B7%D1%8B%D0%BA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roo.schoolnet.by/pedagogy_arh.shtml" TargetMode="Externa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happy-giraffe.ru/community/9/forum/post/10574/" TargetMode="External"/><Relationship Id="rId3" Type="http://schemas.openxmlformats.org/officeDocument/2006/relationships/image" Target="../media/image6.jpeg"/><Relationship Id="rId7" Type="http://schemas.openxmlformats.org/officeDocument/2006/relationships/image" Target="../media/image8.jpeg"/><Relationship Id="rId2" Type="http://schemas.openxmlformats.org/officeDocument/2006/relationships/hyperlink" Target="http://detskiy-psiholig.ru/preschooler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job-sbu.org/vuzyi-v-kotoryie-podano-naimenshee-kolichestvo-zayavleniy.html" TargetMode="External"/><Relationship Id="rId5" Type="http://schemas.openxmlformats.org/officeDocument/2006/relationships/image" Target="../media/image7.jpeg"/><Relationship Id="rId4" Type="http://schemas.openxmlformats.org/officeDocument/2006/relationships/hyperlink" Target="http://mignews.com.ua/ru/articles/92031.html" TargetMode="External"/><Relationship Id="rId9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www.lib.vsu.by/web_resurs/new_post/index.php?mode=2&amp;part=1&amp;subpart=9&amp;month=1&amp;year=2009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hyperlink" Target="http://grandlib.ru/detskaya-psixologiya/azarov-yurij-semejnaya-pedagogika/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chelsi.ru/culture/35957-molodezhnyj-teatr-popolnil-repertuar-vzrosloj-pesoj.html" TargetMode="External"/><Relationship Id="rId3" Type="http://schemas.openxmlformats.org/officeDocument/2006/relationships/image" Target="../media/image12.jpeg"/><Relationship Id="rId7" Type="http://schemas.openxmlformats.org/officeDocument/2006/relationships/image" Target="../media/image14.jpeg"/><Relationship Id="rId2" Type="http://schemas.openxmlformats.org/officeDocument/2006/relationships/hyperlink" Target="http://www.new-bern.nc.us/military/index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vladimirstudio.narod.ru/" TargetMode="External"/><Relationship Id="rId11" Type="http://schemas.openxmlformats.org/officeDocument/2006/relationships/image" Target="../media/image16.jpeg"/><Relationship Id="rId5" Type="http://schemas.openxmlformats.org/officeDocument/2006/relationships/image" Target="../media/image13.png"/><Relationship Id="rId10" Type="http://schemas.openxmlformats.org/officeDocument/2006/relationships/hyperlink" Target="http://winport.by/otraslevyie-/profine-zapustil-novoe-proizvodstvo-v-ukraine.html" TargetMode="External"/><Relationship Id="rId4" Type="http://schemas.openxmlformats.org/officeDocument/2006/relationships/hyperlink" Target="http://tf2-nkp.net/publ/inzhener/50" TargetMode="External"/><Relationship Id="rId9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899592" y="2277937"/>
            <a:ext cx="7344816" cy="230832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4800" b="1" dirty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j-lt"/>
                <a:ea typeface="+mj-ea"/>
                <a:cs typeface="+mj-cs"/>
              </a:rPr>
              <a:t>Структура </a:t>
            </a:r>
          </a:p>
          <a:p>
            <a:pPr algn="ctr">
              <a:defRPr/>
            </a:pPr>
            <a:r>
              <a:rPr lang="ru-RU" sz="4800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j-lt"/>
                <a:ea typeface="+mj-ea"/>
                <a:cs typeface="+mj-cs"/>
              </a:rPr>
              <a:t>педагогической </a:t>
            </a:r>
            <a:r>
              <a:rPr lang="ru-RU" sz="4800" b="1" dirty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j-lt"/>
                <a:ea typeface="+mj-ea"/>
                <a:cs typeface="+mj-cs"/>
              </a:rPr>
              <a:t>науки </a:t>
            </a:r>
            <a:endParaRPr lang="ru-RU" sz="4800" b="1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649528" y="5661248"/>
            <a:ext cx="6041975" cy="738664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r">
              <a:defRPr/>
            </a:pPr>
            <a:r>
              <a:rPr lang="ru-RU" sz="1400" b="1" dirty="0">
                <a:ln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Составитель</a:t>
            </a:r>
            <a:r>
              <a:rPr lang="ru-RU" sz="1400" b="1" dirty="0">
                <a:ln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ru-RU" sz="1400" b="1" dirty="0" err="1" smtClean="0">
                <a:ln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Гумманов</a:t>
            </a:r>
            <a:r>
              <a:rPr lang="ru-RU" sz="1400" b="1" dirty="0" smtClean="0">
                <a:ln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 Ш.Р</a:t>
            </a:r>
            <a:r>
              <a:rPr lang="ru-RU" sz="1400" b="1" dirty="0">
                <a:ln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. </a:t>
            </a:r>
          </a:p>
          <a:p>
            <a:pPr algn="r">
              <a:defRPr/>
            </a:pPr>
            <a:r>
              <a:rPr lang="ru-RU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Студент 264 </a:t>
            </a:r>
            <a:r>
              <a:rPr lang="ru-RU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группы факультета </a:t>
            </a:r>
            <a:r>
              <a:rPr lang="ru-RU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Технологии и предпринимательства</a:t>
            </a:r>
            <a:r>
              <a:rPr lang="ru-RU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</a:rPr>
              <a:t>...</a:t>
            </a:r>
          </a:p>
          <a:p>
            <a:pPr algn="r">
              <a:defRPr/>
            </a:pPr>
            <a:r>
              <a:rPr lang="en-US" sz="1400" b="1" dirty="0" smtClean="0">
                <a:ln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  <a:hlinkClick r:id="rId2"/>
              </a:rPr>
              <a:t>si-sv.com</a:t>
            </a:r>
            <a:r>
              <a:rPr lang="ru-RU" sz="1400" b="1" dirty="0" smtClean="0">
                <a:ln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endParaRPr lang="ru-RU" sz="1400" b="1" dirty="0">
              <a:ln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" y="1962466"/>
            <a:ext cx="9144000" cy="63094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endParaRPr lang="ru-RU" sz="1200" dirty="0">
              <a:solidFill>
                <a:schemeClr val="bg1"/>
              </a:solidFill>
              <a:latin typeface="Arial"/>
            </a:endParaRPr>
          </a:p>
          <a:p>
            <a:pPr algn="ctr">
              <a:defRPr/>
            </a:pPr>
            <a:endParaRPr lang="ru-RU" sz="2300" b="1" dirty="0">
              <a:ln w="1905"/>
              <a:solidFill>
                <a:schemeClr val="bg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itchFamily="34" charset="0"/>
              <a:ea typeface="Tahoma" pitchFamily="34" charset="0"/>
              <a:cs typeface="Arial" pitchFamily="34" charset="0"/>
            </a:endParaRPr>
          </a:p>
        </p:txBody>
      </p:sp>
      <p:pic>
        <p:nvPicPr>
          <p:cNvPr id="3077" name="Picture 10" descr="ШГПУ логотип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925"/>
            <a:ext cx="2484438" cy="196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8" name="Прямоугольник 1"/>
          <p:cNvSpPr>
            <a:spLocks noChangeArrowheads="1"/>
          </p:cNvSpPr>
          <p:nvPr/>
        </p:nvSpPr>
        <p:spPr bwMode="auto">
          <a:xfrm>
            <a:off x="2555875" y="260350"/>
            <a:ext cx="6389688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ru-RU" altLang="ru-RU" sz="1400" b="1">
                <a:solidFill>
                  <a:schemeClr val="bg1"/>
                </a:solidFill>
              </a:rPr>
              <a:t>Федеральное государственное бюджетное образовательное учреждение высшего образования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ru-RU" altLang="ru-RU" sz="1400" b="1">
                <a:solidFill>
                  <a:schemeClr val="bg1"/>
                </a:solidFill>
              </a:rPr>
              <a:t>«Шадринский государственный педагогический университет» (ШГПУ)</a:t>
            </a:r>
            <a:r>
              <a:rPr lang="ru-RU" altLang="ru-RU" sz="1400">
                <a:solidFill>
                  <a:schemeClr val="bg1"/>
                </a:solidFill>
              </a:rPr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Содержимое 2"/>
          <p:cNvSpPr>
            <a:spLocks noGrp="1"/>
          </p:cNvSpPr>
          <p:nvPr>
            <p:ph idx="1"/>
          </p:nvPr>
        </p:nvSpPr>
        <p:spPr>
          <a:xfrm>
            <a:off x="179388" y="836613"/>
            <a:ext cx="8826500" cy="5319712"/>
          </a:xfrm>
        </p:spPr>
        <p:txBody>
          <a:bodyPr/>
          <a:lstStyle/>
          <a:p>
            <a:pPr marL="457200" indent="-457200">
              <a:buClr>
                <a:srgbClr val="FFFF00"/>
              </a:buClr>
              <a:buFontTx/>
              <a:buNone/>
              <a:defRPr/>
            </a:pPr>
            <a:r>
              <a:rPr lang="ru-RU" sz="2800" b="1" i="1" dirty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На первом этапе </a:t>
            </a:r>
            <a:r>
              <a:rPr lang="ru-RU" sz="2800" dirty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происходит накопление знаний </a:t>
            </a:r>
            <a:r>
              <a:rPr lang="ru-RU" sz="28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и опыта </a:t>
            </a:r>
            <a:r>
              <a:rPr lang="ru-RU" sz="2800" dirty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их практического применение. Научное знание расширяется, пополняясь новыми установленными фактами. </a:t>
            </a:r>
            <a:endParaRPr lang="ru-RU" sz="2800" dirty="0" smtClean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  <a:p>
            <a:pPr marL="0" indent="0">
              <a:buFontTx/>
              <a:buNone/>
              <a:defRPr/>
            </a:pPr>
            <a:r>
              <a:rPr lang="ru-RU" b="1" i="1" dirty="0">
                <a:solidFill>
                  <a:schemeClr val="bg1"/>
                </a:solidFill>
              </a:rPr>
              <a:t>Второй этап</a:t>
            </a:r>
            <a:r>
              <a:rPr lang="ru-RU" dirty="0">
                <a:solidFill>
                  <a:schemeClr val="bg1"/>
                </a:solidFill>
              </a:rPr>
              <a:t> связан с выявлением закономерностей, формулированием общих законов, принципов, с разработкой научной методологии. </a:t>
            </a:r>
            <a:endParaRPr lang="ru-RU" dirty="0" smtClean="0">
              <a:solidFill>
                <a:schemeClr val="bg1"/>
              </a:solidFill>
            </a:endParaRPr>
          </a:p>
          <a:p>
            <a:pPr marL="0" indent="0">
              <a:buFontTx/>
              <a:buNone/>
              <a:defRPr/>
            </a:pPr>
            <a:r>
              <a:rPr lang="ru-RU" b="1" i="1" dirty="0">
                <a:solidFill>
                  <a:schemeClr val="bg1"/>
                </a:solidFill>
              </a:rPr>
              <a:t>Третий этап </a:t>
            </a:r>
            <a:r>
              <a:rPr lang="ru-RU" dirty="0">
                <a:solidFill>
                  <a:schemeClr val="bg1"/>
                </a:solidFill>
              </a:rPr>
              <a:t>характеризуется появлением внутри науки отраслей, слиянием их со смежными отраслями других наук или вычленением из неё самостоятельных наук</a:t>
            </a:r>
            <a:endParaRPr lang="ru-RU" dirty="0" smtClean="0">
              <a:solidFill>
                <a:schemeClr val="bg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338070" y="0"/>
            <a:ext cx="6107378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36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</a:rPr>
              <a:t>Три этапа развитии науки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0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0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0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5984" y="0"/>
            <a:ext cx="3710311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Arial" pitchFamily="34" charset="0"/>
              </a:rPr>
              <a:t>Структура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714500" y="1571625"/>
            <a:ext cx="6286500" cy="34782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4400" dirty="0">
                <a:solidFill>
                  <a:schemeClr val="accent3"/>
                </a:solidFill>
                <a:latin typeface="Arial" pitchFamily="34" charset="0"/>
              </a:rPr>
              <a:t>(от </a:t>
            </a:r>
            <a:r>
              <a:rPr lang="ru-RU" sz="4400" dirty="0">
                <a:solidFill>
                  <a:schemeClr val="accent3"/>
                </a:solidFill>
                <a:latin typeface="Arial" pitchFamily="34" charset="0"/>
                <a:hlinkClick r:id="rId2" action="ppaction://hlinkfile" tooltip="Латинский язык"/>
              </a:rPr>
              <a:t>лат.</a:t>
            </a:r>
            <a:r>
              <a:rPr lang="ru-RU" sz="4400" dirty="0">
                <a:solidFill>
                  <a:schemeClr val="accent3"/>
                </a:solidFill>
                <a:latin typeface="Arial" pitchFamily="34" charset="0"/>
              </a:rPr>
              <a:t> </a:t>
            </a:r>
            <a:r>
              <a:rPr lang="la-Latn" sz="4400" i="1" dirty="0">
                <a:solidFill>
                  <a:schemeClr val="accent3"/>
                </a:solidFill>
                <a:latin typeface="Arial" pitchFamily="34" charset="0"/>
              </a:rPr>
              <a:t>structūra</a:t>
            </a:r>
            <a:r>
              <a:rPr lang="ru-RU" sz="4400" dirty="0">
                <a:solidFill>
                  <a:schemeClr val="accent3"/>
                </a:solidFill>
                <a:latin typeface="Arial" pitchFamily="34" charset="0"/>
              </a:rPr>
              <a:t> — «строение»), или </a:t>
            </a:r>
            <a:r>
              <a:rPr lang="ru-RU" sz="4400" b="1" dirty="0" err="1">
                <a:solidFill>
                  <a:schemeClr val="accent3"/>
                </a:solidFill>
                <a:latin typeface="Arial" pitchFamily="34" charset="0"/>
              </a:rPr>
              <a:t>строе́ние</a:t>
            </a:r>
            <a:r>
              <a:rPr lang="ru-RU" sz="4400" dirty="0">
                <a:solidFill>
                  <a:schemeClr val="accent3"/>
                </a:solidFill>
                <a:latin typeface="Arial" pitchFamily="34" charset="0"/>
              </a:rPr>
              <a:t> — внутреннее устройство чего-либо.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Содержимое 3"/>
          <p:cNvSpPr>
            <a:spLocks noGrp="1"/>
          </p:cNvSpPr>
          <p:nvPr>
            <p:ph sz="half" idx="2"/>
          </p:nvPr>
        </p:nvSpPr>
        <p:spPr>
          <a:xfrm>
            <a:off x="285750" y="1357313"/>
            <a:ext cx="4040188" cy="2071687"/>
          </a:xfrm>
        </p:spPr>
        <p:txBody>
          <a:bodyPr/>
          <a:lstStyle/>
          <a:p>
            <a:r>
              <a:rPr lang="ru-RU" altLang="ru-RU" sz="280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когда речь идет о теоретических аспектах воспитания и образования;</a:t>
            </a:r>
            <a:r>
              <a:rPr lang="ru-RU" altLang="ru-RU" sz="2800" b="1" i="1" u="sng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 </a:t>
            </a:r>
            <a:endParaRPr lang="ru-RU" altLang="ru-RU" sz="2800" smtClean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6147" name="Содержимое 5"/>
          <p:cNvSpPr>
            <a:spLocks noGrp="1"/>
          </p:cNvSpPr>
          <p:nvPr>
            <p:ph sz="quarter" idx="4"/>
          </p:nvPr>
        </p:nvSpPr>
        <p:spPr>
          <a:xfrm>
            <a:off x="4500563" y="1214438"/>
            <a:ext cx="4643437" cy="5357812"/>
          </a:xfrm>
        </p:spPr>
        <p:txBody>
          <a:bodyPr/>
          <a:lstStyle/>
          <a:p>
            <a:r>
              <a:rPr lang="ru-RU" altLang="ru-RU" sz="28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 когда говорим о </a:t>
            </a:r>
            <a:r>
              <a:rPr lang="ru-RU" altLang="ru-RU" sz="2800" b="1" u="sng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педагогической деятельности </a:t>
            </a:r>
            <a:r>
              <a:rPr lang="ru-RU" altLang="ru-RU" sz="28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воспитателя и педагога по воплощению теоретических положений на практике </a:t>
            </a:r>
            <a:r>
              <a:rPr lang="ru-RU" altLang="ru-RU" sz="2800" dirty="0" smtClean="0">
                <a:solidFill>
                  <a:srgbClr val="FFC000"/>
                </a:solidFill>
                <a:latin typeface="Tahoma" pitchFamily="34" charset="0"/>
                <a:cs typeface="Tahoma" pitchFamily="34" charset="0"/>
              </a:rPr>
              <a:t>( д. учителя = </a:t>
            </a:r>
            <a:r>
              <a:rPr lang="ru-RU" altLang="ru-RU" sz="2800" dirty="0" err="1" smtClean="0">
                <a:solidFill>
                  <a:srgbClr val="FFC000"/>
                </a:solidFill>
                <a:latin typeface="Tahoma" pitchFamily="34" charset="0"/>
                <a:cs typeface="Tahoma" pitchFamily="34" charset="0"/>
              </a:rPr>
              <a:t>д.актера</a:t>
            </a:r>
            <a:r>
              <a:rPr lang="ru-RU" altLang="ru-RU" sz="2800" dirty="0" smtClean="0">
                <a:solidFill>
                  <a:srgbClr val="FFC000"/>
                </a:solidFill>
                <a:latin typeface="Tahoma" pitchFamily="34" charset="0"/>
                <a:cs typeface="Tahoma" pitchFamily="34" charset="0"/>
              </a:rPr>
              <a:t> – творчество, вдохновение, интуиция, педагогическое чутье).</a:t>
            </a:r>
          </a:p>
          <a:p>
            <a:endParaRPr lang="ru-RU" altLang="ru-RU" dirty="0" smtClean="0"/>
          </a:p>
          <a:p>
            <a:endParaRPr lang="ru-RU" altLang="ru-RU" dirty="0" smtClean="0"/>
          </a:p>
        </p:txBody>
      </p:sp>
      <p:sp>
        <p:nvSpPr>
          <p:cNvPr id="8" name="Прямоугольник 7"/>
          <p:cNvSpPr/>
          <p:nvPr/>
        </p:nvSpPr>
        <p:spPr>
          <a:xfrm>
            <a:off x="1187624" y="692696"/>
            <a:ext cx="1737976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4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наука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5606588" y="642918"/>
            <a:ext cx="2758832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4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Arial" pitchFamily="34" charset="0"/>
              </a:rPr>
              <a:t>искусство</a:t>
            </a:r>
          </a:p>
        </p:txBody>
      </p:sp>
      <p:pic>
        <p:nvPicPr>
          <p:cNvPr id="6150" name="Picture 10" descr="http://roo.schoolnet.by/images/pedagogy/pedagogy12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8" y="3286125"/>
            <a:ext cx="4157662" cy="290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403440" y="0"/>
            <a:ext cx="8489504" cy="76944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44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  <a:ea typeface="Tahoma" pitchFamily="34" charset="0"/>
                <a:cs typeface="Tahoma" pitchFamily="34" charset="0"/>
              </a:rPr>
              <a:t>Педагогика рассматривается </a:t>
            </a:r>
            <a:endParaRPr lang="ru-RU" sz="4400" b="1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638555" y="692696"/>
            <a:ext cx="1143262" cy="83099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4800" b="1" u="sng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  <a:cs typeface="Tahoma" pitchFamily="34" charset="0"/>
              </a:rPr>
              <a:t>как</a:t>
            </a:r>
            <a:endParaRPr lang="ru-RU" sz="4800" b="1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 build="p"/>
      <p:bldP spid="6147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-13573252" y="1357298"/>
            <a:ext cx="8431411" cy="255454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FF00"/>
                </a:solidFill>
                <a:latin typeface="+mn-lt"/>
              </a:rPr>
              <a:t>Педагогика включает в себя </a:t>
            </a:r>
          </a:p>
          <a:p>
            <a:pPr algn="ctr">
              <a:defRPr/>
            </a:pPr>
            <a:r>
              <a:rPr lang="ru-RU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FF00"/>
                </a:solidFill>
                <a:latin typeface="+mn-lt"/>
              </a:rPr>
              <a:t>совокупность</a:t>
            </a:r>
          </a:p>
          <a:p>
            <a:pPr algn="ctr">
              <a:defRPr/>
            </a:pPr>
            <a:r>
              <a:rPr lang="ru-RU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FF00"/>
                </a:solidFill>
                <a:latin typeface="+mn-lt"/>
              </a:rPr>
              <a:t> педагогических отраслей и дисциплин, </a:t>
            </a:r>
          </a:p>
          <a:p>
            <a:pPr algn="ctr">
              <a:defRPr/>
            </a:pPr>
            <a:r>
              <a:rPr lang="ru-RU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FF00"/>
                </a:solidFill>
                <a:latin typeface="+mn-lt"/>
              </a:rPr>
              <a:t>образующих развивающуюся</a:t>
            </a:r>
          </a:p>
          <a:p>
            <a:pPr algn="ctr">
              <a:defRPr/>
            </a:pPr>
            <a:r>
              <a:rPr lang="ru-RU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FF00"/>
                </a:solidFill>
                <a:latin typeface="+mn-lt"/>
              </a:rPr>
              <a:t> систему педагогической науки.</a:t>
            </a:r>
            <a:endParaRPr lang="ru-RU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FFFF00"/>
              </a:solidFill>
              <a:latin typeface="Arial" pitchFamily="34" charset="0"/>
            </a:endParaRPr>
          </a:p>
        </p:txBody>
      </p:sp>
      <p:sp>
        <p:nvSpPr>
          <p:cNvPr id="7171" name="Содержимое 4"/>
          <p:cNvSpPr>
            <a:spLocks noGrp="1"/>
          </p:cNvSpPr>
          <p:nvPr>
            <p:ph idx="1"/>
          </p:nvPr>
        </p:nvSpPr>
        <p:spPr>
          <a:xfrm>
            <a:off x="214313" y="785813"/>
            <a:ext cx="8686800" cy="4572000"/>
          </a:xfrm>
        </p:spPr>
        <p:txBody>
          <a:bodyPr/>
          <a:lstStyle/>
          <a:p>
            <a:pPr algn="ctr"/>
            <a:r>
              <a:rPr lang="ru-RU" altLang="ru-RU" sz="4000" smtClean="0">
                <a:solidFill>
                  <a:srgbClr val="FFFF00"/>
                </a:solidFill>
                <a:latin typeface="Tahoma" pitchFamily="34" charset="0"/>
                <a:cs typeface="Tahoma" pitchFamily="34" charset="0"/>
              </a:rPr>
              <a:t>Педагогика включает в себя совокупность педагогических </a:t>
            </a:r>
            <a:r>
              <a:rPr lang="ru-RU" altLang="ru-RU" sz="4000" b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отраслей</a:t>
            </a:r>
            <a:r>
              <a:rPr lang="ru-RU" altLang="ru-RU" sz="4000" smtClean="0">
                <a:solidFill>
                  <a:srgbClr val="FFFF00"/>
                </a:solidFill>
                <a:latin typeface="Tahoma" pitchFamily="34" charset="0"/>
                <a:cs typeface="Tahoma" pitchFamily="34" charset="0"/>
              </a:rPr>
              <a:t> и </a:t>
            </a:r>
            <a:r>
              <a:rPr lang="ru-RU" altLang="ru-RU" sz="4000" b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дисциплин, </a:t>
            </a:r>
            <a:r>
              <a:rPr lang="ru-RU" altLang="ru-RU" sz="4000" smtClean="0">
                <a:solidFill>
                  <a:srgbClr val="FFFF00"/>
                </a:solidFill>
                <a:latin typeface="Tahoma" pitchFamily="34" charset="0"/>
                <a:cs typeface="Tahoma" pitchFamily="34" charset="0"/>
              </a:rPr>
              <a:t>образующих развивающуюся систему педагогической науки.</a:t>
            </a:r>
          </a:p>
          <a:p>
            <a:endParaRPr lang="ru-RU" altLang="ru-RU" smtClean="0"/>
          </a:p>
        </p:txBody>
      </p:sp>
      <p:sp>
        <p:nvSpPr>
          <p:cNvPr id="7172" name="Прямоугольник 4"/>
          <p:cNvSpPr>
            <a:spLocks noChangeArrowheads="1"/>
          </p:cNvSpPr>
          <p:nvPr/>
        </p:nvSpPr>
        <p:spPr bwMode="auto">
          <a:xfrm>
            <a:off x="539750" y="4292600"/>
            <a:ext cx="8604250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>
                <a:solidFill>
                  <a:schemeClr val="bg1"/>
                </a:solidFill>
              </a:rPr>
              <a:t>Спектр ответвлений «педагогик» расширялся </a:t>
            </a:r>
            <a:r>
              <a:rPr lang="ru-RU" altLang="ru-RU" u="sng">
                <a:solidFill>
                  <a:schemeClr val="bg1"/>
                </a:solidFill>
              </a:rPr>
              <a:t>в конце </a:t>
            </a:r>
            <a:r>
              <a:rPr lang="ru-RU" altLang="ru-RU" b="1" u="sng">
                <a:solidFill>
                  <a:schemeClr val="bg1"/>
                </a:solidFill>
              </a:rPr>
              <a:t>XIX</a:t>
            </a:r>
            <a:r>
              <a:rPr lang="ru-RU" altLang="ru-RU" u="sng">
                <a:solidFill>
                  <a:schemeClr val="bg1"/>
                </a:solidFill>
              </a:rPr>
              <a:t> и начале </a:t>
            </a:r>
            <a:r>
              <a:rPr lang="ru-RU" altLang="ru-RU" b="1" u="sng">
                <a:solidFill>
                  <a:schemeClr val="bg1"/>
                </a:solidFill>
              </a:rPr>
              <a:t>XX</a:t>
            </a:r>
            <a:r>
              <a:rPr lang="ru-RU" altLang="ru-RU" u="sng">
                <a:solidFill>
                  <a:schemeClr val="bg1"/>
                </a:solidFill>
              </a:rPr>
              <a:t> в.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Дата 2"/>
          <p:cNvSpPr>
            <a:spLocks noGrp="1"/>
          </p:cNvSpPr>
          <p:nvPr>
            <p:ph type="dt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ru-RU" sz="1000" smtClean="0"/>
              <a:t>www.thmemgallery.com</a:t>
            </a:r>
          </a:p>
        </p:txBody>
      </p:sp>
      <p:sp>
        <p:nvSpPr>
          <p:cNvPr id="55" name="Прямоугольник 54"/>
          <p:cNvSpPr/>
          <p:nvPr/>
        </p:nvSpPr>
        <p:spPr>
          <a:xfrm>
            <a:off x="145064" y="0"/>
            <a:ext cx="8995091" cy="76944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4400" b="1" dirty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ea typeface="+mj-ea"/>
                <a:cs typeface="+mj-cs"/>
              </a:rPr>
              <a:t>Структура педагогических наук</a:t>
            </a:r>
            <a:endParaRPr lang="ru-RU" sz="4400" b="1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</a:endParaRPr>
          </a:p>
        </p:txBody>
      </p:sp>
      <p:pic>
        <p:nvPicPr>
          <p:cNvPr id="8196" name="Picture 28" descr="http://essaysstudent.ru/articles/wp-content/uploads/2016/06/16827991-struktura-obucheniya-v-pedagogike-refera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8" y="769938"/>
            <a:ext cx="9158288" cy="626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Содержимое 2"/>
          <p:cNvSpPr>
            <a:spLocks noGrp="1"/>
          </p:cNvSpPr>
          <p:nvPr>
            <p:ph idx="1"/>
          </p:nvPr>
        </p:nvSpPr>
        <p:spPr>
          <a:xfrm>
            <a:off x="228600" y="1052513"/>
            <a:ext cx="8686800" cy="5195887"/>
          </a:xfrm>
        </p:spPr>
        <p:txBody>
          <a:bodyPr/>
          <a:lstStyle/>
          <a:p>
            <a:pPr>
              <a:buFontTx/>
              <a:buNone/>
            </a:pPr>
            <a:r>
              <a:rPr lang="ru-RU" altLang="ru-RU" smtClean="0">
                <a:solidFill>
                  <a:schemeClr val="bg1"/>
                </a:solidFill>
              </a:rPr>
              <a:t>  – раздел педагогики, изучающий роль </a:t>
            </a:r>
            <a:r>
              <a:rPr lang="ru-RU" altLang="ru-RU" b="1" u="sng" smtClean="0">
                <a:solidFill>
                  <a:schemeClr val="bg1"/>
                </a:solidFill>
              </a:rPr>
              <a:t>философских учений </a:t>
            </a:r>
            <a:r>
              <a:rPr lang="ru-RU" altLang="ru-RU" smtClean="0">
                <a:solidFill>
                  <a:schemeClr val="bg1"/>
                </a:solidFill>
              </a:rPr>
              <a:t>для понимания сущности образования, определяющий </a:t>
            </a:r>
            <a:r>
              <a:rPr lang="ru-RU" altLang="ru-RU" b="1" u="sng" smtClean="0">
                <a:solidFill>
                  <a:schemeClr val="bg1"/>
                </a:solidFill>
              </a:rPr>
              <a:t>идеологию обучения и воспитания</a:t>
            </a:r>
            <a:r>
              <a:rPr lang="ru-RU" altLang="ru-RU" smtClean="0">
                <a:solidFill>
                  <a:schemeClr val="bg1"/>
                </a:solidFill>
              </a:rPr>
              <a:t>, анализирующий основные </a:t>
            </a:r>
            <a:r>
              <a:rPr lang="ru-RU" altLang="ru-RU" b="1" u="sng" smtClean="0">
                <a:solidFill>
                  <a:schemeClr val="bg1"/>
                </a:solidFill>
              </a:rPr>
              <a:t>концептуальные подходы </a:t>
            </a:r>
            <a:r>
              <a:rPr lang="ru-RU" altLang="ru-RU" smtClean="0">
                <a:solidFill>
                  <a:schemeClr val="bg1"/>
                </a:solidFill>
              </a:rPr>
              <a:t>к определению целей образования и путей их реализации.</a:t>
            </a:r>
          </a:p>
          <a:p>
            <a:endParaRPr lang="ru-RU" altLang="ru-RU" smtClean="0"/>
          </a:p>
        </p:txBody>
      </p:sp>
      <p:sp>
        <p:nvSpPr>
          <p:cNvPr id="4" name="Прямоугольник 3"/>
          <p:cNvSpPr/>
          <p:nvPr/>
        </p:nvSpPr>
        <p:spPr>
          <a:xfrm>
            <a:off x="300938" y="0"/>
            <a:ext cx="8843062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36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</a:rPr>
              <a:t>Философия образования/воспитания</a:t>
            </a:r>
            <a:endParaRPr lang="ru-RU" sz="3600" b="1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428596" y="0"/>
            <a:ext cx="8512074" cy="76944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4400" b="1" dirty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базовая научная дисциплина</a:t>
            </a:r>
          </a:p>
        </p:txBody>
      </p:sp>
      <p:sp>
        <p:nvSpPr>
          <p:cNvPr id="7" name="Стрелка вниз 6"/>
          <p:cNvSpPr/>
          <p:nvPr/>
        </p:nvSpPr>
        <p:spPr bwMode="auto">
          <a:xfrm>
            <a:off x="4572000" y="765175"/>
            <a:ext cx="431800" cy="360363"/>
          </a:xfrm>
          <a:prstGeom prst="downArrow">
            <a:avLst/>
          </a:prstGeom>
          <a:solidFill>
            <a:srgbClr val="FFFF00"/>
          </a:solidFill>
          <a:ln>
            <a:headEnd type="none" w="med" len="med"/>
            <a:tailEnd type="none" w="med" len="me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/>
          <a:p>
            <a:pPr>
              <a:defRPr/>
            </a:pPr>
            <a:endParaRPr lang="ru-RU" dirty="0">
              <a:solidFill>
                <a:srgbClr val="FFC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979712" y="908720"/>
            <a:ext cx="5701561" cy="83099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4800" b="1" dirty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общая педагогика</a:t>
            </a:r>
          </a:p>
        </p:txBody>
      </p:sp>
      <p:sp>
        <p:nvSpPr>
          <p:cNvPr id="11269" name="Rectangle 4"/>
          <p:cNvSpPr>
            <a:spLocks noChangeArrowheads="1"/>
          </p:cNvSpPr>
          <p:nvPr/>
        </p:nvSpPr>
        <p:spPr bwMode="auto">
          <a:xfrm>
            <a:off x="214313" y="4395788"/>
            <a:ext cx="8929687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514350" indent="-514350" eaLnBrk="1" hangingPunct="1">
              <a:buClr>
                <a:srgbClr val="FFC000"/>
              </a:buClr>
              <a:buFont typeface="Arial Black" pitchFamily="34" charset="0"/>
              <a:buAutoNum type="arabicPeriod"/>
              <a:tabLst>
                <a:tab pos="800100" algn="l"/>
              </a:tabLst>
              <a:defRPr/>
            </a:pPr>
            <a:r>
              <a:rPr lang="ru-RU" sz="2400" dirty="0">
                <a:solidFill>
                  <a:schemeClr val="bg1"/>
                </a:solidFill>
                <a:latin typeface="+mn-lt"/>
                <a:ea typeface="Calibri" pitchFamily="34" charset="0"/>
                <a:cs typeface="Times New Roman" pitchFamily="18" charset="0"/>
              </a:rPr>
              <a:t>Общие основы педагогики </a:t>
            </a:r>
          </a:p>
          <a:p>
            <a:pPr marL="514350" indent="-514350">
              <a:buClr>
                <a:srgbClr val="FFC000"/>
              </a:buClr>
              <a:buFont typeface="Arial Black" pitchFamily="34" charset="0"/>
              <a:buAutoNum type="arabicPeriod"/>
              <a:tabLst>
                <a:tab pos="800100" algn="l"/>
              </a:tabLst>
              <a:defRPr/>
            </a:pPr>
            <a:r>
              <a:rPr lang="ru-RU" sz="2400" dirty="0">
                <a:solidFill>
                  <a:schemeClr val="bg1"/>
                </a:solidFill>
                <a:latin typeface="+mn-lt"/>
                <a:ea typeface="Calibri" pitchFamily="34" charset="0"/>
                <a:cs typeface="Times New Roman" pitchFamily="18" charset="0"/>
              </a:rPr>
              <a:t>Дидактика – теория обучения</a:t>
            </a:r>
          </a:p>
          <a:p>
            <a:pPr marL="514350" indent="-514350">
              <a:buClr>
                <a:srgbClr val="FFC000"/>
              </a:buClr>
              <a:buFont typeface="Arial Black" pitchFamily="34" charset="0"/>
              <a:buAutoNum type="arabicPeriod"/>
              <a:tabLst>
                <a:tab pos="800100" algn="l"/>
              </a:tabLst>
              <a:defRPr/>
            </a:pPr>
            <a:r>
              <a:rPr lang="ru-RU" sz="2400" dirty="0">
                <a:solidFill>
                  <a:schemeClr val="bg1"/>
                </a:solidFill>
                <a:latin typeface="+mn-lt"/>
                <a:ea typeface="Calibri" pitchFamily="34" charset="0"/>
                <a:cs typeface="Times New Roman" pitchFamily="18" charset="0"/>
              </a:rPr>
              <a:t>Теория воспитания</a:t>
            </a:r>
          </a:p>
          <a:p>
            <a:pPr marL="514350" indent="-514350">
              <a:buClr>
                <a:srgbClr val="FFC000"/>
              </a:buClr>
              <a:buFont typeface="Arial Black" pitchFamily="34" charset="0"/>
              <a:buAutoNum type="arabicPeriod"/>
              <a:tabLst>
                <a:tab pos="800100" algn="l"/>
              </a:tabLst>
              <a:defRPr/>
            </a:pPr>
            <a:r>
              <a:rPr lang="ru-RU" sz="2400" dirty="0">
                <a:solidFill>
                  <a:schemeClr val="bg1"/>
                </a:solidFill>
                <a:latin typeface="+mn-lt"/>
                <a:ea typeface="Calibri" pitchFamily="34" charset="0"/>
                <a:cs typeface="Times New Roman" pitchFamily="18" charset="0"/>
              </a:rPr>
              <a:t>Управление образовательными системами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3491880" y="3573016"/>
            <a:ext cx="2417520" cy="70788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4000" b="1" i="1" dirty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разделы</a:t>
            </a:r>
          </a:p>
        </p:txBody>
      </p:sp>
      <p:sp>
        <p:nvSpPr>
          <p:cNvPr id="11271" name="Прямоугольник 8"/>
          <p:cNvSpPr>
            <a:spLocks noChangeArrowheads="1"/>
          </p:cNvSpPr>
          <p:nvPr/>
        </p:nvSpPr>
        <p:spPr bwMode="auto">
          <a:xfrm>
            <a:off x="468313" y="1773238"/>
            <a:ext cx="8135937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buFont typeface="Wingdings" pitchFamily="2" charset="2"/>
              <a:buChar char="ü"/>
              <a:defRPr/>
            </a:pPr>
            <a:r>
              <a:rPr lang="ru-RU" sz="2400" dirty="0">
                <a:solidFill>
                  <a:schemeClr val="bg1"/>
                </a:solidFill>
                <a:latin typeface="+mn-lt"/>
                <a:cs typeface="Tahoma" pitchFamily="34" charset="0"/>
              </a:rPr>
              <a:t> изучает и формирует принципы, формы и методы обучения и воспитания, являющиеся общими для всех возрастных групп и учебно-воспитательных учреждений;</a:t>
            </a:r>
          </a:p>
          <a:p>
            <a:pPr algn="just">
              <a:buFont typeface="Wingdings" pitchFamily="2" charset="2"/>
              <a:buChar char="ü"/>
              <a:defRPr/>
            </a:pPr>
            <a:r>
              <a:rPr lang="ru-RU" sz="2400" dirty="0">
                <a:solidFill>
                  <a:schemeClr val="bg1"/>
                </a:solidFill>
                <a:latin typeface="+mn-lt"/>
                <a:cs typeface="Tahoma" pitchFamily="34" charset="0"/>
              </a:rPr>
              <a:t> исследует фундаментальные законы обучения и воспитания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304800" y="6324600"/>
            <a:ext cx="1905000" cy="381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>
              <a:spcBef>
                <a:spcPct val="0"/>
              </a:spcBef>
              <a:buFontTx/>
              <a:buNone/>
            </a:pPr>
            <a:r>
              <a:rPr lang="en-US" altLang="ru-RU" sz="1000" smtClean="0"/>
              <a:t>www.themegallery.com</a:t>
            </a:r>
          </a:p>
        </p:txBody>
      </p:sp>
      <p:sp>
        <p:nvSpPr>
          <p:cNvPr id="11267" name="Text Box 32"/>
          <p:cNvSpPr txBox="1">
            <a:spLocks noChangeArrowheads="1"/>
          </p:cNvSpPr>
          <p:nvPr/>
        </p:nvSpPr>
        <p:spPr bwMode="auto">
          <a:xfrm>
            <a:off x="1660525" y="722313"/>
            <a:ext cx="184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40998" name="AutoShape 38"/>
          <p:cNvSpPr>
            <a:spLocks noChangeArrowheads="1"/>
          </p:cNvSpPr>
          <p:nvPr/>
        </p:nvSpPr>
        <p:spPr bwMode="ltGray">
          <a:xfrm rot="5400000">
            <a:off x="-2293144" y="1464469"/>
            <a:ext cx="4829175" cy="5043488"/>
          </a:xfrm>
          <a:custGeom>
            <a:avLst/>
            <a:gdLst>
              <a:gd name="G0" fmla="+- 10478 0 0"/>
              <a:gd name="G1" fmla="+- -11739500 0 0"/>
              <a:gd name="G2" fmla="+- 0 0 -11739500"/>
              <a:gd name="T0" fmla="*/ 0 256 1"/>
              <a:gd name="T1" fmla="*/ 180 256 1"/>
              <a:gd name="G3" fmla="+- -11739500 T0 T1"/>
              <a:gd name="T2" fmla="*/ 0 256 1"/>
              <a:gd name="T3" fmla="*/ 90 256 1"/>
              <a:gd name="G4" fmla="+- -11739500 T2 T3"/>
              <a:gd name="G5" fmla="*/ G4 2 1"/>
              <a:gd name="T4" fmla="*/ 90 256 1"/>
              <a:gd name="T5" fmla="*/ 0 256 1"/>
              <a:gd name="G6" fmla="+- -11739500 T4 T5"/>
              <a:gd name="G7" fmla="*/ G6 2 1"/>
              <a:gd name="G8" fmla="abs -11739500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10478"/>
              <a:gd name="G18" fmla="*/ 10478 1 2"/>
              <a:gd name="G19" fmla="+- G18 5400 0"/>
              <a:gd name="G20" fmla="cos G19 -11739500"/>
              <a:gd name="G21" fmla="sin G19 -11739500"/>
              <a:gd name="G22" fmla="+- G20 10800 0"/>
              <a:gd name="G23" fmla="+- G21 10800 0"/>
              <a:gd name="G24" fmla="+- 10800 0 G20"/>
              <a:gd name="G25" fmla="+- 10478 10800 0"/>
              <a:gd name="G26" fmla="?: G9 G17 G25"/>
              <a:gd name="G27" fmla="?: G9 0 21600"/>
              <a:gd name="G28" fmla="cos 10800 -11739500"/>
              <a:gd name="G29" fmla="sin 10800 -11739500"/>
              <a:gd name="G30" fmla="sin 10478 -11739500"/>
              <a:gd name="G31" fmla="+- G28 10800 0"/>
              <a:gd name="G32" fmla="+- G29 10800 0"/>
              <a:gd name="G33" fmla="+- G30 10800 0"/>
              <a:gd name="G34" fmla="?: G4 0 G31"/>
              <a:gd name="G35" fmla="?: -11739500 G34 0"/>
              <a:gd name="G36" fmla="?: G6 G35 G31"/>
              <a:gd name="G37" fmla="+- 21600 0 G36"/>
              <a:gd name="G38" fmla="?: G4 0 G33"/>
              <a:gd name="G39" fmla="?: -11739500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162 w 21600"/>
              <a:gd name="T15" fmla="*/ 10638 h 21600"/>
              <a:gd name="T16" fmla="*/ 10800 w 21600"/>
              <a:gd name="T17" fmla="*/ 322 h 21600"/>
              <a:gd name="T18" fmla="*/ 21438 w 21600"/>
              <a:gd name="T19" fmla="*/ 10638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323" y="10641"/>
                </a:moveTo>
                <a:cubicBezTo>
                  <a:pt x="410" y="4916"/>
                  <a:pt x="5075" y="321"/>
                  <a:pt x="10800" y="322"/>
                </a:cubicBezTo>
                <a:cubicBezTo>
                  <a:pt x="16524" y="322"/>
                  <a:pt x="21189" y="4916"/>
                  <a:pt x="21276" y="10641"/>
                </a:cubicBezTo>
                <a:lnTo>
                  <a:pt x="21598" y="10636"/>
                </a:lnTo>
                <a:cubicBezTo>
                  <a:pt x="21509" y="4736"/>
                  <a:pt x="16700" y="-1"/>
                  <a:pt x="10799" y="0"/>
                </a:cubicBezTo>
                <a:cubicBezTo>
                  <a:pt x="4899" y="0"/>
                  <a:pt x="90" y="4736"/>
                  <a:pt x="1" y="10636"/>
                </a:cubicBezTo>
                <a:close/>
              </a:path>
            </a:pathLst>
          </a:custGeom>
          <a:gradFill rotWithShape="1">
            <a:gsLst>
              <a:gs pos="0">
                <a:schemeClr val="accent1"/>
              </a:gs>
              <a:gs pos="50000">
                <a:schemeClr val="bg1"/>
              </a:gs>
              <a:gs pos="100000">
                <a:schemeClr val="accent1"/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>
              <a:latin typeface="Arial" pitchFamily="34" charset="0"/>
            </a:endParaRPr>
          </a:p>
        </p:txBody>
      </p:sp>
      <p:grpSp>
        <p:nvGrpSpPr>
          <p:cNvPr id="2" name="Group 45"/>
          <p:cNvGrpSpPr>
            <a:grpSpLocks/>
          </p:cNvGrpSpPr>
          <p:nvPr/>
        </p:nvGrpSpPr>
        <p:grpSpPr bwMode="auto">
          <a:xfrm>
            <a:off x="2214563" y="2783239"/>
            <a:ext cx="5715040" cy="508000"/>
            <a:chOff x="891" y="1175"/>
            <a:chExt cx="3156" cy="320"/>
          </a:xfrm>
          <a:solidFill>
            <a:schemeClr val="tx2">
              <a:lumMod val="60000"/>
              <a:lumOff val="40000"/>
            </a:schemeClr>
          </a:solidFill>
        </p:grpSpPr>
        <p:grpSp>
          <p:nvGrpSpPr>
            <p:cNvPr id="3" name="Group 46"/>
            <p:cNvGrpSpPr>
              <a:grpSpLocks/>
            </p:cNvGrpSpPr>
            <p:nvPr/>
          </p:nvGrpSpPr>
          <p:grpSpPr bwMode="auto">
            <a:xfrm>
              <a:off x="891" y="1175"/>
              <a:ext cx="3156" cy="320"/>
              <a:chOff x="1258" y="1081"/>
              <a:chExt cx="3156" cy="320"/>
            </a:xfrm>
            <a:grpFill/>
          </p:grpSpPr>
          <p:sp>
            <p:nvSpPr>
              <p:cNvPr id="41007" name="Oval 47"/>
              <p:cNvSpPr>
                <a:spLocks noChangeArrowheads="1"/>
              </p:cNvSpPr>
              <p:nvPr/>
            </p:nvSpPr>
            <p:spPr bwMode="gray">
              <a:xfrm>
                <a:off x="1258" y="1091"/>
                <a:ext cx="304" cy="303"/>
              </a:xfrm>
              <a:prstGeom prst="ellipse">
                <a:avLst/>
              </a:prstGeom>
              <a:grpFill/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latin typeface="Arial" pitchFamily="34" charset="0"/>
                </a:endParaRPr>
              </a:p>
            </p:txBody>
          </p:sp>
          <p:sp>
            <p:nvSpPr>
              <p:cNvPr id="41008" name="AutoShape 48"/>
              <p:cNvSpPr>
                <a:spLocks noChangeArrowheads="1"/>
              </p:cNvSpPr>
              <p:nvPr/>
            </p:nvSpPr>
            <p:spPr bwMode="gray">
              <a:xfrm>
                <a:off x="1491" y="1081"/>
                <a:ext cx="2923" cy="320"/>
              </a:xfrm>
              <a:prstGeom prst="roundRect">
                <a:avLst>
                  <a:gd name="adj" fmla="val 50000"/>
                </a:avLst>
              </a:prstGeom>
              <a:grpFill/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latin typeface="Arial" pitchFamily="34" charset="0"/>
                </a:endParaRPr>
              </a:p>
            </p:txBody>
          </p:sp>
        </p:grpSp>
        <p:sp>
          <p:nvSpPr>
            <p:cNvPr id="41009" name="Oval 49"/>
            <p:cNvSpPr>
              <a:spLocks noChangeArrowheads="1"/>
            </p:cNvSpPr>
            <p:nvPr/>
          </p:nvSpPr>
          <p:spPr bwMode="gray">
            <a:xfrm>
              <a:off x="941" y="1225"/>
              <a:ext cx="211" cy="211"/>
            </a:xfrm>
            <a:prstGeom prst="ellipse">
              <a:avLst/>
            </a:prstGeom>
            <a:grpFill/>
            <a:ln w="9525" algn="ctr">
              <a:noFill/>
              <a:round/>
              <a:headEnd/>
              <a:tailEnd/>
            </a:ln>
            <a:effectLst>
              <a:outerShdw dist="35921" dir="2700000" algn="ctr" rotWithShape="0">
                <a:schemeClr val="tx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pitchFamily="34" charset="0"/>
              </a:endParaRPr>
            </a:p>
          </p:txBody>
        </p:sp>
        <p:sp>
          <p:nvSpPr>
            <p:cNvPr id="41010" name="Oval 50"/>
            <p:cNvSpPr>
              <a:spLocks noChangeArrowheads="1"/>
            </p:cNvSpPr>
            <p:nvPr/>
          </p:nvSpPr>
          <p:spPr bwMode="gray">
            <a:xfrm>
              <a:off x="960" y="1251"/>
              <a:ext cx="152" cy="153"/>
            </a:xfrm>
            <a:prstGeom prst="ellipse">
              <a:avLst/>
            </a:pr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pitchFamily="34" charset="0"/>
              </a:endParaRPr>
            </a:p>
          </p:txBody>
        </p:sp>
      </p:grpSp>
      <p:grpSp>
        <p:nvGrpSpPr>
          <p:cNvPr id="4" name="Group 51"/>
          <p:cNvGrpSpPr>
            <a:grpSpLocks/>
          </p:cNvGrpSpPr>
          <p:nvPr/>
        </p:nvGrpSpPr>
        <p:grpSpPr bwMode="auto">
          <a:xfrm>
            <a:off x="2318556" y="3688007"/>
            <a:ext cx="5786438" cy="508000"/>
            <a:chOff x="1258" y="1081"/>
            <a:chExt cx="3156" cy="320"/>
          </a:xfrm>
          <a:solidFill>
            <a:srgbClr val="66FFFF"/>
          </a:solidFill>
        </p:grpSpPr>
        <p:sp>
          <p:nvSpPr>
            <p:cNvPr id="41012" name="Oval 52"/>
            <p:cNvSpPr>
              <a:spLocks noChangeArrowheads="1"/>
            </p:cNvSpPr>
            <p:nvPr/>
          </p:nvSpPr>
          <p:spPr bwMode="gray">
            <a:xfrm>
              <a:off x="1258" y="1091"/>
              <a:ext cx="304" cy="303"/>
            </a:xfrm>
            <a:prstGeom prst="ellipse">
              <a:avLst/>
            </a:pr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pitchFamily="34" charset="0"/>
              </a:endParaRPr>
            </a:p>
          </p:txBody>
        </p:sp>
        <p:sp>
          <p:nvSpPr>
            <p:cNvPr id="12316" name="AutoShape 53"/>
            <p:cNvSpPr>
              <a:spLocks noChangeArrowheads="1"/>
            </p:cNvSpPr>
            <p:nvPr/>
          </p:nvSpPr>
          <p:spPr bwMode="gray">
            <a:xfrm>
              <a:off x="1491" y="1081"/>
              <a:ext cx="2923" cy="320"/>
            </a:xfrm>
            <a:prstGeom prst="roundRect">
              <a:avLst>
                <a:gd name="adj" fmla="val 50000"/>
              </a:avLst>
            </a:prstGeom>
            <a:grpFill/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pitchFamily="34" charset="0"/>
              </a:endParaRPr>
            </a:p>
          </p:txBody>
        </p:sp>
      </p:grpSp>
      <p:grpSp>
        <p:nvGrpSpPr>
          <p:cNvPr id="5" name="Group 56"/>
          <p:cNvGrpSpPr>
            <a:grpSpLocks/>
          </p:cNvGrpSpPr>
          <p:nvPr/>
        </p:nvGrpSpPr>
        <p:grpSpPr bwMode="auto">
          <a:xfrm>
            <a:off x="1750218" y="2037173"/>
            <a:ext cx="5357813" cy="508000"/>
            <a:chOff x="1258" y="1081"/>
            <a:chExt cx="3156" cy="320"/>
          </a:xfrm>
          <a:solidFill>
            <a:srgbClr val="66FFFF"/>
          </a:solidFill>
        </p:grpSpPr>
        <p:sp>
          <p:nvSpPr>
            <p:cNvPr id="41017" name="Oval 57"/>
            <p:cNvSpPr>
              <a:spLocks noChangeArrowheads="1"/>
            </p:cNvSpPr>
            <p:nvPr/>
          </p:nvSpPr>
          <p:spPr bwMode="gray">
            <a:xfrm>
              <a:off x="1258" y="1091"/>
              <a:ext cx="304" cy="303"/>
            </a:xfrm>
            <a:prstGeom prst="ellipse">
              <a:avLst/>
            </a:pr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pitchFamily="34" charset="0"/>
              </a:endParaRPr>
            </a:p>
          </p:txBody>
        </p:sp>
        <p:sp>
          <p:nvSpPr>
            <p:cNvPr id="12314" name="AutoShape 58"/>
            <p:cNvSpPr>
              <a:spLocks noChangeArrowheads="1"/>
            </p:cNvSpPr>
            <p:nvPr/>
          </p:nvSpPr>
          <p:spPr bwMode="gray">
            <a:xfrm>
              <a:off x="1491" y="1081"/>
              <a:ext cx="2923" cy="320"/>
            </a:xfrm>
            <a:prstGeom prst="roundRect">
              <a:avLst>
                <a:gd name="adj" fmla="val 50000"/>
              </a:avLst>
            </a:prstGeom>
            <a:grpFill/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pitchFamily="34" charset="0"/>
              </a:endParaRPr>
            </a:p>
          </p:txBody>
        </p:sp>
      </p:grpSp>
      <p:grpSp>
        <p:nvGrpSpPr>
          <p:cNvPr id="6" name="Group 61"/>
          <p:cNvGrpSpPr>
            <a:grpSpLocks/>
          </p:cNvGrpSpPr>
          <p:nvPr/>
        </p:nvGrpSpPr>
        <p:grpSpPr bwMode="auto">
          <a:xfrm>
            <a:off x="928662" y="1357298"/>
            <a:ext cx="5715040" cy="508000"/>
            <a:chOff x="891" y="1175"/>
            <a:chExt cx="3156" cy="320"/>
          </a:xfrm>
          <a:solidFill>
            <a:srgbClr val="FF66FF"/>
          </a:solidFill>
        </p:grpSpPr>
        <p:grpSp>
          <p:nvGrpSpPr>
            <p:cNvPr id="7" name="Group 62"/>
            <p:cNvGrpSpPr>
              <a:grpSpLocks/>
            </p:cNvGrpSpPr>
            <p:nvPr/>
          </p:nvGrpSpPr>
          <p:grpSpPr bwMode="auto">
            <a:xfrm>
              <a:off x="891" y="1175"/>
              <a:ext cx="3156" cy="320"/>
              <a:chOff x="1258" y="1081"/>
              <a:chExt cx="3156" cy="320"/>
            </a:xfrm>
            <a:grpFill/>
          </p:grpSpPr>
          <p:sp>
            <p:nvSpPr>
              <p:cNvPr id="41023" name="Oval 63"/>
              <p:cNvSpPr>
                <a:spLocks noChangeArrowheads="1"/>
              </p:cNvSpPr>
              <p:nvPr/>
            </p:nvSpPr>
            <p:spPr bwMode="gray">
              <a:xfrm>
                <a:off x="1258" y="1091"/>
                <a:ext cx="304" cy="303"/>
              </a:xfrm>
              <a:prstGeom prst="ellipse">
                <a:avLst/>
              </a:prstGeom>
              <a:solidFill>
                <a:schemeClr val="tx2">
                  <a:lumMod val="60000"/>
                  <a:lumOff val="40000"/>
                </a:schemeClr>
              </a:soli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latin typeface="Arial" pitchFamily="34" charset="0"/>
                </a:endParaRPr>
              </a:p>
            </p:txBody>
          </p:sp>
          <p:sp>
            <p:nvSpPr>
              <p:cNvPr id="41024" name="AutoShape 64"/>
              <p:cNvSpPr>
                <a:spLocks noChangeArrowheads="1"/>
              </p:cNvSpPr>
              <p:nvPr/>
            </p:nvSpPr>
            <p:spPr bwMode="gray">
              <a:xfrm>
                <a:off x="1491" y="1081"/>
                <a:ext cx="2923" cy="320"/>
              </a:xfrm>
              <a:prstGeom prst="roundRect">
                <a:avLst>
                  <a:gd name="adj" fmla="val 50000"/>
                </a:avLst>
              </a:prstGeom>
              <a:solidFill>
                <a:srgbClr val="CCECFF"/>
              </a:soli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latin typeface="Arial" pitchFamily="34" charset="0"/>
                </a:endParaRPr>
              </a:p>
            </p:txBody>
          </p:sp>
        </p:grpSp>
        <p:sp>
          <p:nvSpPr>
            <p:cNvPr id="41026" name="Oval 66"/>
            <p:cNvSpPr>
              <a:spLocks noChangeArrowheads="1"/>
            </p:cNvSpPr>
            <p:nvPr/>
          </p:nvSpPr>
          <p:spPr bwMode="gray">
            <a:xfrm>
              <a:off x="945" y="1217"/>
              <a:ext cx="152" cy="153"/>
            </a:xfrm>
            <a:prstGeom prst="ellipse">
              <a:avLst/>
            </a:prstGeom>
            <a:solidFill>
              <a:schemeClr val="tx2">
                <a:lumMod val="60000"/>
                <a:lumOff val="40000"/>
              </a:schemeClr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pitchFamily="34" charset="0"/>
              </a:endParaRPr>
            </a:p>
          </p:txBody>
        </p:sp>
      </p:grpSp>
      <p:sp>
        <p:nvSpPr>
          <p:cNvPr id="11273" name="Text Box 12"/>
          <p:cNvSpPr txBox="1">
            <a:spLocks noChangeArrowheads="1"/>
          </p:cNvSpPr>
          <p:nvPr/>
        </p:nvSpPr>
        <p:spPr bwMode="auto">
          <a:xfrm>
            <a:off x="1714500" y="1357313"/>
            <a:ext cx="56435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ru-RU" altLang="ru-RU" sz="2400" b="1">
                <a:solidFill>
                  <a:srgbClr val="0E1E20"/>
                </a:solidFill>
                <a:latin typeface="Tahoma" pitchFamily="34" charset="0"/>
                <a:cs typeface="Tahoma" pitchFamily="34" charset="0"/>
              </a:rPr>
              <a:t>преддошкольная (ясельная) </a:t>
            </a:r>
            <a:endParaRPr lang="en-US" altLang="ru-RU" sz="2400" b="1">
              <a:solidFill>
                <a:srgbClr val="0E1E20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1274" name="Text Box 15"/>
          <p:cNvSpPr txBox="1">
            <a:spLocks noChangeArrowheads="1"/>
          </p:cNvSpPr>
          <p:nvPr/>
        </p:nvSpPr>
        <p:spPr bwMode="auto">
          <a:xfrm>
            <a:off x="2928938" y="2143125"/>
            <a:ext cx="227488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ru-RU" altLang="ru-RU" sz="2400" b="1">
                <a:solidFill>
                  <a:srgbClr val="0E1E20"/>
                </a:solidFill>
                <a:latin typeface="Tahoma" pitchFamily="34" charset="0"/>
                <a:cs typeface="Tahoma" pitchFamily="34" charset="0"/>
              </a:rPr>
              <a:t>дошкольная </a:t>
            </a:r>
            <a:endParaRPr lang="en-US" altLang="ru-RU" sz="2400" b="1">
              <a:solidFill>
                <a:srgbClr val="0E1E20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1275" name="Text Box 26"/>
          <p:cNvSpPr txBox="1">
            <a:spLocks noChangeArrowheads="1"/>
          </p:cNvSpPr>
          <p:nvPr/>
        </p:nvSpPr>
        <p:spPr bwMode="auto">
          <a:xfrm>
            <a:off x="2579688" y="2773363"/>
            <a:ext cx="50609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ru-RU" altLang="ru-RU" sz="2400" b="1">
                <a:solidFill>
                  <a:srgbClr val="0E1E20"/>
                </a:solidFill>
                <a:latin typeface="Tahoma" pitchFamily="34" charset="0"/>
                <a:cs typeface="Tahoma" pitchFamily="34" charset="0"/>
              </a:rPr>
              <a:t>педагогика школы (ступени)  </a:t>
            </a:r>
            <a:endParaRPr lang="en-US" altLang="ru-RU" sz="2400" b="1">
              <a:solidFill>
                <a:srgbClr val="0E1E20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1276" name="Text Box 29"/>
          <p:cNvSpPr txBox="1">
            <a:spLocks noChangeArrowheads="1"/>
          </p:cNvSpPr>
          <p:nvPr/>
        </p:nvSpPr>
        <p:spPr bwMode="auto">
          <a:xfrm>
            <a:off x="2744788" y="3694113"/>
            <a:ext cx="5403850" cy="414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ru-RU" altLang="ru-RU" sz="2100" b="1">
                <a:solidFill>
                  <a:srgbClr val="0E1E20"/>
                </a:solidFill>
                <a:latin typeface="Tahoma" pitchFamily="34" charset="0"/>
                <a:cs typeface="Tahoma" pitchFamily="34" charset="0"/>
              </a:rPr>
              <a:t>педагогика старости(геронтогогика)</a:t>
            </a:r>
          </a:p>
        </p:txBody>
      </p:sp>
      <p:grpSp>
        <p:nvGrpSpPr>
          <p:cNvPr id="8" name="Group 61"/>
          <p:cNvGrpSpPr>
            <a:grpSpLocks/>
          </p:cNvGrpSpPr>
          <p:nvPr/>
        </p:nvGrpSpPr>
        <p:grpSpPr bwMode="auto">
          <a:xfrm>
            <a:off x="2143108" y="4643446"/>
            <a:ext cx="6729437" cy="508000"/>
            <a:chOff x="891" y="1175"/>
            <a:chExt cx="3156" cy="320"/>
          </a:xfrm>
          <a:solidFill>
            <a:schemeClr val="tx2">
              <a:lumMod val="60000"/>
              <a:lumOff val="40000"/>
            </a:schemeClr>
          </a:solidFill>
        </p:grpSpPr>
        <p:grpSp>
          <p:nvGrpSpPr>
            <p:cNvPr id="9" name="Group 62"/>
            <p:cNvGrpSpPr>
              <a:grpSpLocks/>
            </p:cNvGrpSpPr>
            <p:nvPr/>
          </p:nvGrpSpPr>
          <p:grpSpPr bwMode="auto">
            <a:xfrm>
              <a:off x="891" y="1175"/>
              <a:ext cx="3156" cy="320"/>
              <a:chOff x="1258" y="1081"/>
              <a:chExt cx="3156" cy="320"/>
            </a:xfrm>
            <a:grpFill/>
          </p:grpSpPr>
          <p:sp>
            <p:nvSpPr>
              <p:cNvPr id="47" name="Oval 63"/>
              <p:cNvSpPr>
                <a:spLocks noChangeArrowheads="1"/>
              </p:cNvSpPr>
              <p:nvPr/>
            </p:nvSpPr>
            <p:spPr bwMode="gray">
              <a:xfrm>
                <a:off x="1258" y="1091"/>
                <a:ext cx="304" cy="303"/>
              </a:xfrm>
              <a:prstGeom prst="ellipse">
                <a:avLst/>
              </a:prstGeom>
              <a:grpFill/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latin typeface="Arial" pitchFamily="34" charset="0"/>
                </a:endParaRPr>
              </a:p>
            </p:txBody>
          </p:sp>
          <p:sp>
            <p:nvSpPr>
              <p:cNvPr id="48" name="AutoShape 64"/>
              <p:cNvSpPr>
                <a:spLocks noChangeArrowheads="1"/>
              </p:cNvSpPr>
              <p:nvPr/>
            </p:nvSpPr>
            <p:spPr bwMode="gray">
              <a:xfrm>
                <a:off x="1491" y="1081"/>
                <a:ext cx="2923" cy="320"/>
              </a:xfrm>
              <a:prstGeom prst="roundRect">
                <a:avLst>
                  <a:gd name="adj" fmla="val 50000"/>
                </a:avLst>
              </a:prstGeom>
              <a:grpFill/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>
                  <a:latin typeface="Arial" pitchFamily="34" charset="0"/>
                </a:endParaRPr>
              </a:p>
            </p:txBody>
          </p:sp>
        </p:grpSp>
        <p:sp>
          <p:nvSpPr>
            <p:cNvPr id="45" name="Oval 65"/>
            <p:cNvSpPr>
              <a:spLocks noChangeArrowheads="1"/>
            </p:cNvSpPr>
            <p:nvPr/>
          </p:nvSpPr>
          <p:spPr bwMode="gray">
            <a:xfrm>
              <a:off x="941" y="1225"/>
              <a:ext cx="211" cy="211"/>
            </a:xfrm>
            <a:prstGeom prst="ellipse">
              <a:avLst/>
            </a:prstGeom>
            <a:grpFill/>
            <a:ln w="9525" algn="ctr">
              <a:noFill/>
              <a:round/>
              <a:headEnd/>
              <a:tailEnd/>
            </a:ln>
            <a:effectLst>
              <a:outerShdw dist="35921" dir="2700000" algn="ctr" rotWithShape="0">
                <a:schemeClr val="tx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pitchFamily="34" charset="0"/>
              </a:endParaRPr>
            </a:p>
          </p:txBody>
        </p:sp>
        <p:sp>
          <p:nvSpPr>
            <p:cNvPr id="46" name="Oval 66"/>
            <p:cNvSpPr>
              <a:spLocks noChangeArrowheads="1"/>
            </p:cNvSpPr>
            <p:nvPr/>
          </p:nvSpPr>
          <p:spPr bwMode="gray">
            <a:xfrm>
              <a:off x="945" y="1217"/>
              <a:ext cx="152" cy="153"/>
            </a:xfrm>
            <a:prstGeom prst="ellipse">
              <a:avLst/>
            </a:pr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pitchFamily="34" charset="0"/>
              </a:endParaRPr>
            </a:p>
          </p:txBody>
        </p:sp>
      </p:grpSp>
      <p:sp>
        <p:nvSpPr>
          <p:cNvPr id="11278" name="Text Box 12"/>
          <p:cNvSpPr txBox="1">
            <a:spLocks noChangeArrowheads="1"/>
          </p:cNvSpPr>
          <p:nvPr/>
        </p:nvSpPr>
        <p:spPr bwMode="auto">
          <a:xfrm>
            <a:off x="2555875" y="4652963"/>
            <a:ext cx="63579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ru-RU" altLang="ru-RU" sz="2400" b="1">
                <a:solidFill>
                  <a:srgbClr val="0E1E20"/>
                </a:solidFill>
                <a:latin typeface="Tahoma" pitchFamily="34" charset="0"/>
                <a:cs typeface="Tahoma" pitchFamily="34" charset="0"/>
              </a:rPr>
              <a:t>педагогика взрослых  (андрогогика) </a:t>
            </a:r>
            <a:endParaRPr lang="en-US" altLang="ru-RU" sz="2400" b="1">
              <a:solidFill>
                <a:srgbClr val="0E1E20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51" name="Прямоугольник 50"/>
          <p:cNvSpPr/>
          <p:nvPr/>
        </p:nvSpPr>
        <p:spPr>
          <a:xfrm>
            <a:off x="0" y="2636912"/>
            <a:ext cx="2267744" cy="224676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000" b="1" dirty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  <a:ea typeface="Calibri" pitchFamily="34" charset="0"/>
                <a:cs typeface="Times New Roman" pitchFamily="18" charset="0"/>
              </a:rPr>
              <a:t>изучает особенности и закономерности</a:t>
            </a:r>
          </a:p>
          <a:p>
            <a:pPr algn="ctr">
              <a:defRPr/>
            </a:pPr>
            <a:r>
              <a:rPr lang="ru-RU" sz="2000" b="1" dirty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  <a:ea typeface="Calibri" pitchFamily="34" charset="0"/>
                <a:cs typeface="Times New Roman" pitchFamily="18" charset="0"/>
              </a:rPr>
              <a:t>развития человека </a:t>
            </a:r>
          </a:p>
          <a:p>
            <a:pPr algn="ctr">
              <a:defRPr/>
            </a:pPr>
            <a:r>
              <a:rPr lang="ru-RU" sz="2000" b="1" dirty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  <a:ea typeface="Calibri" pitchFamily="34" charset="0"/>
                <a:cs typeface="Times New Roman" pitchFamily="18" charset="0"/>
              </a:rPr>
              <a:t>различного периода </a:t>
            </a:r>
          </a:p>
        </p:txBody>
      </p:sp>
      <p:pic>
        <p:nvPicPr>
          <p:cNvPr id="11280" name="Picture 3" descr="http://detskiy-psiholig.ru/wp-content/uploads/2011/08/53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7438" y="5286375"/>
            <a:ext cx="2005012" cy="157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81" name="Picture 5" descr="http://mignews.com.ua/files/pictures/201111/1320675090877.jp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5218113"/>
            <a:ext cx="1714500" cy="163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82" name="Picture 7" descr="http://job-sbu.org/wp-content/uploads/2012/07/2121.jpg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9125" y="5357813"/>
            <a:ext cx="2249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83" name="Picture 9" descr="http://www.happy-giraffe.ru/upload/userfiles/images/2012/03/20/76317883_3419483_7368.jpg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0" y="5357813"/>
            <a:ext cx="2030413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Прямоугольник 43"/>
          <p:cNvSpPr/>
          <p:nvPr/>
        </p:nvSpPr>
        <p:spPr>
          <a:xfrm>
            <a:off x="1355775" y="0"/>
            <a:ext cx="6835076" cy="76944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44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  <a:ea typeface="Calibri" pitchFamily="34" charset="0"/>
                <a:cs typeface="Times New Roman" pitchFamily="18" charset="0"/>
              </a:rPr>
              <a:t>Возрастная педагогика </a:t>
            </a:r>
            <a:endParaRPr lang="ru-RU" sz="4400" b="1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3" name="AutoShape 3"/>
          <p:cNvSpPr>
            <a:spLocks noChangeArrowheads="1"/>
          </p:cNvSpPr>
          <p:nvPr/>
        </p:nvSpPr>
        <p:spPr bwMode="gray">
          <a:xfrm>
            <a:off x="0" y="1412875"/>
            <a:ext cx="8715375" cy="4786313"/>
          </a:xfrm>
          <a:prstGeom prst="upArrow">
            <a:avLst>
              <a:gd name="adj1" fmla="val 56944"/>
              <a:gd name="adj2" fmla="val 50782"/>
            </a:avLst>
          </a:prstGeom>
          <a:solidFill>
            <a:schemeClr val="tx2">
              <a:lumMod val="75000"/>
            </a:schemeClr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 dirty="0">
              <a:latin typeface="Arial" pitchFamily="34" charset="0"/>
            </a:endParaRPr>
          </a:p>
        </p:txBody>
      </p:sp>
      <p:grpSp>
        <p:nvGrpSpPr>
          <p:cNvPr id="12291" name="Group 6"/>
          <p:cNvGrpSpPr>
            <a:grpSpLocks/>
          </p:cNvGrpSpPr>
          <p:nvPr/>
        </p:nvGrpSpPr>
        <p:grpSpPr bwMode="auto">
          <a:xfrm>
            <a:off x="7235825" y="4292600"/>
            <a:ext cx="1584325" cy="1766888"/>
            <a:chOff x="4272" y="2823"/>
            <a:chExt cx="998" cy="1113"/>
          </a:xfrm>
        </p:grpSpPr>
        <p:sp>
          <p:nvSpPr>
            <p:cNvPr id="12321" name="Oval 7"/>
            <p:cNvSpPr>
              <a:spLocks noChangeArrowheads="1"/>
            </p:cNvSpPr>
            <p:nvPr/>
          </p:nvSpPr>
          <p:spPr bwMode="gray">
            <a:xfrm>
              <a:off x="4368" y="3744"/>
              <a:ext cx="816" cy="192"/>
            </a:xfrm>
            <a:prstGeom prst="ellipse">
              <a:avLst/>
            </a:prstGeom>
            <a:gradFill rotWithShape="1">
              <a:gsLst>
                <a:gs pos="0">
                  <a:srgbClr val="969696"/>
                </a:gs>
                <a:gs pos="100000">
                  <a:srgbClr val="FFFFFF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endParaRPr lang="ru-RU" altLang="ru-RU" sz="1800"/>
            </a:p>
          </p:txBody>
        </p:sp>
        <p:sp>
          <p:nvSpPr>
            <p:cNvPr id="71688" name="Oval 8"/>
            <p:cNvSpPr>
              <a:spLocks noChangeArrowheads="1"/>
            </p:cNvSpPr>
            <p:nvPr/>
          </p:nvSpPr>
          <p:spPr bwMode="gray">
            <a:xfrm>
              <a:off x="4272" y="2823"/>
              <a:ext cx="973" cy="973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folHlink">
                    <a:gamma/>
                    <a:shade val="57255"/>
                    <a:invGamma/>
                  </a:schemeClr>
                </a:gs>
              </a:gsLst>
              <a:path path="rect">
                <a:fillToRect l="100000" t="100000"/>
              </a:path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pitchFamily="34" charset="0"/>
              </a:endParaRPr>
            </a:p>
          </p:txBody>
        </p:sp>
        <p:sp>
          <p:nvSpPr>
            <p:cNvPr id="12323" name="Oval 9"/>
            <p:cNvSpPr>
              <a:spLocks noChangeArrowheads="1"/>
            </p:cNvSpPr>
            <p:nvPr/>
          </p:nvSpPr>
          <p:spPr bwMode="gray">
            <a:xfrm>
              <a:off x="4272" y="2823"/>
              <a:ext cx="998" cy="952"/>
            </a:xfrm>
            <a:prstGeom prst="ellipse">
              <a:avLst/>
            </a:pr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ru-RU" altLang="ru-RU" sz="1800"/>
            </a:p>
          </p:txBody>
        </p:sp>
        <p:sp>
          <p:nvSpPr>
            <p:cNvPr id="13351" name="Text Box 12"/>
            <p:cNvSpPr txBox="1">
              <a:spLocks noChangeArrowheads="1"/>
            </p:cNvSpPr>
            <p:nvPr/>
          </p:nvSpPr>
          <p:spPr bwMode="gray">
            <a:xfrm>
              <a:off x="4441" y="3095"/>
              <a:ext cx="598" cy="33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ru-RU" sz="2800" dirty="0">
                  <a:solidFill>
                    <a:srgbClr val="000000"/>
                  </a:solidFill>
                  <a:latin typeface="+mn-lt"/>
                  <a:cs typeface="Tahoma" pitchFamily="34" charset="0"/>
                </a:rPr>
                <a:t>речь</a:t>
              </a:r>
              <a:endParaRPr lang="en-US" sz="2800" dirty="0">
                <a:solidFill>
                  <a:srgbClr val="000000"/>
                </a:solidFill>
                <a:latin typeface="+mn-lt"/>
                <a:cs typeface="Tahoma" pitchFamily="34" charset="0"/>
              </a:endParaRPr>
            </a:p>
          </p:txBody>
        </p:sp>
      </p:grpSp>
      <p:grpSp>
        <p:nvGrpSpPr>
          <p:cNvPr id="12292" name="Group 13"/>
          <p:cNvGrpSpPr>
            <a:grpSpLocks/>
          </p:cNvGrpSpPr>
          <p:nvPr/>
        </p:nvGrpSpPr>
        <p:grpSpPr bwMode="auto">
          <a:xfrm>
            <a:off x="5005388" y="4292600"/>
            <a:ext cx="1714500" cy="1766888"/>
            <a:chOff x="2979" y="2823"/>
            <a:chExt cx="1080" cy="1113"/>
          </a:xfrm>
        </p:grpSpPr>
        <p:sp>
          <p:nvSpPr>
            <p:cNvPr id="12317" name="Oval 14"/>
            <p:cNvSpPr>
              <a:spLocks noChangeArrowheads="1"/>
            </p:cNvSpPr>
            <p:nvPr/>
          </p:nvSpPr>
          <p:spPr bwMode="gray">
            <a:xfrm>
              <a:off x="3120" y="3744"/>
              <a:ext cx="816" cy="192"/>
            </a:xfrm>
            <a:prstGeom prst="ellipse">
              <a:avLst/>
            </a:prstGeom>
            <a:gradFill rotWithShape="1">
              <a:gsLst>
                <a:gs pos="0">
                  <a:srgbClr val="969696"/>
                </a:gs>
                <a:gs pos="100000">
                  <a:srgbClr val="FFFFFF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endParaRPr lang="ru-RU" altLang="ru-RU" sz="1800"/>
            </a:p>
          </p:txBody>
        </p:sp>
        <p:sp>
          <p:nvSpPr>
            <p:cNvPr id="71695" name="Oval 15"/>
            <p:cNvSpPr>
              <a:spLocks noChangeArrowheads="1"/>
            </p:cNvSpPr>
            <p:nvPr/>
          </p:nvSpPr>
          <p:spPr bwMode="gray">
            <a:xfrm>
              <a:off x="3024" y="2823"/>
              <a:ext cx="973" cy="973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57255"/>
                    <a:invGamma/>
                  </a:schemeClr>
                </a:gs>
              </a:gsLst>
              <a:path path="rect">
                <a:fillToRect l="100000" t="100000"/>
              </a:path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pitchFamily="34" charset="0"/>
              </a:endParaRPr>
            </a:p>
          </p:txBody>
        </p:sp>
        <p:sp>
          <p:nvSpPr>
            <p:cNvPr id="12319" name="Oval 16"/>
            <p:cNvSpPr>
              <a:spLocks noChangeArrowheads="1"/>
            </p:cNvSpPr>
            <p:nvPr/>
          </p:nvSpPr>
          <p:spPr bwMode="gray">
            <a:xfrm>
              <a:off x="3061" y="2823"/>
              <a:ext cx="912" cy="952"/>
            </a:xfrm>
            <a:prstGeom prst="ellipse">
              <a:avLst/>
            </a:pr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ru-RU" altLang="ru-RU" sz="1800"/>
            </a:p>
          </p:txBody>
        </p:sp>
        <p:sp>
          <p:nvSpPr>
            <p:cNvPr id="12320" name="Text Box 19"/>
            <p:cNvSpPr txBox="1">
              <a:spLocks noChangeArrowheads="1"/>
            </p:cNvSpPr>
            <p:nvPr/>
          </p:nvSpPr>
          <p:spPr bwMode="gray">
            <a:xfrm>
              <a:off x="2979" y="3050"/>
              <a:ext cx="1080" cy="4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ru-RU" altLang="ru-RU" sz="1800" b="1">
                  <a:solidFill>
                    <a:srgbClr val="000000"/>
                  </a:solidFill>
                  <a:latin typeface="Verdana" pitchFamily="34" charset="0"/>
                </a:rPr>
                <a:t>умственно</a:t>
              </a:r>
            </a:p>
            <a:p>
              <a:pPr algn="ctr">
                <a:spcBef>
                  <a:spcPct val="0"/>
                </a:spcBef>
                <a:buFontTx/>
                <a:buNone/>
              </a:pPr>
              <a:r>
                <a:rPr lang="ru-RU" altLang="ru-RU" sz="1800" b="1">
                  <a:solidFill>
                    <a:srgbClr val="000000"/>
                  </a:solidFill>
                  <a:latin typeface="Verdana" pitchFamily="34" charset="0"/>
                </a:rPr>
                <a:t>отсталые</a:t>
              </a:r>
              <a:endParaRPr lang="en-US" altLang="ru-RU" sz="1800">
                <a:solidFill>
                  <a:srgbClr val="000000"/>
                </a:solidFill>
              </a:endParaRPr>
            </a:p>
          </p:txBody>
        </p:sp>
      </p:grpSp>
      <p:grpSp>
        <p:nvGrpSpPr>
          <p:cNvPr id="12293" name="Group 20"/>
          <p:cNvGrpSpPr>
            <a:grpSpLocks/>
          </p:cNvGrpSpPr>
          <p:nvPr/>
        </p:nvGrpSpPr>
        <p:grpSpPr bwMode="auto">
          <a:xfrm>
            <a:off x="2809875" y="4652963"/>
            <a:ext cx="1555750" cy="1766887"/>
            <a:chOff x="1776" y="2823"/>
            <a:chExt cx="980" cy="1113"/>
          </a:xfrm>
        </p:grpSpPr>
        <p:sp>
          <p:nvSpPr>
            <p:cNvPr id="12312" name="Oval 21"/>
            <p:cNvSpPr>
              <a:spLocks noChangeArrowheads="1"/>
            </p:cNvSpPr>
            <p:nvPr/>
          </p:nvSpPr>
          <p:spPr bwMode="gray">
            <a:xfrm>
              <a:off x="1872" y="3744"/>
              <a:ext cx="816" cy="192"/>
            </a:xfrm>
            <a:prstGeom prst="ellipse">
              <a:avLst/>
            </a:prstGeom>
            <a:gradFill rotWithShape="1">
              <a:gsLst>
                <a:gs pos="0">
                  <a:srgbClr val="969696"/>
                </a:gs>
                <a:gs pos="100000">
                  <a:srgbClr val="FFFFFF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endParaRPr lang="ru-RU" altLang="ru-RU" sz="1800"/>
            </a:p>
          </p:txBody>
        </p:sp>
        <p:sp>
          <p:nvSpPr>
            <p:cNvPr id="71702" name="Oval 22"/>
            <p:cNvSpPr>
              <a:spLocks noChangeArrowheads="1"/>
            </p:cNvSpPr>
            <p:nvPr/>
          </p:nvSpPr>
          <p:spPr bwMode="gray">
            <a:xfrm>
              <a:off x="1776" y="2823"/>
              <a:ext cx="973" cy="973"/>
            </a:xfrm>
            <a:prstGeom prst="ellipse">
              <a:avLst/>
            </a:pr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shade val="57255"/>
                    <a:invGamma/>
                  </a:schemeClr>
                </a:gs>
              </a:gsLst>
              <a:path path="rect">
                <a:fillToRect l="100000" t="100000"/>
              </a:path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pitchFamily="34" charset="0"/>
              </a:endParaRPr>
            </a:p>
          </p:txBody>
        </p:sp>
        <p:sp>
          <p:nvSpPr>
            <p:cNvPr id="12314" name="Oval 23"/>
            <p:cNvSpPr>
              <a:spLocks noChangeArrowheads="1"/>
            </p:cNvSpPr>
            <p:nvPr/>
          </p:nvSpPr>
          <p:spPr bwMode="gray">
            <a:xfrm>
              <a:off x="1797" y="2846"/>
              <a:ext cx="928" cy="929"/>
            </a:xfrm>
            <a:prstGeom prst="ellipse">
              <a:avLst/>
            </a:pr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ru-RU" altLang="ru-RU" sz="1800"/>
            </a:p>
          </p:txBody>
        </p:sp>
        <p:sp>
          <p:nvSpPr>
            <p:cNvPr id="12315" name="Oval 24"/>
            <p:cNvSpPr>
              <a:spLocks noChangeArrowheads="1"/>
            </p:cNvSpPr>
            <p:nvPr/>
          </p:nvSpPr>
          <p:spPr bwMode="gray">
            <a:xfrm>
              <a:off x="1833" y="2880"/>
              <a:ext cx="839" cy="839"/>
            </a:xfrm>
            <a:prstGeom prst="ellipse">
              <a:avLst/>
            </a:pr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ru-RU" altLang="ru-RU" sz="1800"/>
            </a:p>
          </p:txBody>
        </p:sp>
        <p:sp>
          <p:nvSpPr>
            <p:cNvPr id="12316" name="Text Box 26"/>
            <p:cNvSpPr txBox="1">
              <a:spLocks noChangeArrowheads="1"/>
            </p:cNvSpPr>
            <p:nvPr/>
          </p:nvSpPr>
          <p:spPr bwMode="gray">
            <a:xfrm>
              <a:off x="1822" y="3095"/>
              <a:ext cx="934" cy="4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ru-RU" altLang="ru-RU" sz="1800" b="1">
                  <a:solidFill>
                    <a:srgbClr val="000000"/>
                  </a:solidFill>
                  <a:latin typeface="Verdana" pitchFamily="34" charset="0"/>
                </a:rPr>
                <a:t>дефекты </a:t>
              </a:r>
            </a:p>
            <a:p>
              <a:pPr algn="ctr">
                <a:spcBef>
                  <a:spcPct val="0"/>
                </a:spcBef>
                <a:buFontTx/>
                <a:buNone/>
              </a:pPr>
              <a:r>
                <a:rPr lang="ru-RU" altLang="ru-RU" sz="1800" b="1">
                  <a:solidFill>
                    <a:srgbClr val="000000"/>
                  </a:solidFill>
                  <a:latin typeface="Verdana" pitchFamily="34" charset="0"/>
                </a:rPr>
                <a:t>слуха</a:t>
              </a:r>
              <a:endParaRPr lang="en-US" altLang="ru-RU" sz="1800">
                <a:solidFill>
                  <a:srgbClr val="000000"/>
                </a:solidFill>
              </a:endParaRPr>
            </a:p>
          </p:txBody>
        </p:sp>
      </p:grpSp>
      <p:grpSp>
        <p:nvGrpSpPr>
          <p:cNvPr id="12294" name="Group 27"/>
          <p:cNvGrpSpPr>
            <a:grpSpLocks/>
          </p:cNvGrpSpPr>
          <p:nvPr/>
        </p:nvGrpSpPr>
        <p:grpSpPr bwMode="auto">
          <a:xfrm>
            <a:off x="-79375" y="4183063"/>
            <a:ext cx="2995613" cy="2046287"/>
            <a:chOff x="-22" y="2735"/>
            <a:chExt cx="2120" cy="1377"/>
          </a:xfrm>
        </p:grpSpPr>
        <p:sp>
          <p:nvSpPr>
            <p:cNvPr id="12307" name="Oval 28"/>
            <p:cNvSpPr>
              <a:spLocks noChangeArrowheads="1"/>
            </p:cNvSpPr>
            <p:nvPr/>
          </p:nvSpPr>
          <p:spPr bwMode="gray">
            <a:xfrm>
              <a:off x="340" y="3801"/>
              <a:ext cx="816" cy="192"/>
            </a:xfrm>
            <a:prstGeom prst="ellipse">
              <a:avLst/>
            </a:prstGeom>
            <a:gradFill rotWithShape="1">
              <a:gsLst>
                <a:gs pos="0">
                  <a:srgbClr val="969696"/>
                </a:gs>
                <a:gs pos="100000">
                  <a:schemeClr val="bg1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endParaRPr lang="ru-RU" altLang="ru-RU" sz="1800"/>
            </a:p>
          </p:txBody>
        </p:sp>
        <p:sp>
          <p:nvSpPr>
            <p:cNvPr id="71709" name="Oval 29"/>
            <p:cNvSpPr>
              <a:spLocks noChangeArrowheads="1"/>
            </p:cNvSpPr>
            <p:nvPr/>
          </p:nvSpPr>
          <p:spPr bwMode="gray">
            <a:xfrm>
              <a:off x="203" y="2867"/>
              <a:ext cx="954" cy="826"/>
            </a:xfrm>
            <a:prstGeom prst="ellipse">
              <a:avLst/>
            </a:prstGeom>
            <a:solidFill>
              <a:schemeClr val="accent3">
                <a:lumMod val="85000"/>
              </a:schemeClr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pitchFamily="34" charset="0"/>
              </a:endParaRPr>
            </a:p>
          </p:txBody>
        </p:sp>
        <p:sp>
          <p:nvSpPr>
            <p:cNvPr id="71710" name="Oval 30"/>
            <p:cNvSpPr>
              <a:spLocks noChangeArrowheads="1"/>
            </p:cNvSpPr>
            <p:nvPr/>
          </p:nvSpPr>
          <p:spPr bwMode="gray">
            <a:xfrm>
              <a:off x="157" y="2735"/>
              <a:ext cx="1136" cy="1001"/>
            </a:xfrm>
            <a:prstGeom prst="ellipse">
              <a:avLst/>
            </a:prstGeom>
            <a:solidFill>
              <a:schemeClr val="accent3">
                <a:lumMod val="85000"/>
              </a:schemeClr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pitchFamily="34" charset="0"/>
              </a:endParaRPr>
            </a:p>
          </p:txBody>
        </p:sp>
        <p:sp>
          <p:nvSpPr>
            <p:cNvPr id="12310" name="Oval 31"/>
            <p:cNvSpPr>
              <a:spLocks noChangeArrowheads="1"/>
            </p:cNvSpPr>
            <p:nvPr/>
          </p:nvSpPr>
          <p:spPr bwMode="gray">
            <a:xfrm>
              <a:off x="203" y="2779"/>
              <a:ext cx="1043" cy="913"/>
            </a:xfrm>
            <a:prstGeom prst="ellipse">
              <a:avLst/>
            </a:pr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ru-RU" altLang="ru-RU" sz="1800"/>
            </a:p>
          </p:txBody>
        </p:sp>
        <p:sp>
          <p:nvSpPr>
            <p:cNvPr id="13336" name="Text Box 33"/>
            <p:cNvSpPr txBox="1">
              <a:spLocks noChangeArrowheads="1"/>
            </p:cNvSpPr>
            <p:nvPr/>
          </p:nvSpPr>
          <p:spPr bwMode="gray">
            <a:xfrm>
              <a:off x="-22" y="3801"/>
              <a:ext cx="2120" cy="31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ru-RU" sz="2400" b="1" dirty="0">
                  <a:solidFill>
                    <a:srgbClr val="000000"/>
                  </a:solidFill>
                  <a:latin typeface="+mn-lt"/>
                  <a:cs typeface="Tahoma" pitchFamily="34" charset="0"/>
                </a:rPr>
                <a:t>тифлопедагогика</a:t>
              </a:r>
              <a:r>
                <a:rPr lang="ru-RU" sz="2000" b="1" dirty="0">
                  <a:solidFill>
                    <a:srgbClr val="0E1E20"/>
                  </a:solidFill>
                  <a:latin typeface="Tahoma" pitchFamily="34" charset="0"/>
                  <a:cs typeface="Tahoma" pitchFamily="34" charset="0"/>
                </a:rPr>
                <a:t>  </a:t>
              </a:r>
              <a:endParaRPr lang="en-US" sz="2000" b="1" dirty="0">
                <a:solidFill>
                  <a:srgbClr val="0E1E20"/>
                </a:solidFill>
                <a:latin typeface="Tahoma" pitchFamily="34" charset="0"/>
                <a:cs typeface="Tahoma" pitchFamily="34" charset="0"/>
              </a:endParaRPr>
            </a:p>
          </p:txBody>
        </p:sp>
      </p:grpSp>
      <p:sp>
        <p:nvSpPr>
          <p:cNvPr id="35" name="Прямоугольник 34"/>
          <p:cNvSpPr/>
          <p:nvPr/>
        </p:nvSpPr>
        <p:spPr>
          <a:xfrm>
            <a:off x="144915" y="0"/>
            <a:ext cx="8999085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4800" b="1" dirty="0" err="1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  <a:ea typeface="Calibri" pitchFamily="34" charset="0"/>
                <a:cs typeface="Times New Roman" pitchFamily="18" charset="0"/>
              </a:rPr>
              <a:t>Коррекционая</a:t>
            </a:r>
            <a:r>
              <a:rPr lang="ru-RU" sz="48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  <a:ea typeface="Calibri" pitchFamily="34" charset="0"/>
                <a:cs typeface="Times New Roman" pitchFamily="18" charset="0"/>
              </a:rPr>
              <a:t>   педагогика</a:t>
            </a:r>
          </a:p>
          <a:p>
            <a:pPr algn="r">
              <a:defRPr/>
            </a:pPr>
            <a:r>
              <a:rPr lang="ru-RU" sz="2400" b="1" i="1" dirty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  <a:ea typeface="Calibri" pitchFamily="34" charset="0"/>
                <a:cs typeface="Times New Roman" pitchFamily="18" charset="0"/>
              </a:rPr>
              <a:t> (специальная) </a:t>
            </a:r>
            <a:r>
              <a:rPr lang="ru-RU" sz="2400" b="1" i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  <a:ea typeface="Calibri" pitchFamily="34" charset="0"/>
                <a:cs typeface="Times New Roman" pitchFamily="18" charset="0"/>
              </a:rPr>
              <a:t>  </a:t>
            </a:r>
            <a:endParaRPr lang="ru-RU" sz="2400" b="1" i="1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+mn-lt"/>
            </a:endParaRPr>
          </a:p>
        </p:txBody>
      </p:sp>
      <p:sp>
        <p:nvSpPr>
          <p:cNvPr id="37" name="Прямоугольник 36"/>
          <p:cNvSpPr/>
          <p:nvPr/>
        </p:nvSpPr>
        <p:spPr>
          <a:xfrm>
            <a:off x="0" y="836712"/>
            <a:ext cx="3416320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2400" b="1" dirty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проблемы </a:t>
            </a:r>
          </a:p>
          <a:p>
            <a:pPr algn="ctr">
              <a:defRPr/>
            </a:pPr>
            <a:r>
              <a:rPr lang="ru-RU" sz="2400" b="1" dirty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физических</a:t>
            </a:r>
          </a:p>
          <a:p>
            <a:pPr algn="ctr">
              <a:defRPr/>
            </a:pPr>
            <a:r>
              <a:rPr lang="ru-RU" sz="2400" b="1" dirty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 и психических </a:t>
            </a:r>
          </a:p>
          <a:p>
            <a:pPr algn="ctr">
              <a:defRPr/>
            </a:pPr>
            <a:r>
              <a:rPr lang="ru-RU" sz="2400" b="1" dirty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особенностей детей</a:t>
            </a:r>
          </a:p>
        </p:txBody>
      </p:sp>
      <p:sp>
        <p:nvSpPr>
          <p:cNvPr id="13321" name="Прямоугольник 41"/>
          <p:cNvSpPr>
            <a:spLocks noChangeArrowheads="1"/>
          </p:cNvSpPr>
          <p:nvPr/>
        </p:nvSpPr>
        <p:spPr bwMode="auto">
          <a:xfrm>
            <a:off x="-73025" y="4622800"/>
            <a:ext cx="2052638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600" b="1" dirty="0">
                <a:solidFill>
                  <a:srgbClr val="000000"/>
                </a:solidFill>
                <a:latin typeface="+mn-lt"/>
                <a:cs typeface="Tahoma" pitchFamily="34" charset="0"/>
              </a:rPr>
              <a:t>  слабовидящие </a:t>
            </a:r>
          </a:p>
          <a:p>
            <a:pPr algn="ctr">
              <a:defRPr/>
            </a:pPr>
            <a:r>
              <a:rPr lang="ru-RU" sz="1600" b="1" dirty="0">
                <a:solidFill>
                  <a:srgbClr val="000000"/>
                </a:solidFill>
                <a:latin typeface="+mn-lt"/>
                <a:cs typeface="Tahoma" pitchFamily="34" charset="0"/>
              </a:rPr>
              <a:t>  слепые</a:t>
            </a:r>
            <a:endParaRPr lang="ru-RU" sz="1000" b="1" dirty="0">
              <a:solidFill>
                <a:srgbClr val="000000"/>
              </a:solidFill>
              <a:latin typeface="+mn-lt"/>
              <a:cs typeface="Tahoma" pitchFamily="34" charset="0"/>
            </a:endParaRPr>
          </a:p>
        </p:txBody>
      </p:sp>
      <p:sp>
        <p:nvSpPr>
          <p:cNvPr id="13322" name="Прямоугольник 42"/>
          <p:cNvSpPr>
            <a:spLocks noChangeArrowheads="1"/>
          </p:cNvSpPr>
          <p:nvPr/>
        </p:nvSpPr>
        <p:spPr bwMode="auto">
          <a:xfrm>
            <a:off x="2268538" y="6396038"/>
            <a:ext cx="27654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400" b="1" dirty="0">
                <a:solidFill>
                  <a:srgbClr val="000000"/>
                </a:solidFill>
                <a:latin typeface="+mn-lt"/>
                <a:cs typeface="Tahoma" pitchFamily="34" charset="0"/>
              </a:rPr>
              <a:t>сурдопедагогика</a:t>
            </a:r>
            <a:endParaRPr lang="ru-RU" sz="4000" b="1" dirty="0">
              <a:solidFill>
                <a:srgbClr val="000000"/>
              </a:solidFill>
              <a:latin typeface="+mn-lt"/>
              <a:cs typeface="Tahoma" pitchFamily="34" charset="0"/>
            </a:endParaRPr>
          </a:p>
        </p:txBody>
      </p:sp>
      <p:sp>
        <p:nvSpPr>
          <p:cNvPr id="12299" name="Прямоугольник 43"/>
          <p:cNvSpPr>
            <a:spLocks noChangeArrowheads="1"/>
          </p:cNvSpPr>
          <p:nvPr/>
        </p:nvSpPr>
        <p:spPr bwMode="auto">
          <a:xfrm>
            <a:off x="4357688" y="6072188"/>
            <a:ext cx="34210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ru-RU" altLang="ru-RU" sz="2000" b="1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олигофренопедагогик</a:t>
            </a:r>
            <a:r>
              <a:rPr lang="ru-RU" altLang="ru-RU" sz="2000" b="1">
                <a:solidFill>
                  <a:srgbClr val="003300"/>
                </a:solidFill>
                <a:latin typeface="Tahoma" pitchFamily="34" charset="0"/>
                <a:cs typeface="Tahoma" pitchFamily="34" charset="0"/>
              </a:rPr>
              <a:t>а</a:t>
            </a:r>
            <a:r>
              <a:rPr lang="ru-RU" altLang="ru-RU" sz="1600" b="1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 </a:t>
            </a:r>
            <a:endParaRPr lang="ru-RU" altLang="ru-RU" sz="2800" b="1">
              <a:solidFill>
                <a:srgbClr val="002060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2300" name="Прямоугольник 44"/>
          <p:cNvSpPr>
            <a:spLocks noChangeArrowheads="1"/>
          </p:cNvSpPr>
          <p:nvPr/>
        </p:nvSpPr>
        <p:spPr bwMode="auto">
          <a:xfrm>
            <a:off x="7235825" y="6391275"/>
            <a:ext cx="18907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ru-RU" altLang="ru-RU" sz="2400" b="1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логопедия</a:t>
            </a:r>
            <a:endParaRPr lang="ru-RU" altLang="ru-RU" sz="4000" b="1">
              <a:solidFill>
                <a:srgbClr val="000000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3304410" y="3399118"/>
            <a:ext cx="2344936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2400" b="1" dirty="0">
                <a:ln w="1905"/>
                <a:solidFill>
                  <a:srgbClr val="0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</a:rPr>
              <a:t>дефектология</a:t>
            </a:r>
          </a:p>
        </p:txBody>
      </p:sp>
      <p:grpSp>
        <p:nvGrpSpPr>
          <p:cNvPr id="12302" name="Group 20"/>
          <p:cNvGrpSpPr>
            <a:grpSpLocks/>
          </p:cNvGrpSpPr>
          <p:nvPr/>
        </p:nvGrpSpPr>
        <p:grpSpPr bwMode="auto">
          <a:xfrm>
            <a:off x="3286125" y="1557338"/>
            <a:ext cx="2105025" cy="2016125"/>
            <a:chOff x="1776" y="2823"/>
            <a:chExt cx="973" cy="1113"/>
          </a:xfrm>
        </p:grpSpPr>
        <p:sp>
          <p:nvSpPr>
            <p:cNvPr id="12303" name="Oval 21"/>
            <p:cNvSpPr>
              <a:spLocks noChangeArrowheads="1"/>
            </p:cNvSpPr>
            <p:nvPr/>
          </p:nvSpPr>
          <p:spPr bwMode="gray">
            <a:xfrm>
              <a:off x="1872" y="3744"/>
              <a:ext cx="816" cy="192"/>
            </a:xfrm>
            <a:prstGeom prst="ellipse">
              <a:avLst/>
            </a:prstGeom>
            <a:gradFill rotWithShape="1">
              <a:gsLst>
                <a:gs pos="0">
                  <a:srgbClr val="969696"/>
                </a:gs>
                <a:gs pos="100000">
                  <a:srgbClr val="FFFFFF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endParaRPr lang="ru-RU" altLang="ru-RU" sz="1800"/>
            </a:p>
          </p:txBody>
        </p:sp>
        <p:sp>
          <p:nvSpPr>
            <p:cNvPr id="38" name="Oval 22"/>
            <p:cNvSpPr>
              <a:spLocks noChangeArrowheads="1"/>
            </p:cNvSpPr>
            <p:nvPr/>
          </p:nvSpPr>
          <p:spPr bwMode="gray">
            <a:xfrm>
              <a:off x="1776" y="2823"/>
              <a:ext cx="973" cy="973"/>
            </a:xfrm>
            <a:prstGeom prst="ellipse">
              <a:avLst/>
            </a:pr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shade val="57255"/>
                    <a:invGamma/>
                  </a:schemeClr>
                </a:gs>
              </a:gsLst>
              <a:path path="rect">
                <a:fillToRect l="100000" t="100000"/>
              </a:path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pitchFamily="34" charset="0"/>
              </a:endParaRPr>
            </a:p>
          </p:txBody>
        </p:sp>
        <p:sp>
          <p:nvSpPr>
            <p:cNvPr id="12305" name="Oval 23"/>
            <p:cNvSpPr>
              <a:spLocks noChangeArrowheads="1"/>
            </p:cNvSpPr>
            <p:nvPr/>
          </p:nvSpPr>
          <p:spPr bwMode="gray">
            <a:xfrm>
              <a:off x="1809" y="2823"/>
              <a:ext cx="932" cy="954"/>
            </a:xfrm>
            <a:prstGeom prst="ellipse">
              <a:avLst/>
            </a:pr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ru-RU" altLang="ru-RU" sz="1800"/>
            </a:p>
          </p:txBody>
        </p:sp>
        <p:sp>
          <p:nvSpPr>
            <p:cNvPr id="12306" name="Text Box 26"/>
            <p:cNvSpPr txBox="1">
              <a:spLocks noChangeArrowheads="1"/>
            </p:cNvSpPr>
            <p:nvPr/>
          </p:nvSpPr>
          <p:spPr bwMode="gray">
            <a:xfrm>
              <a:off x="1857" y="3101"/>
              <a:ext cx="847" cy="3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ru-RU" altLang="ru-RU" sz="1800" b="1">
                  <a:solidFill>
                    <a:srgbClr val="000000"/>
                  </a:solidFill>
                  <a:latin typeface="Verdana" pitchFamily="34" charset="0"/>
                </a:rPr>
                <a:t>задержка</a:t>
              </a:r>
            </a:p>
            <a:p>
              <a:pPr algn="ctr">
                <a:spcBef>
                  <a:spcPct val="0"/>
                </a:spcBef>
                <a:buFontTx/>
                <a:buNone/>
              </a:pPr>
              <a:r>
                <a:rPr lang="ru-RU" altLang="ru-RU" sz="1800" b="1">
                  <a:solidFill>
                    <a:srgbClr val="000000"/>
                  </a:solidFill>
                  <a:latin typeface="Verdana" pitchFamily="34" charset="0"/>
                </a:rPr>
                <a:t>психич. раз</a:t>
              </a:r>
              <a:r>
                <a:rPr lang="ru-RU" altLang="ru-RU" sz="1800" b="1">
                  <a:solidFill>
                    <a:srgbClr val="FFFFFF"/>
                  </a:solidFill>
                  <a:latin typeface="Verdana" pitchFamily="34" charset="0"/>
                </a:rPr>
                <a:t>.</a:t>
              </a:r>
              <a:endParaRPr lang="en-US" altLang="ru-RU" sz="1800">
                <a:solidFill>
                  <a:srgbClr val="FFFFFF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AutoShape 4"/>
          <p:cNvSpPr>
            <a:spLocks noChangeArrowheads="1"/>
          </p:cNvSpPr>
          <p:nvPr/>
        </p:nvSpPr>
        <p:spPr bwMode="blackWhite">
          <a:xfrm>
            <a:off x="250825" y="857250"/>
            <a:ext cx="6049963" cy="842963"/>
          </a:xfrm>
          <a:prstGeom prst="roundRect">
            <a:avLst>
              <a:gd name="adj" fmla="val 9106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ru-RU" sz="3600" b="1" dirty="0">
                <a:solidFill>
                  <a:srgbClr val="0000CC"/>
                </a:solidFill>
                <a:latin typeface="+mn-lt"/>
                <a:cs typeface="Tahoma" pitchFamily="34" charset="0"/>
              </a:rPr>
              <a:t>семейная</a:t>
            </a:r>
            <a:r>
              <a:rPr lang="ru-RU" sz="3600" dirty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 </a:t>
            </a:r>
            <a:endParaRPr lang="en-US" sz="3600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4340" name="AutoShape 5"/>
          <p:cNvSpPr>
            <a:spLocks noChangeArrowheads="1"/>
          </p:cNvSpPr>
          <p:nvPr/>
        </p:nvSpPr>
        <p:spPr bwMode="blackWhite">
          <a:xfrm>
            <a:off x="250825" y="2133600"/>
            <a:ext cx="6121400" cy="1223963"/>
          </a:xfrm>
          <a:prstGeom prst="roundRect">
            <a:avLst>
              <a:gd name="adj" fmla="val 9106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ru-RU" sz="3200" b="1" dirty="0">
                <a:solidFill>
                  <a:srgbClr val="0000CC"/>
                </a:solidFill>
                <a:latin typeface="+mn-lt"/>
                <a:cs typeface="Tahoma" pitchFamily="34" charset="0"/>
              </a:rPr>
              <a:t>превентивная</a:t>
            </a:r>
            <a:r>
              <a:rPr lang="ru-RU" sz="3200" dirty="0">
                <a:solidFill>
                  <a:srgbClr val="0000CC"/>
                </a:solidFill>
                <a:latin typeface="+mn-lt"/>
                <a:cs typeface="Tahoma" pitchFamily="34" charset="0"/>
              </a:rPr>
              <a:t> </a:t>
            </a:r>
          </a:p>
          <a:p>
            <a:pPr algn="ctr">
              <a:defRPr/>
            </a:pPr>
            <a:r>
              <a:rPr lang="ru-RU" sz="2400" dirty="0">
                <a:solidFill>
                  <a:srgbClr val="0E1E20"/>
                </a:solidFill>
                <a:latin typeface="Tahoma" pitchFamily="34" charset="0"/>
                <a:cs typeface="Tahoma" pitchFamily="34" charset="0"/>
              </a:rPr>
              <a:t> предупреждение  социальных </a:t>
            </a:r>
          </a:p>
          <a:p>
            <a:pPr algn="ctr">
              <a:defRPr/>
            </a:pPr>
            <a:r>
              <a:rPr lang="ru-RU" sz="2400" dirty="0">
                <a:solidFill>
                  <a:srgbClr val="0E1E20"/>
                </a:solidFill>
                <a:latin typeface="Tahoma" pitchFamily="34" charset="0"/>
                <a:cs typeface="Tahoma" pitchFamily="34" charset="0"/>
              </a:rPr>
              <a:t>отклонений среди подростков и  детей</a:t>
            </a:r>
            <a:endParaRPr lang="en-US" sz="2400" dirty="0">
              <a:solidFill>
                <a:srgbClr val="0E1E20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2" name="AutoShape 6"/>
          <p:cNvSpPr>
            <a:spLocks noChangeArrowheads="1"/>
          </p:cNvSpPr>
          <p:nvPr/>
        </p:nvSpPr>
        <p:spPr bwMode="blackWhite">
          <a:xfrm>
            <a:off x="250825" y="3644900"/>
            <a:ext cx="6192838" cy="1370013"/>
          </a:xfrm>
          <a:prstGeom prst="roundRect">
            <a:avLst>
              <a:gd name="adj" fmla="val 9106"/>
            </a:avLst>
          </a:prstGeom>
          <a:solidFill>
            <a:schemeClr val="tx2">
              <a:lumMod val="60000"/>
              <a:lumOff val="40000"/>
            </a:schemeClr>
          </a:solidFill>
          <a:ln w="25400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ru-RU" sz="2400" b="1" dirty="0">
                <a:solidFill>
                  <a:srgbClr val="0000CC"/>
                </a:solidFill>
                <a:latin typeface="+mn-lt"/>
                <a:cs typeface="Tahoma" pitchFamily="34" charset="0"/>
              </a:rPr>
              <a:t>профилактическая</a:t>
            </a:r>
          </a:p>
          <a:p>
            <a:pPr algn="ctr">
              <a:defRPr/>
            </a:pPr>
            <a:r>
              <a:rPr lang="ru-RU" sz="2400" dirty="0">
                <a:solidFill>
                  <a:srgbClr val="000000"/>
                </a:solidFill>
                <a:latin typeface="+mn-lt"/>
                <a:cs typeface="Tahoma" pitchFamily="34" charset="0"/>
              </a:rPr>
              <a:t> исправительно-трудовая- </a:t>
            </a:r>
          </a:p>
          <a:p>
            <a:pPr algn="ctr">
              <a:defRPr/>
            </a:pPr>
            <a:r>
              <a:rPr lang="ru-RU" sz="2400" dirty="0">
                <a:solidFill>
                  <a:srgbClr val="000000"/>
                </a:solidFill>
                <a:latin typeface="+mn-lt"/>
                <a:cs typeface="Tahoma" pitchFamily="34" charset="0"/>
              </a:rPr>
              <a:t>принудительное перевоспитание </a:t>
            </a:r>
          </a:p>
          <a:p>
            <a:pPr algn="ctr">
              <a:defRPr/>
            </a:pPr>
            <a:r>
              <a:rPr lang="ru-RU" sz="2400" dirty="0">
                <a:solidFill>
                  <a:srgbClr val="000000"/>
                </a:solidFill>
                <a:latin typeface="+mn-lt"/>
                <a:cs typeface="Tahoma" pitchFamily="34" charset="0"/>
              </a:rPr>
              <a:t>в спец труд. учреждениях</a:t>
            </a:r>
            <a:endParaRPr lang="en-US" sz="2400" dirty="0">
              <a:solidFill>
                <a:srgbClr val="000000"/>
              </a:solidFill>
              <a:latin typeface="+mn-lt"/>
              <a:cs typeface="Tahoma" pitchFamily="34" charset="0"/>
            </a:endParaRPr>
          </a:p>
        </p:txBody>
      </p:sp>
      <p:pic>
        <p:nvPicPr>
          <p:cNvPr id="13317" name="Picture 6" descr="http://www.lib.vsu.by/web_resurs/new_post/postfile/2009_01/face/21_5710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92090">
            <a:off x="7300913" y="3089275"/>
            <a:ext cx="1306512" cy="2171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8" name="Picture 8" descr="http://grandlib.ru/wp-content/uploads/2011/08/azarov-u-semeinaya-pedagogika.jp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74762">
            <a:off x="6902450" y="1100138"/>
            <a:ext cx="1425575" cy="199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657309" y="0"/>
            <a:ext cx="7479804" cy="83099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48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  <a:ea typeface="Tahoma" pitchFamily="34" charset="0"/>
                <a:cs typeface="Tahoma" pitchFamily="34" charset="0"/>
              </a:rPr>
              <a:t>Социальная педагогика</a:t>
            </a:r>
          </a:p>
        </p:txBody>
      </p:sp>
      <p:sp>
        <p:nvSpPr>
          <p:cNvPr id="13320" name="Прямоугольник 10"/>
          <p:cNvSpPr>
            <a:spLocks noChangeArrowheads="1"/>
          </p:cNvSpPr>
          <p:nvPr/>
        </p:nvSpPr>
        <p:spPr bwMode="auto">
          <a:xfrm>
            <a:off x="0" y="5157788"/>
            <a:ext cx="91440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2400" b="1">
                <a:solidFill>
                  <a:schemeClr val="bg1"/>
                </a:solidFill>
              </a:rPr>
              <a:t>разрабатывает проблемы внешкольного воспитания, влияния социума на формирование и развитие личности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304800" y="6324600"/>
            <a:ext cx="1905000" cy="381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>
              <a:spcBef>
                <a:spcPct val="0"/>
              </a:spcBef>
              <a:buFontTx/>
              <a:buNone/>
            </a:pPr>
            <a:r>
              <a:rPr lang="en-US" altLang="ru-RU" sz="1000" smtClean="0"/>
              <a:t>www.themegallery.com</a:t>
            </a:r>
          </a:p>
        </p:txBody>
      </p:sp>
      <p:grpSp>
        <p:nvGrpSpPr>
          <p:cNvPr id="14339" name="Group 3"/>
          <p:cNvGrpSpPr>
            <a:grpSpLocks/>
          </p:cNvGrpSpPr>
          <p:nvPr/>
        </p:nvGrpSpPr>
        <p:grpSpPr bwMode="auto">
          <a:xfrm>
            <a:off x="539750" y="857250"/>
            <a:ext cx="8604250" cy="5238750"/>
            <a:chOff x="827" y="1296"/>
            <a:chExt cx="4261" cy="2448"/>
          </a:xfrm>
        </p:grpSpPr>
        <p:sp>
          <p:nvSpPr>
            <p:cNvPr id="72708" name="Freeform 4"/>
            <p:cNvSpPr>
              <a:spLocks noEditPoints="1"/>
            </p:cNvSpPr>
            <p:nvPr/>
          </p:nvSpPr>
          <p:spPr bwMode="gray">
            <a:xfrm rot="-1358056">
              <a:off x="877" y="1765"/>
              <a:ext cx="3839" cy="1527"/>
            </a:xfrm>
            <a:custGeom>
              <a:avLst/>
              <a:gdLst/>
              <a:ahLst/>
              <a:cxnLst>
                <a:cxn ang="0">
                  <a:pos x="1692" y="12"/>
                </a:cxn>
                <a:cxn ang="0">
                  <a:pos x="1234" y="74"/>
                </a:cxn>
                <a:cxn ang="0">
                  <a:pos x="828" y="182"/>
                </a:cxn>
                <a:cxn ang="0">
                  <a:pos x="486" y="330"/>
                </a:cxn>
                <a:cxn ang="0">
                  <a:pos x="226" y="510"/>
                </a:cxn>
                <a:cxn ang="0">
                  <a:pos x="58" y="718"/>
                </a:cxn>
                <a:cxn ang="0">
                  <a:pos x="0" y="944"/>
                </a:cxn>
                <a:cxn ang="0">
                  <a:pos x="58" y="1170"/>
                </a:cxn>
                <a:cxn ang="0">
                  <a:pos x="226" y="1378"/>
                </a:cxn>
                <a:cxn ang="0">
                  <a:pos x="486" y="1558"/>
                </a:cxn>
                <a:cxn ang="0">
                  <a:pos x="828" y="1706"/>
                </a:cxn>
                <a:cxn ang="0">
                  <a:pos x="1234" y="1814"/>
                </a:cxn>
                <a:cxn ang="0">
                  <a:pos x="1692" y="1876"/>
                </a:cxn>
                <a:cxn ang="0">
                  <a:pos x="2186" y="1884"/>
                </a:cxn>
                <a:cxn ang="0">
                  <a:pos x="2658" y="1840"/>
                </a:cxn>
                <a:cxn ang="0">
                  <a:pos x="3084" y="1746"/>
                </a:cxn>
                <a:cxn ang="0">
                  <a:pos x="3448" y="1612"/>
                </a:cxn>
                <a:cxn ang="0">
                  <a:pos x="3738" y="1442"/>
                </a:cxn>
                <a:cxn ang="0">
                  <a:pos x="3938" y="1242"/>
                </a:cxn>
                <a:cxn ang="0">
                  <a:pos x="4034" y="1022"/>
                </a:cxn>
                <a:cxn ang="0">
                  <a:pos x="4014" y="790"/>
                </a:cxn>
                <a:cxn ang="0">
                  <a:pos x="3882" y="576"/>
                </a:cxn>
                <a:cxn ang="0">
                  <a:pos x="3650" y="386"/>
                </a:cxn>
                <a:cxn ang="0">
                  <a:pos x="3334" y="228"/>
                </a:cxn>
                <a:cxn ang="0">
                  <a:pos x="2948" y="106"/>
                </a:cxn>
                <a:cxn ang="0">
                  <a:pos x="2506" y="28"/>
                </a:cxn>
                <a:cxn ang="0">
                  <a:pos x="2020" y="0"/>
                </a:cxn>
                <a:cxn ang="0">
                  <a:pos x="1606" y="1736"/>
                </a:cxn>
                <a:cxn ang="0">
                  <a:pos x="1164" y="1678"/>
                </a:cxn>
                <a:cxn ang="0">
                  <a:pos x="776" y="1576"/>
                </a:cxn>
                <a:cxn ang="0">
                  <a:pos x="458" y="1436"/>
                </a:cxn>
                <a:cxn ang="0">
                  <a:pos x="224" y="1266"/>
                </a:cxn>
                <a:cxn ang="0">
                  <a:pos x="88" y="1074"/>
                </a:cxn>
                <a:cxn ang="0">
                  <a:pos x="68" y="864"/>
                </a:cxn>
                <a:cxn ang="0">
                  <a:pos x="166" y="664"/>
                </a:cxn>
                <a:cxn ang="0">
                  <a:pos x="370" y="486"/>
                </a:cxn>
                <a:cxn ang="0">
                  <a:pos x="662" y="336"/>
                </a:cxn>
                <a:cxn ang="0">
                  <a:pos x="1028" y="222"/>
                </a:cxn>
                <a:cxn ang="0">
                  <a:pos x="1454" y="148"/>
                </a:cxn>
                <a:cxn ang="0">
                  <a:pos x="1922" y="120"/>
                </a:cxn>
                <a:cxn ang="0">
                  <a:pos x="2392" y="148"/>
                </a:cxn>
                <a:cxn ang="0">
                  <a:pos x="2818" y="222"/>
                </a:cxn>
                <a:cxn ang="0">
                  <a:pos x="3184" y="336"/>
                </a:cxn>
                <a:cxn ang="0">
                  <a:pos x="3476" y="486"/>
                </a:cxn>
                <a:cxn ang="0">
                  <a:pos x="3680" y="664"/>
                </a:cxn>
                <a:cxn ang="0">
                  <a:pos x="3778" y="864"/>
                </a:cxn>
                <a:cxn ang="0">
                  <a:pos x="3758" y="1074"/>
                </a:cxn>
                <a:cxn ang="0">
                  <a:pos x="3622" y="1266"/>
                </a:cxn>
                <a:cxn ang="0">
                  <a:pos x="3388" y="1436"/>
                </a:cxn>
                <a:cxn ang="0">
                  <a:pos x="3070" y="1576"/>
                </a:cxn>
                <a:cxn ang="0">
                  <a:pos x="2682" y="1678"/>
                </a:cxn>
                <a:cxn ang="0">
                  <a:pos x="2240" y="1736"/>
                </a:cxn>
              </a:cxnLst>
              <a:rect l="0" t="0" r="r" b="b"/>
              <a:pathLst>
                <a:path w="4040" h="1888">
                  <a:moveTo>
                    <a:pt x="2020" y="0"/>
                  </a:moveTo>
                  <a:lnTo>
                    <a:pt x="1854" y="4"/>
                  </a:lnTo>
                  <a:lnTo>
                    <a:pt x="1692" y="12"/>
                  </a:lnTo>
                  <a:lnTo>
                    <a:pt x="1534" y="28"/>
                  </a:lnTo>
                  <a:lnTo>
                    <a:pt x="1382" y="48"/>
                  </a:lnTo>
                  <a:lnTo>
                    <a:pt x="1234" y="74"/>
                  </a:lnTo>
                  <a:lnTo>
                    <a:pt x="1092" y="106"/>
                  </a:lnTo>
                  <a:lnTo>
                    <a:pt x="956" y="142"/>
                  </a:lnTo>
                  <a:lnTo>
                    <a:pt x="828" y="182"/>
                  </a:lnTo>
                  <a:lnTo>
                    <a:pt x="706" y="228"/>
                  </a:lnTo>
                  <a:lnTo>
                    <a:pt x="592" y="276"/>
                  </a:lnTo>
                  <a:lnTo>
                    <a:pt x="486" y="330"/>
                  </a:lnTo>
                  <a:lnTo>
                    <a:pt x="390" y="386"/>
                  </a:lnTo>
                  <a:lnTo>
                    <a:pt x="302" y="446"/>
                  </a:lnTo>
                  <a:lnTo>
                    <a:pt x="226" y="510"/>
                  </a:lnTo>
                  <a:lnTo>
                    <a:pt x="158" y="576"/>
                  </a:lnTo>
                  <a:lnTo>
                    <a:pt x="102" y="646"/>
                  </a:lnTo>
                  <a:lnTo>
                    <a:pt x="58" y="718"/>
                  </a:lnTo>
                  <a:lnTo>
                    <a:pt x="26" y="790"/>
                  </a:lnTo>
                  <a:lnTo>
                    <a:pt x="6" y="866"/>
                  </a:lnTo>
                  <a:lnTo>
                    <a:pt x="0" y="944"/>
                  </a:lnTo>
                  <a:lnTo>
                    <a:pt x="6" y="1022"/>
                  </a:lnTo>
                  <a:lnTo>
                    <a:pt x="26" y="1098"/>
                  </a:lnTo>
                  <a:lnTo>
                    <a:pt x="58" y="1170"/>
                  </a:lnTo>
                  <a:lnTo>
                    <a:pt x="102" y="1242"/>
                  </a:lnTo>
                  <a:lnTo>
                    <a:pt x="158" y="1312"/>
                  </a:lnTo>
                  <a:lnTo>
                    <a:pt x="226" y="1378"/>
                  </a:lnTo>
                  <a:lnTo>
                    <a:pt x="302" y="1442"/>
                  </a:lnTo>
                  <a:lnTo>
                    <a:pt x="390" y="1502"/>
                  </a:lnTo>
                  <a:lnTo>
                    <a:pt x="486" y="1558"/>
                  </a:lnTo>
                  <a:lnTo>
                    <a:pt x="592" y="1612"/>
                  </a:lnTo>
                  <a:lnTo>
                    <a:pt x="706" y="1660"/>
                  </a:lnTo>
                  <a:lnTo>
                    <a:pt x="828" y="1706"/>
                  </a:lnTo>
                  <a:lnTo>
                    <a:pt x="956" y="1746"/>
                  </a:lnTo>
                  <a:lnTo>
                    <a:pt x="1092" y="1782"/>
                  </a:lnTo>
                  <a:lnTo>
                    <a:pt x="1234" y="1814"/>
                  </a:lnTo>
                  <a:lnTo>
                    <a:pt x="1382" y="1840"/>
                  </a:lnTo>
                  <a:lnTo>
                    <a:pt x="1534" y="1860"/>
                  </a:lnTo>
                  <a:lnTo>
                    <a:pt x="1692" y="1876"/>
                  </a:lnTo>
                  <a:lnTo>
                    <a:pt x="1854" y="1884"/>
                  </a:lnTo>
                  <a:lnTo>
                    <a:pt x="2020" y="1888"/>
                  </a:lnTo>
                  <a:lnTo>
                    <a:pt x="2186" y="1884"/>
                  </a:lnTo>
                  <a:lnTo>
                    <a:pt x="2348" y="1876"/>
                  </a:lnTo>
                  <a:lnTo>
                    <a:pt x="2506" y="1860"/>
                  </a:lnTo>
                  <a:lnTo>
                    <a:pt x="2658" y="1840"/>
                  </a:lnTo>
                  <a:lnTo>
                    <a:pt x="2806" y="1814"/>
                  </a:lnTo>
                  <a:lnTo>
                    <a:pt x="2948" y="1782"/>
                  </a:lnTo>
                  <a:lnTo>
                    <a:pt x="3084" y="1746"/>
                  </a:lnTo>
                  <a:lnTo>
                    <a:pt x="3212" y="1706"/>
                  </a:lnTo>
                  <a:lnTo>
                    <a:pt x="3334" y="1660"/>
                  </a:lnTo>
                  <a:lnTo>
                    <a:pt x="3448" y="1612"/>
                  </a:lnTo>
                  <a:lnTo>
                    <a:pt x="3554" y="1558"/>
                  </a:lnTo>
                  <a:lnTo>
                    <a:pt x="3650" y="1502"/>
                  </a:lnTo>
                  <a:lnTo>
                    <a:pt x="3738" y="1442"/>
                  </a:lnTo>
                  <a:lnTo>
                    <a:pt x="3814" y="1378"/>
                  </a:lnTo>
                  <a:lnTo>
                    <a:pt x="3882" y="1312"/>
                  </a:lnTo>
                  <a:lnTo>
                    <a:pt x="3938" y="1242"/>
                  </a:lnTo>
                  <a:lnTo>
                    <a:pt x="3982" y="1170"/>
                  </a:lnTo>
                  <a:lnTo>
                    <a:pt x="4014" y="1098"/>
                  </a:lnTo>
                  <a:lnTo>
                    <a:pt x="4034" y="1022"/>
                  </a:lnTo>
                  <a:lnTo>
                    <a:pt x="4040" y="944"/>
                  </a:lnTo>
                  <a:lnTo>
                    <a:pt x="4034" y="866"/>
                  </a:lnTo>
                  <a:lnTo>
                    <a:pt x="4014" y="790"/>
                  </a:lnTo>
                  <a:lnTo>
                    <a:pt x="3982" y="718"/>
                  </a:lnTo>
                  <a:lnTo>
                    <a:pt x="3938" y="646"/>
                  </a:lnTo>
                  <a:lnTo>
                    <a:pt x="3882" y="576"/>
                  </a:lnTo>
                  <a:lnTo>
                    <a:pt x="3814" y="510"/>
                  </a:lnTo>
                  <a:lnTo>
                    <a:pt x="3738" y="446"/>
                  </a:lnTo>
                  <a:lnTo>
                    <a:pt x="3650" y="386"/>
                  </a:lnTo>
                  <a:lnTo>
                    <a:pt x="3554" y="330"/>
                  </a:lnTo>
                  <a:lnTo>
                    <a:pt x="3448" y="276"/>
                  </a:lnTo>
                  <a:lnTo>
                    <a:pt x="3334" y="228"/>
                  </a:lnTo>
                  <a:lnTo>
                    <a:pt x="3212" y="182"/>
                  </a:lnTo>
                  <a:lnTo>
                    <a:pt x="3084" y="142"/>
                  </a:lnTo>
                  <a:lnTo>
                    <a:pt x="2948" y="106"/>
                  </a:lnTo>
                  <a:lnTo>
                    <a:pt x="2806" y="74"/>
                  </a:lnTo>
                  <a:lnTo>
                    <a:pt x="2658" y="48"/>
                  </a:lnTo>
                  <a:lnTo>
                    <a:pt x="2506" y="28"/>
                  </a:lnTo>
                  <a:lnTo>
                    <a:pt x="2348" y="12"/>
                  </a:lnTo>
                  <a:lnTo>
                    <a:pt x="2186" y="4"/>
                  </a:lnTo>
                  <a:lnTo>
                    <a:pt x="2020" y="0"/>
                  </a:lnTo>
                  <a:close/>
                  <a:moveTo>
                    <a:pt x="1922" y="1748"/>
                  </a:moveTo>
                  <a:lnTo>
                    <a:pt x="1762" y="1746"/>
                  </a:lnTo>
                  <a:lnTo>
                    <a:pt x="1606" y="1736"/>
                  </a:lnTo>
                  <a:lnTo>
                    <a:pt x="1454" y="1722"/>
                  </a:lnTo>
                  <a:lnTo>
                    <a:pt x="1306" y="1702"/>
                  </a:lnTo>
                  <a:lnTo>
                    <a:pt x="1164" y="1678"/>
                  </a:lnTo>
                  <a:lnTo>
                    <a:pt x="1028" y="1648"/>
                  </a:lnTo>
                  <a:lnTo>
                    <a:pt x="898" y="1614"/>
                  </a:lnTo>
                  <a:lnTo>
                    <a:pt x="776" y="1576"/>
                  </a:lnTo>
                  <a:lnTo>
                    <a:pt x="662" y="1532"/>
                  </a:lnTo>
                  <a:lnTo>
                    <a:pt x="554" y="1486"/>
                  </a:lnTo>
                  <a:lnTo>
                    <a:pt x="458" y="1436"/>
                  </a:lnTo>
                  <a:lnTo>
                    <a:pt x="370" y="1382"/>
                  </a:lnTo>
                  <a:lnTo>
                    <a:pt x="292" y="1326"/>
                  </a:lnTo>
                  <a:lnTo>
                    <a:pt x="224" y="1266"/>
                  </a:lnTo>
                  <a:lnTo>
                    <a:pt x="166" y="1204"/>
                  </a:lnTo>
                  <a:lnTo>
                    <a:pt x="122" y="1140"/>
                  </a:lnTo>
                  <a:lnTo>
                    <a:pt x="88" y="1074"/>
                  </a:lnTo>
                  <a:lnTo>
                    <a:pt x="68" y="1004"/>
                  </a:lnTo>
                  <a:lnTo>
                    <a:pt x="62" y="934"/>
                  </a:lnTo>
                  <a:lnTo>
                    <a:pt x="68" y="864"/>
                  </a:lnTo>
                  <a:lnTo>
                    <a:pt x="88" y="796"/>
                  </a:lnTo>
                  <a:lnTo>
                    <a:pt x="122" y="730"/>
                  </a:lnTo>
                  <a:lnTo>
                    <a:pt x="166" y="664"/>
                  </a:lnTo>
                  <a:lnTo>
                    <a:pt x="224" y="602"/>
                  </a:lnTo>
                  <a:lnTo>
                    <a:pt x="292" y="544"/>
                  </a:lnTo>
                  <a:lnTo>
                    <a:pt x="370" y="486"/>
                  </a:lnTo>
                  <a:lnTo>
                    <a:pt x="458" y="434"/>
                  </a:lnTo>
                  <a:lnTo>
                    <a:pt x="554" y="382"/>
                  </a:lnTo>
                  <a:lnTo>
                    <a:pt x="662" y="336"/>
                  </a:lnTo>
                  <a:lnTo>
                    <a:pt x="776" y="294"/>
                  </a:lnTo>
                  <a:lnTo>
                    <a:pt x="898" y="256"/>
                  </a:lnTo>
                  <a:lnTo>
                    <a:pt x="1028" y="222"/>
                  </a:lnTo>
                  <a:lnTo>
                    <a:pt x="1164" y="192"/>
                  </a:lnTo>
                  <a:lnTo>
                    <a:pt x="1306" y="166"/>
                  </a:lnTo>
                  <a:lnTo>
                    <a:pt x="1454" y="148"/>
                  </a:lnTo>
                  <a:lnTo>
                    <a:pt x="1606" y="132"/>
                  </a:lnTo>
                  <a:lnTo>
                    <a:pt x="1762" y="124"/>
                  </a:lnTo>
                  <a:lnTo>
                    <a:pt x="1922" y="120"/>
                  </a:lnTo>
                  <a:lnTo>
                    <a:pt x="2084" y="124"/>
                  </a:lnTo>
                  <a:lnTo>
                    <a:pt x="2240" y="132"/>
                  </a:lnTo>
                  <a:lnTo>
                    <a:pt x="2392" y="148"/>
                  </a:lnTo>
                  <a:lnTo>
                    <a:pt x="2540" y="166"/>
                  </a:lnTo>
                  <a:lnTo>
                    <a:pt x="2682" y="192"/>
                  </a:lnTo>
                  <a:lnTo>
                    <a:pt x="2818" y="222"/>
                  </a:lnTo>
                  <a:lnTo>
                    <a:pt x="2948" y="256"/>
                  </a:lnTo>
                  <a:lnTo>
                    <a:pt x="3070" y="294"/>
                  </a:lnTo>
                  <a:lnTo>
                    <a:pt x="3184" y="336"/>
                  </a:lnTo>
                  <a:lnTo>
                    <a:pt x="3292" y="382"/>
                  </a:lnTo>
                  <a:lnTo>
                    <a:pt x="3388" y="434"/>
                  </a:lnTo>
                  <a:lnTo>
                    <a:pt x="3476" y="486"/>
                  </a:lnTo>
                  <a:lnTo>
                    <a:pt x="3554" y="544"/>
                  </a:lnTo>
                  <a:lnTo>
                    <a:pt x="3622" y="602"/>
                  </a:lnTo>
                  <a:lnTo>
                    <a:pt x="3680" y="664"/>
                  </a:lnTo>
                  <a:lnTo>
                    <a:pt x="3724" y="730"/>
                  </a:lnTo>
                  <a:lnTo>
                    <a:pt x="3758" y="796"/>
                  </a:lnTo>
                  <a:lnTo>
                    <a:pt x="3778" y="864"/>
                  </a:lnTo>
                  <a:lnTo>
                    <a:pt x="3784" y="934"/>
                  </a:lnTo>
                  <a:lnTo>
                    <a:pt x="3778" y="1004"/>
                  </a:lnTo>
                  <a:lnTo>
                    <a:pt x="3758" y="1074"/>
                  </a:lnTo>
                  <a:lnTo>
                    <a:pt x="3724" y="1140"/>
                  </a:lnTo>
                  <a:lnTo>
                    <a:pt x="3680" y="1204"/>
                  </a:lnTo>
                  <a:lnTo>
                    <a:pt x="3622" y="1266"/>
                  </a:lnTo>
                  <a:lnTo>
                    <a:pt x="3554" y="1326"/>
                  </a:lnTo>
                  <a:lnTo>
                    <a:pt x="3476" y="1382"/>
                  </a:lnTo>
                  <a:lnTo>
                    <a:pt x="3388" y="1436"/>
                  </a:lnTo>
                  <a:lnTo>
                    <a:pt x="3292" y="1486"/>
                  </a:lnTo>
                  <a:lnTo>
                    <a:pt x="3184" y="1532"/>
                  </a:lnTo>
                  <a:lnTo>
                    <a:pt x="3070" y="1576"/>
                  </a:lnTo>
                  <a:lnTo>
                    <a:pt x="2948" y="1614"/>
                  </a:lnTo>
                  <a:lnTo>
                    <a:pt x="2818" y="1648"/>
                  </a:lnTo>
                  <a:lnTo>
                    <a:pt x="2682" y="1678"/>
                  </a:lnTo>
                  <a:lnTo>
                    <a:pt x="2540" y="1702"/>
                  </a:lnTo>
                  <a:lnTo>
                    <a:pt x="2392" y="1722"/>
                  </a:lnTo>
                  <a:lnTo>
                    <a:pt x="2240" y="1736"/>
                  </a:lnTo>
                  <a:lnTo>
                    <a:pt x="2084" y="1746"/>
                  </a:lnTo>
                  <a:lnTo>
                    <a:pt x="1922" y="1748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42353"/>
                    <a:invGamma/>
                    <a:alpha val="36000"/>
                  </a:schemeClr>
                </a:gs>
                <a:gs pos="100000">
                  <a:schemeClr val="bg2"/>
                </a:gs>
              </a:gsLst>
              <a:lin ang="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pitchFamily="34" charset="0"/>
              </a:endParaRPr>
            </a:p>
          </p:txBody>
        </p:sp>
        <p:sp>
          <p:nvSpPr>
            <p:cNvPr id="14343" name="Oval 5"/>
            <p:cNvSpPr>
              <a:spLocks noChangeArrowheads="1"/>
            </p:cNvSpPr>
            <p:nvPr/>
          </p:nvSpPr>
          <p:spPr bwMode="gray">
            <a:xfrm rot="-1543677">
              <a:off x="2784" y="1680"/>
              <a:ext cx="672" cy="192"/>
            </a:xfrm>
            <a:prstGeom prst="ellipse">
              <a:avLst/>
            </a:prstGeom>
            <a:gradFill rotWithShape="1">
              <a:gsLst>
                <a:gs pos="0">
                  <a:srgbClr val="5F5F5F"/>
                </a:gs>
                <a:gs pos="100000">
                  <a:srgbClr val="84A5CA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ru-RU" altLang="ru-RU" sz="1800"/>
            </a:p>
          </p:txBody>
        </p:sp>
        <p:sp>
          <p:nvSpPr>
            <p:cNvPr id="14344" name="Oval 6"/>
            <p:cNvSpPr>
              <a:spLocks noChangeArrowheads="1"/>
            </p:cNvSpPr>
            <p:nvPr/>
          </p:nvSpPr>
          <p:spPr bwMode="gray">
            <a:xfrm rot="-1543677">
              <a:off x="4416" y="1824"/>
              <a:ext cx="672" cy="192"/>
            </a:xfrm>
            <a:prstGeom prst="ellipse">
              <a:avLst/>
            </a:prstGeom>
            <a:gradFill rotWithShape="1">
              <a:gsLst>
                <a:gs pos="0">
                  <a:srgbClr val="5F5F5F"/>
                </a:gs>
                <a:gs pos="100000">
                  <a:srgbClr val="84A5CA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ru-RU" altLang="ru-RU" sz="1800"/>
            </a:p>
          </p:txBody>
        </p:sp>
        <p:sp>
          <p:nvSpPr>
            <p:cNvPr id="14345" name="Oval 7"/>
            <p:cNvSpPr>
              <a:spLocks noChangeArrowheads="1"/>
            </p:cNvSpPr>
            <p:nvPr/>
          </p:nvSpPr>
          <p:spPr bwMode="gray">
            <a:xfrm rot="-1543677">
              <a:off x="1872" y="3456"/>
              <a:ext cx="672" cy="192"/>
            </a:xfrm>
            <a:prstGeom prst="ellipse">
              <a:avLst/>
            </a:prstGeom>
            <a:gradFill rotWithShape="1">
              <a:gsLst>
                <a:gs pos="0">
                  <a:srgbClr val="5F5F5F"/>
                </a:gs>
                <a:gs pos="100000">
                  <a:srgbClr val="84A5CA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ru-RU" altLang="ru-RU" sz="1800"/>
            </a:p>
          </p:txBody>
        </p:sp>
        <p:sp>
          <p:nvSpPr>
            <p:cNvPr id="14346" name="Oval 8"/>
            <p:cNvSpPr>
              <a:spLocks noChangeArrowheads="1"/>
            </p:cNvSpPr>
            <p:nvPr/>
          </p:nvSpPr>
          <p:spPr bwMode="gray">
            <a:xfrm rot="-1543677">
              <a:off x="3456" y="3104"/>
              <a:ext cx="672" cy="192"/>
            </a:xfrm>
            <a:prstGeom prst="ellipse">
              <a:avLst/>
            </a:prstGeom>
            <a:gradFill rotWithShape="1">
              <a:gsLst>
                <a:gs pos="0">
                  <a:srgbClr val="5F5F5F"/>
                </a:gs>
                <a:gs pos="100000">
                  <a:srgbClr val="84A5CA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ru-RU" altLang="ru-RU" sz="1800"/>
            </a:p>
          </p:txBody>
        </p:sp>
        <p:sp>
          <p:nvSpPr>
            <p:cNvPr id="14347" name="Oval 9"/>
            <p:cNvSpPr>
              <a:spLocks noChangeArrowheads="1"/>
            </p:cNvSpPr>
            <p:nvPr/>
          </p:nvSpPr>
          <p:spPr bwMode="gray">
            <a:xfrm rot="-1543677">
              <a:off x="1344" y="2544"/>
              <a:ext cx="672" cy="192"/>
            </a:xfrm>
            <a:prstGeom prst="ellipse">
              <a:avLst/>
            </a:prstGeom>
            <a:gradFill rotWithShape="1">
              <a:gsLst>
                <a:gs pos="0">
                  <a:srgbClr val="5F5F5F"/>
                </a:gs>
                <a:gs pos="100000">
                  <a:srgbClr val="84A5CA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ru-RU" altLang="ru-RU" sz="1800"/>
            </a:p>
          </p:txBody>
        </p:sp>
        <p:sp>
          <p:nvSpPr>
            <p:cNvPr id="2" name="Oval 10"/>
            <p:cNvSpPr>
              <a:spLocks noChangeArrowheads="1"/>
            </p:cNvSpPr>
            <p:nvPr/>
          </p:nvSpPr>
          <p:spPr bwMode="gray">
            <a:xfrm>
              <a:off x="2407" y="1296"/>
              <a:ext cx="720" cy="694"/>
            </a:xfrm>
            <a:prstGeom prst="ellipse">
              <a:avLst/>
            </a:prstGeom>
            <a:solidFill>
              <a:schemeClr val="accent2">
                <a:lumMod val="40000"/>
                <a:lumOff val="6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>
                <a:defRPr/>
              </a:pPr>
              <a:endParaRPr lang="ru-RU">
                <a:latin typeface="Arial" pitchFamily="34" charset="0"/>
              </a:endParaRPr>
            </a:p>
          </p:txBody>
        </p:sp>
        <p:sp>
          <p:nvSpPr>
            <p:cNvPr id="14349" name="Oval 11"/>
            <p:cNvSpPr>
              <a:spLocks noChangeArrowheads="1"/>
            </p:cNvSpPr>
            <p:nvPr/>
          </p:nvSpPr>
          <p:spPr bwMode="gray">
            <a:xfrm>
              <a:off x="999" y="2126"/>
              <a:ext cx="719" cy="694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endParaRPr lang="ru-RU" altLang="ru-RU" sz="1800"/>
            </a:p>
          </p:txBody>
        </p:sp>
        <p:sp>
          <p:nvSpPr>
            <p:cNvPr id="14350" name="Oval 12"/>
            <p:cNvSpPr>
              <a:spLocks noChangeArrowheads="1"/>
            </p:cNvSpPr>
            <p:nvPr/>
          </p:nvSpPr>
          <p:spPr bwMode="gray">
            <a:xfrm>
              <a:off x="1493" y="3050"/>
              <a:ext cx="719" cy="694"/>
            </a:xfrm>
            <a:prstGeom prst="ellipse">
              <a:avLst/>
            </a:prstGeom>
            <a:solidFill>
              <a:srgbClr val="FF9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endParaRPr lang="ru-RU" altLang="ru-RU" sz="1800"/>
            </a:p>
          </p:txBody>
        </p:sp>
        <p:sp>
          <p:nvSpPr>
            <p:cNvPr id="14351" name="Oval 13"/>
            <p:cNvSpPr>
              <a:spLocks noChangeArrowheads="1"/>
            </p:cNvSpPr>
            <p:nvPr/>
          </p:nvSpPr>
          <p:spPr bwMode="gray">
            <a:xfrm>
              <a:off x="3323" y="2599"/>
              <a:ext cx="719" cy="694"/>
            </a:xfrm>
            <a:prstGeom prst="ellipse">
              <a:avLst/>
            </a:prstGeom>
            <a:solidFill>
              <a:srgbClr val="00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endParaRPr lang="ru-RU" altLang="ru-RU" sz="1800"/>
            </a:p>
          </p:txBody>
        </p:sp>
        <p:sp>
          <p:nvSpPr>
            <p:cNvPr id="14352" name="Oval 14"/>
            <p:cNvSpPr>
              <a:spLocks noChangeArrowheads="1"/>
            </p:cNvSpPr>
            <p:nvPr/>
          </p:nvSpPr>
          <p:spPr bwMode="gray">
            <a:xfrm>
              <a:off x="4072" y="1420"/>
              <a:ext cx="680" cy="695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endParaRPr lang="ru-RU" altLang="ru-RU" sz="1800" b="1"/>
            </a:p>
          </p:txBody>
        </p:sp>
        <p:sp>
          <p:nvSpPr>
            <p:cNvPr id="14353" name="Text Box 23"/>
            <p:cNvSpPr txBox="1">
              <a:spLocks noChangeArrowheads="1"/>
            </p:cNvSpPr>
            <p:nvPr/>
          </p:nvSpPr>
          <p:spPr bwMode="gray">
            <a:xfrm>
              <a:off x="1932" y="1387"/>
              <a:ext cx="1296" cy="5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ru-RU" altLang="ru-RU" sz="2400" b="1">
                  <a:solidFill>
                    <a:srgbClr val="FFFFFF"/>
                  </a:solidFill>
                  <a:latin typeface="Tahoma" pitchFamily="34" charset="0"/>
                  <a:cs typeface="Tahoma" pitchFamily="34" charset="0"/>
                </a:rPr>
                <a:t>методика  преподавания математики</a:t>
              </a:r>
              <a:endParaRPr lang="en-US" altLang="ru-RU" sz="2400" b="1">
                <a:solidFill>
                  <a:srgbClr val="FFFFFF"/>
                </a:solidFill>
                <a:latin typeface="Tahoma" pitchFamily="34" charset="0"/>
                <a:cs typeface="Tahoma" pitchFamily="34" charset="0"/>
              </a:endParaRPr>
            </a:p>
          </p:txBody>
        </p:sp>
        <p:sp>
          <p:nvSpPr>
            <p:cNvPr id="14354" name="Text Box 23"/>
            <p:cNvSpPr txBox="1">
              <a:spLocks noChangeArrowheads="1"/>
            </p:cNvSpPr>
            <p:nvPr/>
          </p:nvSpPr>
          <p:spPr bwMode="gray">
            <a:xfrm>
              <a:off x="827" y="2195"/>
              <a:ext cx="1296" cy="5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ru-RU" altLang="ru-RU" sz="2400" b="1">
                  <a:solidFill>
                    <a:srgbClr val="FFFFFF"/>
                  </a:solidFill>
                  <a:latin typeface="Tahoma" pitchFamily="34" charset="0"/>
                  <a:cs typeface="Tahoma" pitchFamily="34" charset="0"/>
                </a:rPr>
                <a:t>методика  преподавания рус. яз.</a:t>
              </a:r>
              <a:endParaRPr lang="en-US" altLang="ru-RU" sz="2400" b="1">
                <a:solidFill>
                  <a:srgbClr val="FFFFFF"/>
                </a:solidFill>
                <a:latin typeface="Tahoma" pitchFamily="34" charset="0"/>
                <a:cs typeface="Tahoma" pitchFamily="34" charset="0"/>
              </a:endParaRPr>
            </a:p>
          </p:txBody>
        </p:sp>
        <p:sp>
          <p:nvSpPr>
            <p:cNvPr id="14355" name="Text Box 23"/>
            <p:cNvSpPr txBox="1">
              <a:spLocks noChangeArrowheads="1"/>
            </p:cNvSpPr>
            <p:nvPr/>
          </p:nvSpPr>
          <p:spPr bwMode="gray">
            <a:xfrm>
              <a:off x="1362" y="3103"/>
              <a:ext cx="1296" cy="5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ru-RU" altLang="ru-RU" sz="2400" b="1">
                  <a:solidFill>
                    <a:srgbClr val="FFFFFF"/>
                  </a:solidFill>
                  <a:latin typeface="Tahoma" pitchFamily="34" charset="0"/>
                  <a:cs typeface="Tahoma" pitchFamily="34" charset="0"/>
                </a:rPr>
                <a:t>методика  преподавания литературы</a:t>
              </a:r>
              <a:endParaRPr lang="en-US" altLang="ru-RU" sz="2400" b="1">
                <a:solidFill>
                  <a:srgbClr val="FFFFFF"/>
                </a:solidFill>
                <a:latin typeface="Tahoma" pitchFamily="34" charset="0"/>
                <a:cs typeface="Tahoma" pitchFamily="34" charset="0"/>
              </a:endParaRPr>
            </a:p>
          </p:txBody>
        </p:sp>
        <p:sp>
          <p:nvSpPr>
            <p:cNvPr id="14356" name="Text Box 23"/>
            <p:cNvSpPr txBox="1">
              <a:spLocks noChangeArrowheads="1"/>
            </p:cNvSpPr>
            <p:nvPr/>
          </p:nvSpPr>
          <p:spPr bwMode="gray">
            <a:xfrm>
              <a:off x="3287" y="2733"/>
              <a:ext cx="1462" cy="5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ru-RU" altLang="ru-RU" sz="2400" b="1">
                  <a:solidFill>
                    <a:srgbClr val="FFFFFF"/>
                  </a:solidFill>
                  <a:latin typeface="Tahoma" pitchFamily="34" charset="0"/>
                  <a:cs typeface="Tahoma" pitchFamily="34" charset="0"/>
                </a:rPr>
                <a:t>методика  преподавания естествознания</a:t>
              </a:r>
              <a:endParaRPr lang="en-US" altLang="ru-RU" sz="2400" b="1">
                <a:solidFill>
                  <a:srgbClr val="FFFFFF"/>
                </a:solidFill>
                <a:latin typeface="Tahoma" pitchFamily="34" charset="0"/>
                <a:cs typeface="Tahoma" pitchFamily="34" charset="0"/>
              </a:endParaRPr>
            </a:p>
          </p:txBody>
        </p:sp>
        <p:sp>
          <p:nvSpPr>
            <p:cNvPr id="14357" name="Text Box 23"/>
            <p:cNvSpPr txBox="1">
              <a:spLocks noChangeArrowheads="1"/>
            </p:cNvSpPr>
            <p:nvPr/>
          </p:nvSpPr>
          <p:spPr bwMode="gray">
            <a:xfrm>
              <a:off x="3680" y="1556"/>
              <a:ext cx="1296" cy="5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ru-RU" altLang="ru-RU" sz="2400" b="1">
                  <a:solidFill>
                    <a:srgbClr val="FFFFFF"/>
                  </a:solidFill>
                  <a:latin typeface="Tahoma" pitchFamily="34" charset="0"/>
                  <a:cs typeface="Tahoma" pitchFamily="34" charset="0"/>
                </a:rPr>
                <a:t>методика  преподавания </a:t>
              </a:r>
              <a:r>
                <a:rPr lang="ru-RU" altLang="ru-RU" sz="2400" b="1">
                  <a:solidFill>
                    <a:srgbClr val="FFFF00"/>
                  </a:solidFill>
                  <a:latin typeface="Tahoma" pitchFamily="34" charset="0"/>
                  <a:cs typeface="Tahoma" pitchFamily="34" charset="0"/>
                </a:rPr>
                <a:t>……………….</a:t>
              </a:r>
              <a:endParaRPr lang="en-US" altLang="ru-RU" sz="2400" b="1">
                <a:solidFill>
                  <a:srgbClr val="FFFF00"/>
                </a:solidFill>
                <a:latin typeface="Tahoma" pitchFamily="34" charset="0"/>
                <a:cs typeface="Tahoma" pitchFamily="34" charset="0"/>
              </a:endParaRPr>
            </a:p>
          </p:txBody>
        </p:sp>
      </p:grpSp>
      <p:sp>
        <p:nvSpPr>
          <p:cNvPr id="26" name="Прямоугольник 25"/>
          <p:cNvSpPr/>
          <p:nvPr/>
        </p:nvSpPr>
        <p:spPr>
          <a:xfrm>
            <a:off x="394603" y="0"/>
            <a:ext cx="8623194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40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  <a:ea typeface="Calibri" pitchFamily="34" charset="0"/>
                <a:cs typeface="Times New Roman" pitchFamily="18" charset="0"/>
              </a:rPr>
              <a:t>Предметные(частные) методики </a:t>
            </a:r>
            <a:endParaRPr lang="ru-RU" sz="4000" b="1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+mn-lt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3686757" y="2967335"/>
            <a:ext cx="1770486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5400" b="1" dirty="0">
                <a:ln w="1905"/>
                <a:solidFill>
                  <a:srgbClr val="FF99FF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</a:rPr>
              <a:t>Как?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Содержимое 2"/>
          <p:cNvSpPr>
            <a:spLocks noGrp="1"/>
          </p:cNvSpPr>
          <p:nvPr>
            <p:ph idx="1"/>
          </p:nvPr>
        </p:nvSpPr>
        <p:spPr>
          <a:xfrm>
            <a:off x="457200" y="1052513"/>
            <a:ext cx="8435975" cy="1800225"/>
          </a:xfrm>
        </p:spPr>
        <p:txBody>
          <a:bodyPr/>
          <a:lstStyle/>
          <a:p>
            <a:pPr>
              <a:buFontTx/>
              <a:buNone/>
            </a:pPr>
            <a:r>
              <a:rPr lang="ru-RU" altLang="ru-RU" sz="2800" b="1" smtClean="0">
                <a:solidFill>
                  <a:srgbClr val="FFC000"/>
                </a:solidFill>
                <a:latin typeface="Tahoma" pitchFamily="34" charset="0"/>
                <a:cs typeface="Tahoma" pitchFamily="34" charset="0"/>
              </a:rPr>
              <a:t>Этнопедагогика </a:t>
            </a:r>
            <a:r>
              <a:rPr lang="ru-RU" altLang="ru-RU" sz="2800" b="1" smtClean="0">
                <a:solidFill>
                  <a:srgbClr val="42E1E5"/>
                </a:solidFill>
                <a:latin typeface="Tahoma" pitchFamily="34" charset="0"/>
                <a:cs typeface="Tahoma" pitchFamily="34" charset="0"/>
              </a:rPr>
              <a:t>(народная педагогика) </a:t>
            </a:r>
            <a:r>
              <a:rPr lang="ru-RU" altLang="ru-RU" sz="280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– </a:t>
            </a:r>
            <a:r>
              <a:rPr lang="ru-RU" altLang="ru-RU" sz="2800" b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занимается традиционными народными методами и приемами обучения и воспитания.</a:t>
            </a:r>
            <a:r>
              <a:rPr lang="ru-RU" altLang="ru-RU" sz="1800" b="1" smtClean="0">
                <a:solidFill>
                  <a:schemeClr val="bg1"/>
                </a:solidFill>
              </a:rPr>
              <a:t>  </a:t>
            </a:r>
          </a:p>
          <a:p>
            <a:endParaRPr lang="ru-RU" altLang="ru-RU" smtClean="0"/>
          </a:p>
        </p:txBody>
      </p:sp>
      <p:sp>
        <p:nvSpPr>
          <p:cNvPr id="3" name="Прямоугольник 2"/>
          <p:cNvSpPr/>
          <p:nvPr/>
        </p:nvSpPr>
        <p:spPr>
          <a:xfrm>
            <a:off x="1619672" y="0"/>
            <a:ext cx="5633786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5400" b="1" dirty="0" err="1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</a:rPr>
              <a:t>Этнопедагогика</a:t>
            </a:r>
            <a:endParaRPr lang="ru-RU" sz="5400" b="1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732588" y="3068638"/>
            <a:ext cx="865187" cy="1201737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 algn="ctr">
              <a:spcBef>
                <a:spcPct val="20000"/>
              </a:spcBef>
              <a:defRPr/>
            </a:pPr>
            <a:r>
              <a:rPr lang="ru-RU" sz="7200" b="1" kern="0" dirty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?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2804336" y="2492896"/>
            <a:ext cx="3210110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4400" b="1" dirty="0">
                <a:ln w="1905"/>
                <a:solidFill>
                  <a:schemeClr val="tx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</a:rPr>
              <a:t>народные</a:t>
            </a:r>
            <a:r>
              <a:rPr lang="ru-RU" sz="5400" b="1" dirty="0">
                <a:ln w="1905"/>
                <a:solidFill>
                  <a:schemeClr val="tx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</a:rPr>
              <a:t> 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1862972" y="3212976"/>
            <a:ext cx="4871397" cy="76944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4400" b="1" dirty="0">
                <a:ln w="1905"/>
                <a:solidFill>
                  <a:schemeClr val="tx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</a:rPr>
              <a:t> педагогические 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2523677" y="3933056"/>
            <a:ext cx="3692036" cy="76944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4400" b="1" dirty="0">
                <a:ln w="1905"/>
                <a:solidFill>
                  <a:schemeClr val="tx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</a:rPr>
              <a:t> миниатюры</a:t>
            </a:r>
          </a:p>
        </p:txBody>
      </p:sp>
      <p:sp>
        <p:nvSpPr>
          <p:cNvPr id="15368" name="Прямоугольник 7"/>
          <p:cNvSpPr>
            <a:spLocks noChangeArrowheads="1"/>
          </p:cNvSpPr>
          <p:nvPr/>
        </p:nvSpPr>
        <p:spPr bwMode="auto">
          <a:xfrm>
            <a:off x="574675" y="4724400"/>
            <a:ext cx="8569325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2800" b="1">
                <a:solidFill>
                  <a:schemeClr val="bg1"/>
                </a:solidFill>
              </a:rPr>
              <a:t> исследует закономерности и особенности народного, этнического воспитания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571604" y="785794"/>
            <a:ext cx="5572132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3200" b="1" dirty="0">
                <a:ln w="1905"/>
                <a:solidFill>
                  <a:srgbClr val="FF99FF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   по виду деятельности</a:t>
            </a:r>
          </a:p>
        </p:txBody>
      </p:sp>
      <p:sp>
        <p:nvSpPr>
          <p:cNvPr id="16387" name="Прямоугольник 5"/>
          <p:cNvSpPr>
            <a:spLocks noChangeArrowheads="1"/>
          </p:cNvSpPr>
          <p:nvPr/>
        </p:nvSpPr>
        <p:spPr bwMode="auto">
          <a:xfrm>
            <a:off x="6945313" y="3786188"/>
            <a:ext cx="2198687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2400" b="1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военная  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2400" b="1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педагогика  </a:t>
            </a:r>
            <a:endParaRPr lang="en-US" altLang="ru-RU" sz="2400" b="1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6388" name="Прямоугольник 6"/>
          <p:cNvSpPr>
            <a:spLocks noChangeArrowheads="1"/>
          </p:cNvSpPr>
          <p:nvPr/>
        </p:nvSpPr>
        <p:spPr bwMode="auto">
          <a:xfrm>
            <a:off x="900113" y="1700213"/>
            <a:ext cx="2287587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2400" b="1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инженерная 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2400" b="1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 педагогика  </a:t>
            </a:r>
            <a:endParaRPr lang="en-US" altLang="ru-RU" sz="2400" b="1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6389" name="Прямоугольник 7"/>
          <p:cNvSpPr>
            <a:spLocks noChangeArrowheads="1"/>
          </p:cNvSpPr>
          <p:nvPr/>
        </p:nvSpPr>
        <p:spPr bwMode="auto">
          <a:xfrm>
            <a:off x="2555875" y="2636838"/>
            <a:ext cx="2379663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2400" b="1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музыкальная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2400" b="1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 педагогика  </a:t>
            </a:r>
            <a:endParaRPr lang="en-US" altLang="ru-RU" sz="2400" b="1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6390" name="Прямоугольник 8"/>
          <p:cNvSpPr>
            <a:spLocks noChangeArrowheads="1"/>
          </p:cNvSpPr>
          <p:nvPr/>
        </p:nvSpPr>
        <p:spPr bwMode="auto">
          <a:xfrm>
            <a:off x="250825" y="4581525"/>
            <a:ext cx="2290763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2400" b="1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театральная 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2400" b="1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педагогика  </a:t>
            </a:r>
            <a:endParaRPr lang="en-US" altLang="ru-RU" sz="2400" b="1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6391" name="Прямоугольник 9"/>
          <p:cNvSpPr>
            <a:spLocks noChangeArrowheads="1"/>
          </p:cNvSpPr>
          <p:nvPr/>
        </p:nvSpPr>
        <p:spPr bwMode="auto">
          <a:xfrm>
            <a:off x="3643313" y="1500188"/>
            <a:ext cx="3262312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2400" b="1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производственная 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2400" b="1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 педагогика  </a:t>
            </a:r>
            <a:endParaRPr lang="en-US" altLang="ru-RU" sz="2400" b="1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428596" y="0"/>
            <a:ext cx="8111837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54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</a:rPr>
              <a:t>отраслевая педагогика</a:t>
            </a:r>
          </a:p>
        </p:txBody>
      </p:sp>
      <p:pic>
        <p:nvPicPr>
          <p:cNvPr id="16393" name="Picture 4" descr="http://www.new-bern.nc.us/images/MarineAtEase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3813" y="1071563"/>
            <a:ext cx="1262062" cy="258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4" name="Picture 6" descr="http://tf2-nkp.net/statsjer/ingener/5.pn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2713" y="836613"/>
            <a:ext cx="1789113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5" name="Picture 8" descr="http://www.vladimirstudio.narod.ru/501.jpg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675" y="3429000"/>
            <a:ext cx="1547813" cy="232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6" name="Picture 10" descr="http://www.chelsi.ru/uploads/posts/2012-05/1336719502_teatr.jpg">
            <a:hlinkClick r:id="rId8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2852738"/>
            <a:ext cx="1985963" cy="169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7" name="Picture 12" descr="http://winport.by/images/stories/juornal/profine.jpg">
            <a:hlinkClick r:id="rId10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2063" y="2428875"/>
            <a:ext cx="1939925" cy="259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8" name="Прямоугольник 13"/>
          <p:cNvSpPr>
            <a:spLocks noChangeArrowheads="1"/>
          </p:cNvSpPr>
          <p:nvPr/>
        </p:nvSpPr>
        <p:spPr bwMode="auto">
          <a:xfrm>
            <a:off x="611188" y="5732463"/>
            <a:ext cx="8532812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2400" b="1">
                <a:solidFill>
                  <a:schemeClr val="bg1"/>
                </a:solidFill>
              </a:rPr>
              <a:t>изучает закономерности специальной подготовки людей к определенным видам деятельности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Содержимое 2"/>
          <p:cNvSpPr>
            <a:spLocks noGrp="1"/>
          </p:cNvSpPr>
          <p:nvPr>
            <p:ph idx="1"/>
          </p:nvPr>
        </p:nvSpPr>
        <p:spPr>
          <a:xfrm>
            <a:off x="0" y="981075"/>
            <a:ext cx="9144000" cy="5876925"/>
          </a:xfrm>
        </p:spPr>
        <p:txBody>
          <a:bodyPr/>
          <a:lstStyle/>
          <a:p>
            <a:pPr>
              <a:buFontTx/>
              <a:buNone/>
            </a:pPr>
            <a:r>
              <a:rPr lang="ru-RU" altLang="ru-RU" b="1" i="1" smtClean="0">
                <a:solidFill>
                  <a:schemeClr val="bg1"/>
                </a:solidFill>
              </a:rPr>
              <a:t>Рассматривает  </a:t>
            </a:r>
            <a:r>
              <a:rPr lang="ru-RU" altLang="ru-RU" b="1" smtClean="0">
                <a:solidFill>
                  <a:schemeClr val="bg1"/>
                </a:solidFill>
              </a:rPr>
              <a:t>педагогические идеи, теории и  практики в различные эпохи</a:t>
            </a:r>
            <a:r>
              <a:rPr lang="ru-RU" altLang="ru-RU" b="1" smtClean="0"/>
              <a:t>.</a:t>
            </a:r>
          </a:p>
          <a:p>
            <a:pPr>
              <a:buFont typeface="Wingdings" pitchFamily="2" charset="2"/>
              <a:buChar char="v"/>
            </a:pPr>
            <a:r>
              <a:rPr lang="ru-RU" altLang="ru-RU" sz="280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Воспитание в первобытном обществе</a:t>
            </a:r>
          </a:p>
          <a:p>
            <a:pPr>
              <a:buFont typeface="Wingdings" pitchFamily="2" charset="2"/>
              <a:buChar char="v"/>
            </a:pPr>
            <a:r>
              <a:rPr lang="ru-RU" altLang="ru-RU" sz="280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 Воспитание в период разложения первобытного общества.</a:t>
            </a:r>
          </a:p>
          <a:p>
            <a:pPr>
              <a:buFont typeface="Wingdings" pitchFamily="2" charset="2"/>
              <a:buChar char="v"/>
            </a:pPr>
            <a:r>
              <a:rPr lang="ru-RU" altLang="ru-RU" sz="280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 Воспитание и образование в рабовладельческом строе.</a:t>
            </a:r>
          </a:p>
          <a:p>
            <a:pPr>
              <a:buFont typeface="Wingdings" pitchFamily="2" charset="2"/>
              <a:buChar char="v"/>
            </a:pPr>
            <a:r>
              <a:rPr lang="ru-RU" altLang="ru-RU" sz="280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Воспитание и образование в  античном мире.</a:t>
            </a:r>
          </a:p>
          <a:p>
            <a:pPr>
              <a:buFont typeface="Wingdings" pitchFamily="2" charset="2"/>
              <a:buChar char="v"/>
            </a:pPr>
            <a:r>
              <a:rPr lang="ru-RU" altLang="ru-RU" sz="280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 и т.д.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934527" y="0"/>
            <a:ext cx="7277377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54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</a:rPr>
              <a:t>История педагогики </a:t>
            </a:r>
            <a:endParaRPr lang="ru-RU" sz="5400" b="1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Заголовок 1"/>
          <p:cNvSpPr>
            <a:spLocks noGrp="1"/>
          </p:cNvSpPr>
          <p:nvPr>
            <p:ph type="title"/>
          </p:nvPr>
        </p:nvSpPr>
        <p:spPr>
          <a:xfrm>
            <a:off x="25400" y="260350"/>
            <a:ext cx="8686800" cy="1152525"/>
          </a:xfrm>
        </p:spPr>
        <p:txBody>
          <a:bodyPr/>
          <a:lstStyle/>
          <a:p>
            <a:r>
              <a:rPr lang="ru-RU" altLang="ru-RU" b="1" smtClean="0">
                <a:solidFill>
                  <a:srgbClr val="FFFF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Профессиональная педагогика</a:t>
            </a:r>
            <a:br>
              <a:rPr lang="ru-RU" altLang="ru-RU" b="1" smtClean="0">
                <a:solidFill>
                  <a:srgbClr val="FFFF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</a:br>
            <a:r>
              <a:rPr lang="ru-RU" altLang="ru-RU" sz="2400" b="1" smtClean="0">
                <a:solidFill>
                  <a:schemeClr val="bg1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– исследует проблемы профессионального образования: </a:t>
            </a:r>
            <a:r>
              <a:rPr lang="ru-RU" altLang="ru-RU" smtClean="0">
                <a:solidFill>
                  <a:srgbClr val="FFFF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 </a:t>
            </a:r>
            <a:endParaRPr lang="ru-RU" altLang="ru-RU" smtClean="0">
              <a:solidFill>
                <a:srgbClr val="FFFF00"/>
              </a:solidFill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18435" name="Объект 2"/>
          <p:cNvSpPr>
            <a:spLocks noGrp="1"/>
          </p:cNvSpPr>
          <p:nvPr>
            <p:ph idx="1"/>
          </p:nvPr>
        </p:nvSpPr>
        <p:spPr>
          <a:xfrm>
            <a:off x="228600" y="2060575"/>
            <a:ext cx="8686800" cy="4187825"/>
          </a:xfrm>
        </p:spPr>
        <p:txBody>
          <a:bodyPr/>
          <a:lstStyle/>
          <a:p>
            <a:endParaRPr lang="ru-RU" altLang="ru-RU" smtClean="0"/>
          </a:p>
        </p:txBody>
      </p:sp>
      <p:pic>
        <p:nvPicPr>
          <p:cNvPr id="1843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989138"/>
            <a:ext cx="8659813" cy="3311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Содержимое 2"/>
          <p:cNvSpPr>
            <a:spLocks noGrp="1"/>
          </p:cNvSpPr>
          <p:nvPr>
            <p:ph idx="1"/>
          </p:nvPr>
        </p:nvSpPr>
        <p:spPr>
          <a:xfrm>
            <a:off x="131763" y="830263"/>
            <a:ext cx="8686800" cy="3743325"/>
          </a:xfrm>
        </p:spPr>
        <p:txBody>
          <a:bodyPr/>
          <a:lstStyle/>
          <a:p>
            <a:pPr>
              <a:buFontTx/>
              <a:buNone/>
            </a:pPr>
            <a:r>
              <a:rPr lang="ru-RU" altLang="ru-RU" b="1" smtClean="0">
                <a:solidFill>
                  <a:schemeClr val="bg1"/>
                </a:solidFill>
              </a:rPr>
              <a:t> </a:t>
            </a:r>
            <a:r>
              <a:rPr lang="ru-RU" altLang="ru-RU" smtClean="0">
                <a:solidFill>
                  <a:schemeClr val="bg1"/>
                </a:solidFill>
              </a:rPr>
              <a:t>– раскрывает особенности организации образования в различных странах мира.</a:t>
            </a:r>
          </a:p>
          <a:p>
            <a:pPr>
              <a:buFontTx/>
              <a:buNone/>
            </a:pPr>
            <a:endParaRPr lang="ru-RU" altLang="ru-RU" smtClean="0">
              <a:solidFill>
                <a:schemeClr val="bg1"/>
              </a:solidFill>
            </a:endParaRPr>
          </a:p>
          <a:p>
            <a:pPr>
              <a:buFontTx/>
              <a:buNone/>
            </a:pPr>
            <a:endParaRPr lang="ru-RU" altLang="ru-RU" smtClean="0">
              <a:solidFill>
                <a:schemeClr val="bg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31404" y="0"/>
            <a:ext cx="8496108" cy="83099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48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</a:rPr>
              <a:t>Сравнительная педагогика</a:t>
            </a:r>
            <a:endParaRPr lang="ru-RU" sz="4800" b="1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itchFamily="34" charset="0"/>
            </a:endParaRPr>
          </a:p>
        </p:txBody>
      </p:sp>
      <p:pic>
        <p:nvPicPr>
          <p:cNvPr id="19460" name="Picture 5" descr="http://rrnews.ru/sites/default/files/news/10-2013/d181-d0b3d0bbd0bed0b1d183d181d0bed0b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2205038"/>
            <a:ext cx="3829050" cy="3455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1" name="Picture 7" descr="http://kpfu.ru/e-ksu/docs/F1062910516/maket%20(1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2950" y="3141663"/>
            <a:ext cx="4075113" cy="352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7d1f44dc555af33a758dde1727c502fb7902397"/>
</p:tagLst>
</file>

<file path=ppt/theme/theme1.xml><?xml version="1.0" encoding="utf-8"?>
<a:theme xmlns:a="http://schemas.openxmlformats.org/drawingml/2006/main" name="Синий атом">
  <a:themeElements>
    <a:clrScheme name="Синий атом 12">
      <a:dk1>
        <a:srgbClr val="969696"/>
      </a:dk1>
      <a:lt1>
        <a:srgbClr val="FFFFFF"/>
      </a:lt1>
      <a:dk2>
        <a:srgbClr val="99EFF1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7F7F7F"/>
      </a:accent4>
      <a:accent5>
        <a:srgbClr val="DAEDEF"/>
      </a:accent5>
      <a:accent6>
        <a:srgbClr val="2D2D8A"/>
      </a:accent6>
      <a:hlink>
        <a:srgbClr val="009999"/>
      </a:hlink>
      <a:folHlink>
        <a:srgbClr val="669900"/>
      </a:folHlink>
    </a:clrScheme>
    <a:fontScheme name="Синий атом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Синий атом 1">
        <a:dk1>
          <a:srgbClr val="336699"/>
        </a:dk1>
        <a:lt1>
          <a:srgbClr val="FFFFFF"/>
        </a:lt1>
        <a:dk2>
          <a:srgbClr val="87BBDF"/>
        </a:dk2>
        <a:lt2>
          <a:srgbClr val="E3EBF1"/>
        </a:lt2>
        <a:accent1>
          <a:srgbClr val="0099CC"/>
        </a:accent1>
        <a:accent2>
          <a:srgbClr val="468A4B"/>
        </a:accent2>
        <a:accent3>
          <a:srgbClr val="C3DAEC"/>
        </a:accent3>
        <a:accent4>
          <a:srgbClr val="DADADA"/>
        </a:accent4>
        <a:accent5>
          <a:srgbClr val="AACAE2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иний атом 2">
        <a:dk1>
          <a:srgbClr val="777777"/>
        </a:dk1>
        <a:lt1>
          <a:srgbClr val="FFFFFF"/>
        </a:lt1>
        <a:dk2>
          <a:srgbClr val="B7B9AF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D8D9D4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иний атом 3">
        <a:dk1>
          <a:srgbClr val="3E3E5C"/>
        </a:dk1>
        <a:lt1>
          <a:srgbClr val="FFFFFF"/>
        </a:lt1>
        <a:dk2>
          <a:srgbClr val="5C87A4"/>
        </a:dk2>
        <a:lt2>
          <a:srgbClr val="FFFFFF"/>
        </a:lt2>
        <a:accent1>
          <a:srgbClr val="4C8877"/>
        </a:accent1>
        <a:accent2>
          <a:srgbClr val="6666FF"/>
        </a:accent2>
        <a:accent3>
          <a:srgbClr val="B5C3CF"/>
        </a:accent3>
        <a:accent4>
          <a:srgbClr val="DADADA"/>
        </a:accent4>
        <a:accent5>
          <a:srgbClr val="B2C3BD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иний атом 4">
        <a:dk1>
          <a:srgbClr val="003366"/>
        </a:dk1>
        <a:lt1>
          <a:srgbClr val="FFFFFF"/>
        </a:lt1>
        <a:dk2>
          <a:srgbClr val="1C72E4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BBCEF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иний атом 5">
        <a:dk1>
          <a:srgbClr val="003366"/>
        </a:dk1>
        <a:lt1>
          <a:srgbClr val="FFFFFF"/>
        </a:lt1>
        <a:dk2>
          <a:srgbClr val="99D3FF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CAE6FF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иний атом 6">
        <a:dk1>
          <a:srgbClr val="3F7EBD"/>
        </a:dk1>
        <a:lt1>
          <a:srgbClr val="D9F8FF"/>
        </a:lt1>
        <a:dk2>
          <a:srgbClr val="336699"/>
        </a:dk2>
        <a:lt2>
          <a:srgbClr val="777777"/>
        </a:lt2>
        <a:accent1>
          <a:srgbClr val="CCECFF"/>
        </a:accent1>
        <a:accent2>
          <a:srgbClr val="579CDB"/>
        </a:accent2>
        <a:accent3>
          <a:srgbClr val="E9FBFF"/>
        </a:accent3>
        <a:accent4>
          <a:srgbClr val="346BA1"/>
        </a:accent4>
        <a:accent5>
          <a:srgbClr val="E2F4FF"/>
        </a:accent5>
        <a:accent6>
          <a:srgbClr val="4E8DC6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иний атом 7">
        <a:dk1>
          <a:srgbClr val="5C1F00"/>
        </a:dk1>
        <a:lt1>
          <a:srgbClr val="FFFFFF"/>
        </a:lt1>
        <a:dk2>
          <a:srgbClr val="A84724"/>
        </a:dk2>
        <a:lt2>
          <a:srgbClr val="DFD293"/>
        </a:lt2>
        <a:accent1>
          <a:srgbClr val="DF7475"/>
        </a:accent1>
        <a:accent2>
          <a:srgbClr val="5C8FC2"/>
        </a:accent2>
        <a:accent3>
          <a:srgbClr val="D1B1AC"/>
        </a:accent3>
        <a:accent4>
          <a:srgbClr val="DADADA"/>
        </a:accent4>
        <a:accent5>
          <a:srgbClr val="ECBCBD"/>
        </a:accent5>
        <a:accent6>
          <a:srgbClr val="5381B0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иний атом 8">
        <a:dk1>
          <a:srgbClr val="3E3E5C"/>
        </a:dk1>
        <a:lt1>
          <a:srgbClr val="C2FEE1"/>
        </a:lt1>
        <a:dk2>
          <a:srgbClr val="0066CC"/>
        </a:dk2>
        <a:lt2>
          <a:srgbClr val="CCECFF"/>
        </a:lt2>
        <a:accent1>
          <a:srgbClr val="3C9698"/>
        </a:accent1>
        <a:accent2>
          <a:srgbClr val="6666FF"/>
        </a:accent2>
        <a:accent3>
          <a:srgbClr val="AAB8E2"/>
        </a:accent3>
        <a:accent4>
          <a:srgbClr val="A5D9C0"/>
        </a:accent4>
        <a:accent5>
          <a:srgbClr val="AFC9CA"/>
        </a:accent5>
        <a:accent6>
          <a:srgbClr val="5C5CE7"/>
        </a:accent6>
        <a:hlink>
          <a:srgbClr val="99CCFF"/>
        </a:hlink>
        <a:folHlink>
          <a:srgbClr val="CC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иний атом 9">
        <a:dk1>
          <a:srgbClr val="969696"/>
        </a:dk1>
        <a:lt1>
          <a:srgbClr val="FFFFFF"/>
        </a:lt1>
        <a:dk2>
          <a:srgbClr val="0099CC"/>
        </a:dk2>
        <a:lt2>
          <a:srgbClr val="969696"/>
        </a:lt2>
        <a:accent1>
          <a:srgbClr val="D2F8B8"/>
        </a:accent1>
        <a:accent2>
          <a:srgbClr val="CCCC00"/>
        </a:accent2>
        <a:accent3>
          <a:srgbClr val="FFFFFF"/>
        </a:accent3>
        <a:accent4>
          <a:srgbClr val="7F7F7F"/>
        </a:accent4>
        <a:accent5>
          <a:srgbClr val="E5FBD8"/>
        </a:accent5>
        <a:accent6>
          <a:srgbClr val="B9B900"/>
        </a:accent6>
        <a:hlink>
          <a:srgbClr val="00CC99"/>
        </a:hlink>
        <a:folHlink>
          <a:srgbClr val="33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иний атом 10">
        <a:dk1>
          <a:srgbClr val="CCFFCC"/>
        </a:dk1>
        <a:lt1>
          <a:srgbClr val="FFFFFF"/>
        </a:lt1>
        <a:dk2>
          <a:srgbClr val="9BD9FF"/>
        </a:dk2>
        <a:lt2>
          <a:srgbClr val="808080"/>
        </a:lt2>
        <a:accent1>
          <a:srgbClr val="6DB6FF"/>
        </a:accent1>
        <a:accent2>
          <a:srgbClr val="CCFFCC"/>
        </a:accent2>
        <a:accent3>
          <a:srgbClr val="FFFFFF"/>
        </a:accent3>
        <a:accent4>
          <a:srgbClr val="AEDAAE"/>
        </a:accent4>
        <a:accent5>
          <a:srgbClr val="BAD7FF"/>
        </a:accent5>
        <a:accent6>
          <a:srgbClr val="B9E7B9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иний атом 11">
        <a:dk1>
          <a:srgbClr val="EAEAEA"/>
        </a:dk1>
        <a:lt1>
          <a:srgbClr val="FFFFFF"/>
        </a:lt1>
        <a:dk2>
          <a:srgbClr val="EAEAEA"/>
        </a:dk2>
        <a:lt2>
          <a:srgbClr val="333333"/>
        </a:lt2>
        <a:accent1>
          <a:srgbClr val="B2B2B2"/>
        </a:accent1>
        <a:accent2>
          <a:srgbClr val="808080"/>
        </a:accent2>
        <a:accent3>
          <a:srgbClr val="FFFFFF"/>
        </a:accent3>
        <a:accent4>
          <a:srgbClr val="C8C8C8"/>
        </a:accent4>
        <a:accent5>
          <a:srgbClr val="D5D5D5"/>
        </a:accent5>
        <a:accent6>
          <a:srgbClr val="737373"/>
        </a:accent6>
        <a:hlink>
          <a:srgbClr val="4D4D4D"/>
        </a:hlink>
        <a:folHlink>
          <a:srgbClr val="FFFF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иний атом 12">
        <a:dk1>
          <a:srgbClr val="969696"/>
        </a:dk1>
        <a:lt1>
          <a:srgbClr val="FFFFFF"/>
        </a:lt1>
        <a:dk2>
          <a:srgbClr val="99EFF1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7F7F7F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66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Синий атом</Template>
  <TotalTime>1104</TotalTime>
  <Words>511</Words>
  <Application>Microsoft Office PowerPoint</Application>
  <PresentationFormat>Экран (4:3)</PresentationFormat>
  <Paragraphs>119</Paragraphs>
  <Slides>17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5" baseType="lpstr">
      <vt:lpstr>Arial</vt:lpstr>
      <vt:lpstr>Arial Black</vt:lpstr>
      <vt:lpstr>Tahoma</vt:lpstr>
      <vt:lpstr>Calibri</vt:lpstr>
      <vt:lpstr>Times New Roman</vt:lpstr>
      <vt:lpstr>Wingdings</vt:lpstr>
      <vt:lpstr>Verdana</vt:lpstr>
      <vt:lpstr>Синий атом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Профессиональная педагогика – исследует проблемы профессионального образования:  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Структура педагогической науки</dc:title>
  <dc:creator>Алла Андреевна</dc:creator>
  <cp:lastModifiedBy>Сергей</cp:lastModifiedBy>
  <cp:revision>250</cp:revision>
  <dcterms:created xsi:type="dcterms:W3CDTF">2012-04-23T18:17:30Z</dcterms:created>
  <dcterms:modified xsi:type="dcterms:W3CDTF">2016-11-06T15:27:02Z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TC010721171049</vt:lpwstr>
  </property>
</Properties>
</file>