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2" r:id="rId4"/>
    <p:sldId id="264" r:id="rId5"/>
    <p:sldId id="271" r:id="rId6"/>
    <p:sldId id="265" r:id="rId7"/>
    <p:sldId id="267" r:id="rId8"/>
    <p:sldId id="266" r:id="rId9"/>
    <p:sldId id="257" r:id="rId10"/>
    <p:sldId id="258" r:id="rId11"/>
    <p:sldId id="259" r:id="rId12"/>
    <p:sldId id="260" r:id="rId13"/>
    <p:sldId id="268" r:id="rId14"/>
    <p:sldId id="269" r:id="rId15"/>
    <p:sldId id="270" r:id="rId16"/>
    <p:sldId id="261" r:id="rId17"/>
    <p:sldId id="272" r:id="rId18"/>
  </p:sldIdLst>
  <p:sldSz cx="9144000" cy="6858000" type="screen4x3"/>
  <p:notesSz cx="6858000" cy="9144000"/>
  <p:custDataLst>
    <p:tags r:id="rId19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 Cen MT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 Cen MT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 Cen MT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 Cen MT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35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7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A54F68D-22CE-4053-BEBB-3AB7601B8E07}" type="datetimeFigureOut">
              <a:rPr lang="ru-RU"/>
              <a:pPr>
                <a:defRPr/>
              </a:pPr>
              <a:t>06.11.2016</a:t>
            </a:fld>
            <a:endParaRPr lang="ru-RU"/>
          </a:p>
        </p:txBody>
      </p:sp>
      <p:sp>
        <p:nvSpPr>
          <p:cNvPr id="10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6BC9693-21AE-4D4F-B3E0-5890A0560F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56748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2FE1C-93EA-49C9-8459-DBB4E5E59ED0}" type="datetimeFigureOut">
              <a:rPr lang="ru-RU"/>
              <a:pPr>
                <a:defRPr/>
              </a:pPr>
              <a:t>06.11.2016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8D4A5-471E-4D54-B344-A75BA51493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20852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D443F-5B8E-484E-AD35-E63BC2198CA7}" type="datetimeFigureOut">
              <a:rPr lang="ru-RU"/>
              <a:pPr>
                <a:defRPr/>
              </a:pPr>
              <a:t>06.11.2016</a:t>
            </a:fld>
            <a:endParaRPr lang="ru-RU"/>
          </a:p>
        </p:txBody>
      </p:sp>
      <p:sp>
        <p:nvSpPr>
          <p:cNvPr id="8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D85E2AF3-0FEB-4D5D-B1BD-AB60298DA5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48919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2196CD7-65B9-40D2-9C68-9497B5F7EA73}" type="datetimeFigureOut">
              <a:rPr lang="ru-RU"/>
              <a:pPr>
                <a:defRPr/>
              </a:pPr>
              <a:t>06.11.2016</a:t>
            </a:fld>
            <a:endParaRPr lang="ru-RU"/>
          </a:p>
        </p:txBody>
      </p:sp>
      <p:sp>
        <p:nvSpPr>
          <p:cNvPr id="6" name="Номер слайда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CA66206-FB9C-4CB2-94FC-190E67E99E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Нижний колонтитул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0014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164EC6E-241F-490F-986B-79E57C43E431}" type="datetimeFigureOut">
              <a:rPr lang="ru-RU"/>
              <a:pPr>
                <a:defRPr/>
              </a:pPr>
              <a:t>06.11.2016</a:t>
            </a:fld>
            <a:endParaRPr lang="ru-RU"/>
          </a:p>
        </p:txBody>
      </p:sp>
      <p:sp>
        <p:nvSpPr>
          <p:cNvPr id="8" name="Номер слайда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1CC8765-39A8-4635-B185-3E25353250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9220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E8B46-B09F-45A7-B541-9C5136CF7AD7}" type="datetimeFigureOut">
              <a:rPr lang="ru-RU"/>
              <a:pPr>
                <a:defRPr/>
              </a:pPr>
              <a:t>06.11.2016</a:t>
            </a:fld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51468-7F60-44F9-9C4F-C91D436403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0424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7DD017-D7DE-4C42-8027-624C86B462F5}" type="datetimeFigureOut">
              <a:rPr lang="ru-RU"/>
              <a:pPr>
                <a:defRPr/>
              </a:pPr>
              <a:t>06.11.2016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4B80F59E-569E-4593-BD17-0746AF082D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9937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121A4-7E12-4890-B4D7-5F202E0A8549}" type="datetimeFigureOut">
              <a:rPr lang="ru-RU"/>
              <a:pPr>
                <a:defRPr/>
              </a:pPr>
              <a:t>06.11.2016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16440-9E92-40F4-8876-C6FD744E4D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9950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3ED43B1-DFD6-4763-8D49-D05AE10A21A4}" type="datetimeFigureOut">
              <a:rPr lang="ru-RU"/>
              <a:pPr>
                <a:defRPr/>
              </a:pPr>
              <a:t>06.11.2016</a:t>
            </a:fld>
            <a:endParaRPr lang="ru-RU"/>
          </a:p>
        </p:txBody>
      </p:sp>
      <p:sp>
        <p:nvSpPr>
          <p:cNvPr id="10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6316F0A2-5B3A-4E7B-B0FF-A44222F1B9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63029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3E47D-DD2D-46EC-8FA3-85F1091463C9}" type="datetimeFigureOut">
              <a:rPr lang="ru-RU"/>
              <a:pPr>
                <a:defRPr/>
              </a:pPr>
              <a:t>06.11.2016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23966-6E5C-4906-BACE-6A01D8B0E0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4832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0B81E6-29BA-44A6-86E8-29F034AA7138}" type="datetimeFigureOut">
              <a:rPr lang="ru-RU"/>
              <a:pPr>
                <a:defRPr/>
              </a:pPr>
              <a:t>06.11.2016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28093E-3BFA-4DEB-A180-9FFB1AC820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3425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401BE0C-5158-4DAC-A2F8-E7EF5A237343}" type="datetimeFigureOut">
              <a:rPr lang="ru-RU"/>
              <a:pPr>
                <a:defRPr/>
              </a:pPr>
              <a:t>06.11.2016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B8E25AC-1112-4FD4-B66A-7865A75343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697" r:id="rId2"/>
    <p:sldLayoutId id="2147483702" r:id="rId3"/>
    <p:sldLayoutId id="2147483703" r:id="rId4"/>
    <p:sldLayoutId id="2147483704" r:id="rId5"/>
    <p:sldLayoutId id="2147483698" r:id="rId6"/>
    <p:sldLayoutId id="2147483705" r:id="rId7"/>
    <p:sldLayoutId id="2147483699" r:id="rId8"/>
    <p:sldLayoutId id="2147483706" r:id="rId9"/>
    <p:sldLayoutId id="2147483700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7EA52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5DCEAF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si-sv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8313" y="2420938"/>
            <a:ext cx="8353425" cy="9652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/>
              <a:t>Кейс-технология обучения</a:t>
            </a:r>
            <a:endParaRPr lang="ru-RU" b="1" dirty="0"/>
          </a:p>
        </p:txBody>
      </p:sp>
      <p:sp>
        <p:nvSpPr>
          <p:cNvPr id="9219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362200" y="6049963"/>
            <a:ext cx="6705600" cy="685800"/>
          </a:xfrm>
        </p:spPr>
        <p:txBody>
          <a:bodyPr>
            <a:spAutoFit/>
          </a:bodyPr>
          <a:lstStyle/>
          <a:p>
            <a:pPr algn="r" eaLnBrk="1" hangingPunct="1"/>
            <a:r>
              <a:rPr lang="ru-RU" altLang="ru-RU" sz="1400" smtClean="0"/>
              <a:t>Разработал к.п.н., доц. </a:t>
            </a:r>
            <a:r>
              <a:rPr lang="ru-RU" altLang="ru-RU" sz="1400" b="1" smtClean="0">
                <a:hlinkClick r:id="rId2"/>
              </a:rPr>
              <a:t>Сидоров С.В.</a:t>
            </a:r>
            <a:endParaRPr lang="ru-RU" altLang="ru-RU" sz="1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mtClean="0"/>
              <a:t>Что такое кейс-технология обучения</a:t>
            </a:r>
          </a:p>
        </p:txBody>
      </p:sp>
      <p:sp>
        <p:nvSpPr>
          <p:cNvPr id="10243" name="Объект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ru-RU" altLang="ru-RU" sz="3200" b="1" smtClean="0">
                <a:solidFill>
                  <a:srgbClr val="FF0000"/>
                </a:solidFill>
              </a:rPr>
              <a:t>Кейс-технология обучения </a:t>
            </a:r>
            <a:r>
              <a:rPr lang="ru-RU" altLang="ru-RU" sz="3200" smtClean="0"/>
              <a:t>– технология организации учебного процесса на основе кейс-метода.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sz="3200" smtClean="0"/>
              <a:t>Данная технология предполагает использование комплекса кейсов, тематически охватывающих всё содержание образования по данной учебной дисциплине.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459788" y="6237288"/>
            <a:ext cx="684212" cy="62071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ru-RU" altLang="ru-RU" smtClean="0"/>
              <a:t>Кейс-метод обучения</a:t>
            </a:r>
          </a:p>
        </p:txBody>
      </p:sp>
      <p:sp>
        <p:nvSpPr>
          <p:cNvPr id="11267" name="Объект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ru-RU" altLang="ru-RU" sz="3200" b="1" smtClean="0">
                <a:solidFill>
                  <a:srgbClr val="FF0000"/>
                </a:solidFill>
              </a:rPr>
              <a:t>Кейс-метод</a:t>
            </a:r>
            <a:r>
              <a:rPr lang="ru-RU" altLang="ru-RU" sz="3200" smtClean="0"/>
              <a:t> (англ. case method, case-study – кейс-метод, кейс-стади) – способ обучения, основанный на анализе ситуаций, в котором используются описания реальных, проявляющихся в конкретной ситуации, «взятой из жизни».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459788" y="6237288"/>
            <a:ext cx="684212" cy="62071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ru-RU" altLang="ru-RU" smtClean="0"/>
              <a:t>Что такое кейс</a:t>
            </a:r>
          </a:p>
        </p:txBody>
      </p:sp>
      <p:sp>
        <p:nvSpPr>
          <p:cNvPr id="12291" name="Объект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ru-RU" altLang="ru-RU" sz="3200" b="1" smtClean="0">
                <a:solidFill>
                  <a:srgbClr val="FF0000"/>
                </a:solidFill>
              </a:rPr>
              <a:t>Кейс</a:t>
            </a:r>
            <a:r>
              <a:rPr lang="ru-RU" altLang="ru-RU" sz="3200" smtClean="0"/>
              <a:t> – пример, взятый из жизни и представляющий собой не просто правдоподобное отображение реальной ситуации, а единый информационный комплекс, с помощью которого анализируется данная ситуация. 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altLang="ru-RU" sz="3200" smtClean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459788" y="6237288"/>
            <a:ext cx="684212" cy="62071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ru-RU" altLang="ru-RU" smtClean="0"/>
              <a:t>Происхождение кейс-метода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351838" cy="4708525"/>
          </a:xfrm>
        </p:spPr>
        <p:txBody>
          <a:bodyPr/>
          <a:lstStyle/>
          <a:p>
            <a:pPr eaLnBrk="1" hangingPunct="1"/>
            <a:r>
              <a:rPr lang="ru-RU" altLang="ru-RU" smtClean="0"/>
              <a:t>«Родиной» кейс-метода, считают Школу бизнеса Гарвардского университета (США, 1924 г.). </a:t>
            </a:r>
          </a:p>
          <a:p>
            <a:pPr eaLnBrk="1" hangingPunct="1"/>
            <a:r>
              <a:rPr lang="ru-RU" altLang="ru-RU" smtClean="0"/>
              <a:t>Гарвардские преподаватели стали использовать кейсы, поскольку не существовало учебников, для эффективного обучения в постоянно меняющихся условиях бизнеса.</a:t>
            </a:r>
          </a:p>
          <a:p>
            <a:pPr eaLnBrk="1" hangingPunct="1"/>
            <a:r>
              <a:rPr lang="ru-RU" altLang="ru-RU" smtClean="0"/>
              <a:t>Первые учебные кейсы были составлены на основе интервью с успешными представителями бизнеса.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459788" y="6237288"/>
            <a:ext cx="684212" cy="62071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ru-RU" altLang="ru-RU" smtClean="0"/>
              <a:t>Основные элементы кейса</a:t>
            </a:r>
          </a:p>
        </p:txBody>
      </p:sp>
      <p:sp>
        <p:nvSpPr>
          <p:cNvPr id="14339" name="Объект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ru-RU" altLang="ru-RU" sz="3200" dirty="0" smtClean="0"/>
              <a:t>описание конкретной ситуации; 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ru-RU" altLang="ru-RU" sz="3200" dirty="0" smtClean="0"/>
              <a:t>вспомогательная информация, которая нужна для изучения кейса; 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ru-RU" altLang="ru-RU" sz="3200" dirty="0" smtClean="0"/>
              <a:t>задания к кейсу.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459788" y="6237288"/>
            <a:ext cx="684212" cy="62071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ru-RU" altLang="ru-RU" smtClean="0"/>
              <a:t>Учебные кейсы должны…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351838" cy="4852988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ru-RU" altLang="ru-RU" smtClean="0"/>
              <a:t>провоцировать дискуссию; 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ru-RU" altLang="ru-RU" smtClean="0"/>
              <a:t>соответствовать четко поставленной цели создания; 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ru-RU" altLang="ru-RU" smtClean="0"/>
              <a:t>развивать аналитическое мышление; 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ru-RU" altLang="ru-RU" smtClean="0"/>
              <a:t>отображать несколько аспектов жизни; 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ru-RU" altLang="ru-RU" smtClean="0"/>
              <a:t>иметь определенный уровень трудности; 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ru-RU" altLang="ru-RU" smtClean="0"/>
              <a:t>иллюстрировать типичные ситуации; 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ru-RU" altLang="ru-RU" smtClean="0"/>
              <a:t>иметь несколько вариантов решений; 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ru-RU" altLang="ru-RU" smtClean="0"/>
              <a:t>быть актуальными на день применения. 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459788" y="6237288"/>
            <a:ext cx="684212" cy="62071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611188" y="188913"/>
            <a:ext cx="8424862" cy="990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mtClean="0"/>
              <a:t>Методы, используемые в кейс-технологии обучения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ru-RU" sz="3200" dirty="0" smtClean="0"/>
              <a:t>В структуре кейс-технологии используется ряд специфических методов:</a:t>
            </a: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ru-RU" sz="3200" b="1" dirty="0" smtClean="0"/>
              <a:t>метод инцидента</a:t>
            </a:r>
            <a:r>
              <a:rPr lang="ru-RU" sz="3200" dirty="0" smtClean="0"/>
              <a:t>;</a:t>
            </a: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ru-RU" sz="3200" b="1" dirty="0" smtClean="0"/>
              <a:t>метод разбора деловой корреспонденции</a:t>
            </a:r>
            <a:r>
              <a:rPr lang="ru-RU" sz="3200" dirty="0" smtClean="0"/>
              <a:t>;</a:t>
            </a: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ru-RU" sz="3200" b="1" dirty="0" smtClean="0"/>
              <a:t>метод ситуативного анализа</a:t>
            </a:r>
            <a:r>
              <a:rPr lang="ru-RU" sz="3200" dirty="0" smtClean="0"/>
              <a:t>;</a:t>
            </a: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ru-RU" sz="3200" b="1" dirty="0" smtClean="0"/>
              <a:t>метод деловой игры (введения игровой ситуации) </a:t>
            </a:r>
            <a:r>
              <a:rPr lang="ru-RU" sz="3200" dirty="0" smtClean="0"/>
              <a:t>и др.</a:t>
            </a:r>
            <a:endParaRPr lang="ru-RU" sz="3200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459788" y="6237288"/>
            <a:ext cx="684212" cy="62071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ru-RU" altLang="ru-RU" smtClean="0"/>
              <a:t>Метод инцидента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484313"/>
            <a:ext cx="8229600" cy="5040312"/>
          </a:xfrm>
        </p:spPr>
        <p:txBody>
          <a:bodyPr>
            <a:normAutofit fontScale="85000" lnSpcReduction="10000"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i="1" dirty="0"/>
              <a:t>«2/3 российского населения находится за чертой бедности. Это тем более парадоксально, что, по оценкам ООН, в России сосредоточено более 50 % мировых природных богатств, Россия - страна сплошной грамотности населения  и занимает одно из первых мест в мире по числу специалистов с высшим и средним техническим образованием на каждую тысячу человек</a:t>
            </a:r>
            <a:r>
              <a:rPr lang="ru-RU" i="1" dirty="0" smtClean="0"/>
              <a:t>»</a:t>
            </a:r>
            <a:r>
              <a:rPr lang="ru-RU" dirty="0" smtClean="0"/>
              <a:t>.</a:t>
            </a:r>
          </a:p>
          <a:p>
            <a:pPr marL="0" indent="0" algn="r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 </a:t>
            </a:r>
            <a:r>
              <a:rPr lang="ru-RU" dirty="0"/>
              <a:t>(</a:t>
            </a:r>
            <a:r>
              <a:rPr lang="ru-RU" b="1" dirty="0"/>
              <a:t>Аргументы и факты</a:t>
            </a:r>
            <a:r>
              <a:rPr lang="ru-RU" dirty="0"/>
              <a:t>)</a:t>
            </a:r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b="1" dirty="0"/>
              <a:t>Вопросы к тексту: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dirty="0"/>
              <a:t>в чем заключается проблема?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dirty="0"/>
              <a:t>как государство ее решает?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dirty="0"/>
              <a:t>какие способы решения проблемы вы можете предложить?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endParaRPr lang="ru-RU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459788" y="6237288"/>
            <a:ext cx="684212" cy="62071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 fontScale="90000"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ru-RU" dirty="0" smtClean="0"/>
              <a:t>Метод разбора деловой корреспонденции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997450"/>
          </a:xfrm>
        </p:spPr>
        <p:txBody>
          <a:bodyPr>
            <a:normAutofit fontScale="70000" lnSpcReduction="20000"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«</a:t>
            </a:r>
            <a:r>
              <a:rPr lang="ru-RU" i="1" dirty="0"/>
              <a:t>Татьяна закончила 9 класс школы, в которую ходила по месту жительства. В аттестате у девочки много «троек» и она не отличалась примерным поведением. Татьяну отказались принять в 10 класс родной школы, так как подобная учеба и поведение наносят урон престижу заведения. Девочке посоветовали поискать другую школу или поступить в колледж. Но родители Татьяны были не согласны с этим решением. Что им делать</a:t>
            </a:r>
            <a:r>
              <a:rPr lang="ru-RU" i="1" dirty="0" smtClean="0"/>
              <a:t>?</a:t>
            </a:r>
            <a:r>
              <a:rPr lang="ru-RU" dirty="0" smtClean="0"/>
              <a:t>»</a:t>
            </a:r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ru-RU" dirty="0" smtClean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b="1" dirty="0" smtClean="0"/>
              <a:t>Вопросы: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dirty="0" smtClean="0"/>
              <a:t>какое право нарушено? Кем нарушено?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dirty="0" smtClean="0"/>
              <a:t>На </a:t>
            </a:r>
            <a:r>
              <a:rPr lang="ru-RU" dirty="0"/>
              <a:t>какие нормативные документы можно ссылаться, защищая свое право?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dirty="0"/>
              <a:t>Что нужно сделать для его восстановления?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dirty="0"/>
              <a:t>Кто обязан это сделать?</a:t>
            </a:r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b="1" dirty="0"/>
              <a:t>Документы</a:t>
            </a:r>
            <a:r>
              <a:rPr lang="ru-RU" dirty="0"/>
              <a:t>: «Всеобщая декларация прав человека», «Конвенция о правах ребенка», Конституция Российской Федерации, Закон «Об образовании».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endParaRPr lang="ru-RU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459788" y="6237288"/>
            <a:ext cx="684212" cy="62071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ru-RU" altLang="ru-RU" smtClean="0"/>
              <a:t>Метод ситуативного анализа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altLang="ru-RU" b="1" dirty="0" smtClean="0"/>
              <a:t>Действующие лица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altLang="ru-RU" dirty="0" smtClean="0"/>
              <a:t>Директора </a:t>
            </a:r>
            <a:r>
              <a:rPr lang="ru-RU" altLang="ru-RU" dirty="0"/>
              <a:t>завода «</a:t>
            </a:r>
            <a:r>
              <a:rPr lang="ru-RU" altLang="ru-RU" dirty="0" err="1"/>
              <a:t>Сибметалсервис</a:t>
            </a:r>
            <a:r>
              <a:rPr lang="ru-RU" altLang="ru-RU" dirty="0"/>
              <a:t>»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altLang="ru-RU" dirty="0"/>
              <a:t>Лидеры профсоюза и рабочие завода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altLang="ru-RU" dirty="0"/>
              <a:t>Администрация города и другие должностные лица: мэр, заместитель мэра, судья, полицейские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altLang="ru-RU" dirty="0"/>
              <a:t>Журналисты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endParaRPr lang="ru-RU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459788" y="6237288"/>
            <a:ext cx="684212" cy="62071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684213" y="228600"/>
            <a:ext cx="8081962" cy="990600"/>
          </a:xfrm>
        </p:spPr>
        <p:txBody>
          <a:bodyPr/>
          <a:lstStyle/>
          <a:p>
            <a:pPr eaLnBrk="1" hangingPunct="1"/>
            <a:r>
              <a:rPr lang="ru-RU" altLang="ru-RU" smtClean="0"/>
              <a:t>Введение игровой ситуации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531225" cy="4924425"/>
          </a:xfrm>
        </p:spPr>
        <p:txBody>
          <a:bodyPr>
            <a:normAutofit fontScale="70000" lnSpcReduction="20000"/>
          </a:bodyPr>
          <a:lstStyle/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dirty="0" smtClean="0"/>
              <a:t>На предприятии  «</a:t>
            </a:r>
            <a:r>
              <a:rPr lang="ru-RU" dirty="0" err="1" smtClean="0"/>
              <a:t>Сибметалсервис</a:t>
            </a:r>
            <a:r>
              <a:rPr lang="ru-RU" dirty="0" smtClean="0"/>
              <a:t>» около 100 рабочих, а также 50 инженеров, мастеров и обслуживающего персонала. Владельцы этого предприятия семья Кротких. Условия труда для рабочих на заводе следующие: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b="1" dirty="0" smtClean="0"/>
              <a:t>Работа в две смены</a:t>
            </a:r>
            <a:r>
              <a:rPr lang="ru-RU" dirty="0" smtClean="0"/>
              <a:t>: с 8.00 до 20.00 и с 20.00 до 8.00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b="1" dirty="0" smtClean="0"/>
              <a:t>Перерыв на обед</a:t>
            </a:r>
            <a:r>
              <a:rPr lang="ru-RU" dirty="0" smtClean="0"/>
              <a:t> -1 час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b="1" dirty="0" smtClean="0"/>
              <a:t>Выходной </a:t>
            </a:r>
            <a:r>
              <a:rPr lang="ru-RU" dirty="0" smtClean="0"/>
              <a:t>- Воскресенье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b="1" dirty="0" smtClean="0"/>
              <a:t>Оплата труда:</a:t>
            </a:r>
            <a:r>
              <a:rPr lang="ru-RU" dirty="0" smtClean="0"/>
              <a:t> около 12-13 тыс. рублей в месяц, половина из которых составляет премия, назначаемая в случае отсутствия дисциплинарных проступков: опозданий, курения, производственного брака. За каждое нарушение с премии снимается 10 %.  Оплата сверхурочных и ночных работ оговаривается с каждым работником индивидуально.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dirty="0" smtClean="0"/>
              <a:t>За один прогул, которым считается 4-часовое отсутствие на работе – увольнение.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b="1" dirty="0" smtClean="0"/>
              <a:t>Отпуск</a:t>
            </a:r>
            <a:r>
              <a:rPr lang="ru-RU" dirty="0" smtClean="0"/>
              <a:t> – 4 недели после года работы.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dirty="0" smtClean="0"/>
              <a:t>При поступлении на работу с каждым работником заключается отдельный трудовой договор.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endParaRPr lang="ru-RU" dirty="0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459788" y="6237288"/>
            <a:ext cx="684212" cy="62071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ru-RU" altLang="ru-RU" smtClean="0"/>
              <a:t>Признаки кейс-технологии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ru-RU" altLang="ru-RU" sz="3200" smtClean="0"/>
              <a:t>контролируемое педагогом эмоциональное напряжение обучающихся; </a:t>
            </a:r>
          </a:p>
          <a:p>
            <a:pPr eaLnBrk="1" hangingPunct="1"/>
            <a:r>
              <a:rPr lang="ru-RU" altLang="ru-RU" sz="3200" smtClean="0"/>
              <a:t>наличие модели социальной системы, состояние которой подлежит рассмотрение в некоторый определенный момент времени; </a:t>
            </a:r>
          </a:p>
          <a:p>
            <a:pPr eaLnBrk="1" hangingPunct="1"/>
            <a:r>
              <a:rPr lang="ru-RU" altLang="ru-RU" sz="3200" smtClean="0"/>
              <a:t>присутствие единой цели при поиске решений; </a:t>
            </a:r>
          </a:p>
          <a:p>
            <a:pPr eaLnBrk="1" hangingPunct="1"/>
            <a:endParaRPr lang="ru-RU" altLang="ru-RU" sz="3200" smtClean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459788" y="6237288"/>
            <a:ext cx="684212" cy="62071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ru-RU" altLang="ru-RU" smtClean="0"/>
              <a:t>Признаки кейс-технологии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ru-RU" altLang="ru-RU" sz="3200" smtClean="0"/>
              <a:t>возможность коллективной выработки решений; </a:t>
            </a:r>
          </a:p>
          <a:p>
            <a:pPr eaLnBrk="1" hangingPunct="1"/>
            <a:r>
              <a:rPr lang="ru-RU" altLang="ru-RU" sz="3200" smtClean="0"/>
              <a:t>наличие множества способов решений, принципиальное отсутствие единственного решения; </a:t>
            </a:r>
          </a:p>
          <a:p>
            <a:pPr eaLnBrk="1" hangingPunct="1"/>
            <a:r>
              <a:rPr lang="ru-RU" altLang="ru-RU" sz="3200" smtClean="0"/>
              <a:t>использование системы группового оценивания деятельности.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459788" y="6237288"/>
            <a:ext cx="684212" cy="62071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351838" cy="990600"/>
          </a:xfrm>
        </p:spPr>
        <p:txBody>
          <a:bodyPr/>
          <a:lstStyle/>
          <a:p>
            <a:pPr eaLnBrk="1" hangingPunct="1"/>
            <a:r>
              <a:rPr lang="ru-RU" altLang="ru-RU" smtClean="0"/>
              <a:t>Этапы кейс-технологии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351838" cy="4924425"/>
          </a:xfrm>
        </p:spPr>
        <p:txBody>
          <a:bodyPr/>
          <a:lstStyle/>
          <a:p>
            <a:pPr marL="514350" indent="-514350" eaLnBrk="1" hangingPunct="1">
              <a:buFont typeface="Tw Cen MT" pitchFamily="34" charset="0"/>
              <a:buAutoNum type="arabicParenR"/>
            </a:pPr>
            <a:r>
              <a:rPr lang="ru-RU" altLang="ru-RU" sz="3200" smtClean="0"/>
              <a:t>ознакомление обучающихся с материалом кейса; </a:t>
            </a:r>
          </a:p>
          <a:p>
            <a:pPr marL="514350" indent="-514350" eaLnBrk="1" hangingPunct="1">
              <a:buFont typeface="Tw Cen MT" pitchFamily="34" charset="0"/>
              <a:buAutoNum type="arabicParenR"/>
            </a:pPr>
            <a:r>
              <a:rPr lang="ru-RU" altLang="ru-RU" sz="3200" smtClean="0"/>
              <a:t>анализ кейса; </a:t>
            </a:r>
          </a:p>
          <a:p>
            <a:pPr marL="514350" indent="-514350" eaLnBrk="1" hangingPunct="1">
              <a:buFont typeface="Tw Cen MT" pitchFamily="34" charset="0"/>
              <a:buAutoNum type="arabicParenR"/>
            </a:pPr>
            <a:r>
              <a:rPr lang="ru-RU" altLang="ru-RU" sz="3200" smtClean="0"/>
              <a:t>организация обсуждения кейса (на том этапе обычно используются различные формы дискуссии); </a:t>
            </a:r>
          </a:p>
          <a:p>
            <a:pPr marL="514350" indent="-514350" eaLnBrk="1" hangingPunct="1">
              <a:buFont typeface="Tw Cen MT" pitchFamily="34" charset="0"/>
              <a:buAutoNum type="arabicParenR"/>
            </a:pPr>
            <a:r>
              <a:rPr lang="ru-RU" altLang="ru-RU" sz="3200" smtClean="0"/>
              <a:t>оценивание участников обсуждения; </a:t>
            </a:r>
          </a:p>
          <a:p>
            <a:pPr marL="514350" indent="-514350" eaLnBrk="1" hangingPunct="1">
              <a:buFont typeface="Tw Cen MT" pitchFamily="34" charset="0"/>
              <a:buAutoNum type="arabicParenR"/>
            </a:pPr>
            <a:r>
              <a:rPr lang="ru-RU" altLang="ru-RU" sz="3200" smtClean="0"/>
              <a:t>подведение итогов. 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459788" y="6237288"/>
            <a:ext cx="684212" cy="62071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ru-RU" altLang="ru-RU" smtClean="0"/>
              <a:t>Преимущества кейс-технологии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280400" cy="4997450"/>
          </a:xfrm>
        </p:spPr>
        <p:txBody>
          <a:bodyPr/>
          <a:lstStyle/>
          <a:p>
            <a:pPr eaLnBrk="1" hangingPunct="1"/>
            <a:r>
              <a:rPr lang="ru-RU" altLang="ru-RU" smtClean="0"/>
              <a:t>Акцент в обучении смещается на выработку компетенций.</a:t>
            </a:r>
          </a:p>
          <a:p>
            <a:pPr eaLnBrk="1" hangingPunct="1"/>
            <a:r>
              <a:rPr lang="ru-RU" altLang="ru-RU" smtClean="0"/>
              <a:t>Преодолевается «сухость», неэмоциональность в изучении сложных вопросов.</a:t>
            </a:r>
          </a:p>
          <a:p>
            <a:pPr eaLnBrk="1" hangingPunct="1"/>
            <a:r>
              <a:rPr lang="ru-RU" altLang="ru-RU" smtClean="0"/>
              <a:t>Формируется опыт решения проблем.</a:t>
            </a:r>
          </a:p>
          <a:p>
            <a:pPr eaLnBrk="1" hangingPunct="1"/>
            <a:r>
              <a:rPr lang="ru-RU" altLang="ru-RU" smtClean="0"/>
              <a:t>Развивается умение слушать и понимать других людей, работать в команде.</a:t>
            </a:r>
          </a:p>
          <a:p>
            <a:pPr eaLnBrk="1" hangingPunct="1"/>
            <a:endParaRPr lang="ru-RU" altLang="ru-RU" smtClean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459788" y="6237288"/>
            <a:ext cx="684212" cy="62071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ru-RU" altLang="ru-RU" smtClean="0"/>
              <a:t>Преимущества кейс-технологии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280400" cy="4997450"/>
          </a:xfrm>
        </p:spPr>
        <p:txBody>
          <a:bodyPr/>
          <a:lstStyle/>
          <a:p>
            <a:pPr eaLnBrk="1" hangingPunct="1"/>
            <a:r>
              <a:rPr lang="ru-RU" altLang="ru-RU" smtClean="0"/>
              <a:t>Вырабатываются умения работы с информацией, оценивания альтернативных решений.</a:t>
            </a:r>
          </a:p>
          <a:p>
            <a:pPr eaLnBrk="1" hangingPunct="1"/>
            <a:r>
              <a:rPr lang="ru-RU" altLang="ru-RU" smtClean="0"/>
              <a:t>Развиваются умения логически мыслить, формулировать вопрос, аргументировать ответ, отстаивать свое мнение.</a:t>
            </a:r>
          </a:p>
          <a:p>
            <a:pPr eaLnBrk="1" hangingPunct="1"/>
            <a:r>
              <a:rPr lang="ru-RU" altLang="ru-RU" smtClean="0"/>
              <a:t>Развивается креативность у преподавателя и учеников.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459788" y="6237288"/>
            <a:ext cx="684212" cy="62071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e14f5510cf348149106e5b648b2ed8f124c567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Воздушный поток">
    <a:dk1>
      <a:sysClr val="windowText" lastClr="000000"/>
    </a:dk1>
    <a:lt1>
      <a:sysClr val="window" lastClr="FFFFFF"/>
    </a:lt1>
    <a:dk2>
      <a:srgbClr val="212745"/>
    </a:dk2>
    <a:lt2>
      <a:srgbClr val="B4DCFA"/>
    </a:lt2>
    <a:accent1>
      <a:srgbClr val="4E67C8"/>
    </a:accent1>
    <a:accent2>
      <a:srgbClr val="5ECCF3"/>
    </a:accent2>
    <a:accent3>
      <a:srgbClr val="A7EA52"/>
    </a:accent3>
    <a:accent4>
      <a:srgbClr val="5DCEAF"/>
    </a:accent4>
    <a:accent5>
      <a:srgbClr val="FF8021"/>
    </a:accent5>
    <a:accent6>
      <a:srgbClr val="F14124"/>
    </a:accent6>
    <a:hlink>
      <a:srgbClr val="56C7AA"/>
    </a:hlink>
    <a:folHlink>
      <a:srgbClr val="59A8D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61</TotalTime>
  <Words>758</Words>
  <Application>Microsoft Office PowerPoint</Application>
  <PresentationFormat>Экран (4:3)</PresentationFormat>
  <Paragraphs>86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Tw Cen MT</vt:lpstr>
      <vt:lpstr>Arial</vt:lpstr>
      <vt:lpstr>Calibri</vt:lpstr>
      <vt:lpstr>Wingdings</vt:lpstr>
      <vt:lpstr>Wingdings 2</vt:lpstr>
      <vt:lpstr>Обычная</vt:lpstr>
      <vt:lpstr>Кейс-технология обучения</vt:lpstr>
      <vt:lpstr>Что такое кейс-технология обучения</vt:lpstr>
      <vt:lpstr>Кейс-метод обучения</vt:lpstr>
      <vt:lpstr>Что такое кейс</vt:lpstr>
      <vt:lpstr>Происхождение кейс-метода</vt:lpstr>
      <vt:lpstr>Основные элементы кейса</vt:lpstr>
      <vt:lpstr>Учебные кейсы должны…</vt:lpstr>
      <vt:lpstr>Методы, используемые в кейс-технологии обучения</vt:lpstr>
      <vt:lpstr>Метод инцидента</vt:lpstr>
      <vt:lpstr>Метод разбора деловой корреспонденции</vt:lpstr>
      <vt:lpstr>Метод ситуативного анализа</vt:lpstr>
      <vt:lpstr>Введение игровой ситуации</vt:lpstr>
      <vt:lpstr>Признаки кейс-технологии</vt:lpstr>
      <vt:lpstr>Признаки кейс-технологии</vt:lpstr>
      <vt:lpstr>Этапы кейс-технологии</vt:lpstr>
      <vt:lpstr>Преимущества кейс-технологии</vt:lpstr>
      <vt:lpstr>Преимущества кейс-технологии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Кейс-технология обучения</dc:title>
  <dc:creator>Сергей</dc:creator>
  <cp:lastModifiedBy>Сергей</cp:lastModifiedBy>
  <cp:revision>11</cp:revision>
  <dcterms:created xsi:type="dcterms:W3CDTF">2015-12-10T06:08:37Z</dcterms:created>
  <dcterms:modified xsi:type="dcterms:W3CDTF">2016-11-06T14:20:27Z</dcterms:modified>
</cp:coreProperties>
</file>