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7"/>
  </p:notesMasterIdLst>
  <p:sldIdLst>
    <p:sldId id="256" r:id="rId2"/>
    <p:sldId id="257" r:id="rId3"/>
    <p:sldId id="277" r:id="rId4"/>
    <p:sldId id="258" r:id="rId5"/>
    <p:sldId id="259" r:id="rId6"/>
    <p:sldId id="260" r:id="rId7"/>
    <p:sldId id="261" r:id="rId8"/>
    <p:sldId id="278" r:id="rId9"/>
    <p:sldId id="279" r:id="rId10"/>
    <p:sldId id="262" r:id="rId11"/>
    <p:sldId id="280" r:id="rId12"/>
    <p:sldId id="282" r:id="rId13"/>
    <p:sldId id="281" r:id="rId14"/>
    <p:sldId id="263" r:id="rId15"/>
    <p:sldId id="283" r:id="rId16"/>
    <p:sldId id="265" r:id="rId17"/>
    <p:sldId id="284" r:id="rId18"/>
    <p:sldId id="285" r:id="rId19"/>
    <p:sldId id="273" r:id="rId20"/>
    <p:sldId id="286" r:id="rId21"/>
    <p:sldId id="274" r:id="rId22"/>
    <p:sldId id="275" r:id="rId23"/>
    <p:sldId id="276" r:id="rId24"/>
    <p:sldId id="287" r:id="rId25"/>
    <p:sldId id="288" r:id="rId26"/>
  </p:sldIdLst>
  <p:sldSz cx="9906000" cy="6858000" type="A4"/>
  <p:notesSz cx="6858000" cy="9144000"/>
  <p:custDataLst>
    <p:tags r:id="rId28"/>
  </p:custDataLst>
  <p:defaultTextStyle>
    <a:defPPr>
      <a:defRPr lang="ru-RU"/>
    </a:defPPr>
    <a:lvl1pPr marL="0" algn="l" defTabSz="97926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89629" algn="l" defTabSz="97926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79260" algn="l" defTabSz="97926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68887" algn="l" defTabSz="97926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58516" algn="l" defTabSz="97926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48147" algn="l" defTabSz="97926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37776" algn="l" defTabSz="97926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27407" algn="l" defTabSz="97926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17033" algn="l" defTabSz="97926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0" autoAdjust="0"/>
  </p:normalViewPr>
  <p:slideViewPr>
    <p:cSldViewPr>
      <p:cViewPr varScale="1">
        <p:scale>
          <a:sx n="80" d="100"/>
          <a:sy n="80" d="100"/>
        </p:scale>
        <p:origin x="-1243" y="-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2256F-883B-4900-9B6F-CF66D1CE6714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7D6ACA-040D-46CD-A8AB-4E4F8FC4BE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93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7926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489629" algn="l" defTabSz="97926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979260" algn="l" defTabSz="97926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468887" algn="l" defTabSz="97926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958516" algn="l" defTabSz="97926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448147" algn="l" defTabSz="97926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937776" algn="l" defTabSz="97926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427407" algn="l" defTabSz="97926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3917033" algn="l" defTabSz="97926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D6ACA-040D-46CD-A8AB-4E4F8FC4BE8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368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34"/>
            <a:ext cx="8420100" cy="147002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88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77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74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70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4408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8797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7" y="4406906"/>
            <a:ext cx="8420100" cy="136207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7" y="2906720"/>
            <a:ext cx="8420100" cy="150018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962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792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6888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9585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448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9377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42740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91703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987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1600203"/>
            <a:ext cx="4375150" cy="4525965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0" y="1600203"/>
            <a:ext cx="4375150" cy="4525965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847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8"/>
            <a:ext cx="4376870" cy="639765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629" indent="0">
              <a:buNone/>
              <a:defRPr sz="2200" b="1"/>
            </a:lvl2pPr>
            <a:lvl3pPr marL="979260" indent="0">
              <a:buNone/>
              <a:defRPr sz="2000" b="1"/>
            </a:lvl3pPr>
            <a:lvl4pPr marL="1468887" indent="0">
              <a:buNone/>
              <a:defRPr sz="1600" b="1"/>
            </a:lvl4pPr>
            <a:lvl5pPr marL="1958516" indent="0">
              <a:buNone/>
              <a:defRPr sz="1600" b="1"/>
            </a:lvl5pPr>
            <a:lvl6pPr marL="2448147" indent="0">
              <a:buNone/>
              <a:defRPr sz="1600" b="1"/>
            </a:lvl6pPr>
            <a:lvl7pPr marL="2937776" indent="0">
              <a:buNone/>
              <a:defRPr sz="1600" b="1"/>
            </a:lvl7pPr>
            <a:lvl8pPr marL="3427407" indent="0">
              <a:buNone/>
              <a:defRPr sz="1600" b="1"/>
            </a:lvl8pPr>
            <a:lvl9pPr marL="3917033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83"/>
            <a:ext cx="4376870" cy="395128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4" y="1535118"/>
            <a:ext cx="4378591" cy="639765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9629" indent="0">
              <a:buNone/>
              <a:defRPr sz="2200" b="1"/>
            </a:lvl2pPr>
            <a:lvl3pPr marL="979260" indent="0">
              <a:buNone/>
              <a:defRPr sz="2000" b="1"/>
            </a:lvl3pPr>
            <a:lvl4pPr marL="1468887" indent="0">
              <a:buNone/>
              <a:defRPr sz="1600" b="1"/>
            </a:lvl4pPr>
            <a:lvl5pPr marL="1958516" indent="0">
              <a:buNone/>
              <a:defRPr sz="1600" b="1"/>
            </a:lvl5pPr>
            <a:lvl6pPr marL="2448147" indent="0">
              <a:buNone/>
              <a:defRPr sz="1600" b="1"/>
            </a:lvl6pPr>
            <a:lvl7pPr marL="2937776" indent="0">
              <a:buNone/>
              <a:defRPr sz="1600" b="1"/>
            </a:lvl7pPr>
            <a:lvl8pPr marL="3427407" indent="0">
              <a:buNone/>
              <a:defRPr sz="1600" b="1"/>
            </a:lvl8pPr>
            <a:lvl9pPr marL="3917033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4" y="2174883"/>
            <a:ext cx="4378591" cy="3951285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218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20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173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3" y="273053"/>
            <a:ext cx="3259007" cy="116205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3" y="273059"/>
            <a:ext cx="5537729" cy="5853113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3" y="1435109"/>
            <a:ext cx="3259007" cy="4691063"/>
          </a:xfrm>
        </p:spPr>
        <p:txBody>
          <a:bodyPr/>
          <a:lstStyle>
            <a:lvl1pPr marL="0" indent="0">
              <a:buNone/>
              <a:defRPr sz="1600"/>
            </a:lvl1pPr>
            <a:lvl2pPr marL="489629" indent="0">
              <a:buNone/>
              <a:defRPr sz="1400"/>
            </a:lvl2pPr>
            <a:lvl3pPr marL="979260" indent="0">
              <a:buNone/>
              <a:defRPr sz="1100"/>
            </a:lvl3pPr>
            <a:lvl4pPr marL="1468887" indent="0">
              <a:buNone/>
              <a:defRPr sz="900"/>
            </a:lvl4pPr>
            <a:lvl5pPr marL="1958516" indent="0">
              <a:buNone/>
              <a:defRPr sz="900"/>
            </a:lvl5pPr>
            <a:lvl6pPr marL="2448147" indent="0">
              <a:buNone/>
              <a:defRPr sz="900"/>
            </a:lvl6pPr>
            <a:lvl7pPr marL="2937776" indent="0">
              <a:buNone/>
              <a:defRPr sz="900"/>
            </a:lvl7pPr>
            <a:lvl8pPr marL="3427407" indent="0">
              <a:buNone/>
              <a:defRPr sz="900"/>
            </a:lvl8pPr>
            <a:lvl9pPr marL="3917033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73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3" y="4800605"/>
            <a:ext cx="5943600" cy="56673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3" y="612773"/>
            <a:ext cx="5943600" cy="4114800"/>
          </a:xfrm>
        </p:spPr>
        <p:txBody>
          <a:bodyPr/>
          <a:lstStyle>
            <a:lvl1pPr marL="0" indent="0">
              <a:buNone/>
              <a:defRPr sz="3400"/>
            </a:lvl1pPr>
            <a:lvl2pPr marL="489629" indent="0">
              <a:buNone/>
              <a:defRPr sz="2900"/>
            </a:lvl2pPr>
            <a:lvl3pPr marL="979260" indent="0">
              <a:buNone/>
              <a:defRPr sz="2600"/>
            </a:lvl3pPr>
            <a:lvl4pPr marL="1468887" indent="0">
              <a:buNone/>
              <a:defRPr sz="2200"/>
            </a:lvl4pPr>
            <a:lvl5pPr marL="1958516" indent="0">
              <a:buNone/>
              <a:defRPr sz="2200"/>
            </a:lvl5pPr>
            <a:lvl6pPr marL="2448147" indent="0">
              <a:buNone/>
              <a:defRPr sz="2200"/>
            </a:lvl6pPr>
            <a:lvl7pPr marL="2937776" indent="0">
              <a:buNone/>
              <a:defRPr sz="2200"/>
            </a:lvl7pPr>
            <a:lvl8pPr marL="3427407" indent="0">
              <a:buNone/>
              <a:defRPr sz="2200"/>
            </a:lvl8pPr>
            <a:lvl9pPr marL="3917033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3" y="5367344"/>
            <a:ext cx="59436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489629" indent="0">
              <a:buNone/>
              <a:defRPr sz="1400"/>
            </a:lvl2pPr>
            <a:lvl3pPr marL="979260" indent="0">
              <a:buNone/>
              <a:defRPr sz="1100"/>
            </a:lvl3pPr>
            <a:lvl4pPr marL="1468887" indent="0">
              <a:buNone/>
              <a:defRPr sz="900"/>
            </a:lvl4pPr>
            <a:lvl5pPr marL="1958516" indent="0">
              <a:buNone/>
              <a:defRPr sz="900"/>
            </a:lvl5pPr>
            <a:lvl6pPr marL="2448147" indent="0">
              <a:buNone/>
              <a:defRPr sz="900"/>
            </a:lvl6pPr>
            <a:lvl7pPr marL="2937776" indent="0">
              <a:buNone/>
              <a:defRPr sz="900"/>
            </a:lvl7pPr>
            <a:lvl8pPr marL="3427407" indent="0">
              <a:buNone/>
              <a:defRPr sz="900"/>
            </a:lvl8pPr>
            <a:lvl9pPr marL="3917033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306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536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49"/>
            <a:ext cx="2228850" cy="585152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49"/>
            <a:ext cx="6521450" cy="585152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972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5"/>
            <a:ext cx="8915400" cy="1143000"/>
          </a:xfrm>
          <a:prstGeom prst="rect">
            <a:avLst/>
          </a:prstGeom>
        </p:spPr>
        <p:txBody>
          <a:bodyPr vert="horz" lIns="97927" tIns="48963" rIns="97927" bIns="48963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3"/>
            <a:ext cx="8915400" cy="4525965"/>
          </a:xfrm>
          <a:prstGeom prst="rect">
            <a:avLst/>
          </a:prstGeom>
        </p:spPr>
        <p:txBody>
          <a:bodyPr vert="horz" lIns="97927" tIns="48963" rIns="97927" bIns="4896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62"/>
            <a:ext cx="2311400" cy="365123"/>
          </a:xfrm>
          <a:prstGeom prst="rect">
            <a:avLst/>
          </a:prstGeom>
        </p:spPr>
        <p:txBody>
          <a:bodyPr vert="horz" lIns="97927" tIns="48963" rIns="97927" bIns="4896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62"/>
            <a:ext cx="3136900" cy="365123"/>
          </a:xfrm>
          <a:prstGeom prst="rect">
            <a:avLst/>
          </a:prstGeom>
        </p:spPr>
        <p:txBody>
          <a:bodyPr vert="horz" lIns="97927" tIns="48963" rIns="97927" bIns="4896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62"/>
            <a:ext cx="2311400" cy="365123"/>
          </a:xfrm>
          <a:prstGeom prst="rect">
            <a:avLst/>
          </a:prstGeom>
        </p:spPr>
        <p:txBody>
          <a:bodyPr vert="horz" lIns="97927" tIns="48963" rIns="97927" bIns="4896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60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97926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7222" indent="-367222" algn="l" defTabSz="979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5647" indent="-306019" algn="l" defTabSz="9792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224075" indent="-244816" algn="l" defTabSz="979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3703" indent="-244816" algn="l" defTabSz="9792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03333" indent="-244816" algn="l" defTabSz="979260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2963" indent="-244816" algn="l" defTabSz="979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82590" indent="-244816" algn="l" defTabSz="979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72221" indent="-244816" algn="l" defTabSz="979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61850" indent="-244816" algn="l" defTabSz="9792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7926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9629" algn="l" defTabSz="97926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79260" algn="l" defTabSz="97926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68887" algn="l" defTabSz="97926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58516" algn="l" defTabSz="97926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48147" algn="l" defTabSz="97926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37776" algn="l" defTabSz="97926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407" algn="l" defTabSz="97926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17033" algn="l" defTabSz="97926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si-sv.com/" TargetMode="External"/><Relationship Id="rId4" Type="http://schemas.openxmlformats.org/officeDocument/2006/relationships/slide" Target="slide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06273" y="548684"/>
            <a:ext cx="8505951" cy="1468763"/>
          </a:xfrm>
        </p:spPr>
        <p:txBody>
          <a:bodyPr>
            <a:normAutofit/>
          </a:bodyPr>
          <a:lstStyle/>
          <a:p>
            <a:r>
              <a:rPr lang="ru-RU" sz="5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Мышление и интеллект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0534" y="2636912"/>
            <a:ext cx="8658961" cy="2463632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>
              <a:spcAft>
                <a:spcPts val="1285"/>
              </a:spcAft>
            </a:pPr>
            <a:r>
              <a:rPr lang="ru-RU" sz="4400" dirty="0"/>
              <a:t>1</a:t>
            </a:r>
            <a:r>
              <a:rPr lang="ru-RU" sz="4400" dirty="0">
                <a:hlinkClick r:id="rId2" action="ppaction://hlinksldjump"/>
              </a:rPr>
              <a:t>. Мышление, его виды и формы.</a:t>
            </a:r>
            <a:endParaRPr lang="ru-RU" sz="4400" dirty="0"/>
          </a:p>
          <a:p>
            <a:pPr>
              <a:spcAft>
                <a:spcPts val="1285"/>
              </a:spcAft>
            </a:pPr>
            <a:r>
              <a:rPr lang="ru-RU" sz="4400" dirty="0"/>
              <a:t>2. </a:t>
            </a:r>
            <a:r>
              <a:rPr lang="ru-RU" sz="4400" dirty="0">
                <a:hlinkClick r:id="rId3" action="ppaction://hlinksldjump"/>
              </a:rPr>
              <a:t>Мыслительные операции.</a:t>
            </a:r>
            <a:endParaRPr lang="ru-RU" sz="4400" dirty="0"/>
          </a:p>
          <a:p>
            <a:pPr>
              <a:spcAft>
                <a:spcPts val="1285"/>
              </a:spcAft>
            </a:pPr>
            <a:r>
              <a:rPr lang="ru-RU" sz="4400" dirty="0"/>
              <a:t>3. </a:t>
            </a:r>
            <a:r>
              <a:rPr lang="ru-RU" sz="4400" dirty="0">
                <a:hlinkClick r:id="rId4" action="ppaction://hlinksldjump"/>
              </a:rPr>
              <a:t>Интеллект.</a:t>
            </a:r>
            <a:endParaRPr lang="ru-RU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6897216" y="6022776"/>
            <a:ext cx="2808311" cy="591325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 algn="r"/>
            <a:r>
              <a:rPr lang="ru-RU" sz="1600" dirty="0"/>
              <a:t>Магистрант </a:t>
            </a:r>
            <a:r>
              <a:rPr lang="ru-RU" sz="1600" b="1" dirty="0" err="1"/>
              <a:t>Мокшев</a:t>
            </a:r>
            <a:r>
              <a:rPr lang="ru-RU" sz="1600" b="1" dirty="0"/>
              <a:t> Д.П. </a:t>
            </a:r>
          </a:p>
          <a:p>
            <a:pPr algn="r"/>
            <a:r>
              <a:rPr lang="ru-RU" sz="1600" dirty="0"/>
              <a:t>Методист </a:t>
            </a:r>
            <a:r>
              <a:rPr lang="ru-RU" sz="1600" b="1" dirty="0">
                <a:hlinkClick r:id="rId5"/>
              </a:rPr>
              <a:t>Сидоров С.В.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38146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784" y="1628810"/>
            <a:ext cx="1950217" cy="1798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2481" y="404663"/>
            <a:ext cx="9463021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Мышление, его виды и формы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2483" y="2107015"/>
            <a:ext cx="8268918" cy="4005080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>
              <a:spcAft>
                <a:spcPts val="1927"/>
              </a:spcAft>
            </a:pPr>
            <a:r>
              <a:rPr lang="ru-RU" sz="3400" b="1" dirty="0">
                <a:solidFill>
                  <a:srgbClr val="C00000"/>
                </a:solidFill>
              </a:rPr>
              <a:t>Мышление</a:t>
            </a:r>
            <a:r>
              <a:rPr lang="ru-RU" sz="3400" b="1" dirty="0"/>
              <a:t> – </a:t>
            </a:r>
            <a:r>
              <a:rPr lang="ru-RU" sz="3400" dirty="0"/>
              <a:t>процесс познания окружающего реального мира, основу которого составляет образование и непрерывное пополнение запаса понятий, представлений. </a:t>
            </a:r>
          </a:p>
          <a:p>
            <a:pPr>
              <a:spcAft>
                <a:spcPts val="1927"/>
              </a:spcAft>
            </a:pPr>
            <a:r>
              <a:rPr lang="ru-RU" sz="3400" dirty="0"/>
              <a:t>Включает в себя вывод новых суждений (осуществление умозаключений).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516308" y="6525348"/>
            <a:ext cx="390043" cy="332655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03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4518" y="1340772"/>
            <a:ext cx="8925987" cy="2191763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>
              <a:spcAft>
                <a:spcPts val="1927"/>
              </a:spcAft>
            </a:pPr>
            <a:r>
              <a:rPr lang="ru-RU" sz="3400" dirty="0"/>
              <a:t>Мышление позволяет получить знание о таких объектах, свойствах и зависимостях окружающего мира, которые не могут быть непосредственно восприняты.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9026" y="4077082"/>
            <a:ext cx="8736971" cy="1668543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 algn="r">
              <a:spcAft>
                <a:spcPts val="1927"/>
              </a:spcAft>
            </a:pPr>
            <a:r>
              <a:rPr lang="ru-RU" sz="3400" i="1" dirty="0"/>
              <a:t>Формы и законы мышления </a:t>
            </a:r>
            <a:r>
              <a:rPr lang="ru-RU" sz="3400" dirty="0"/>
              <a:t>изучает </a:t>
            </a:r>
            <a:r>
              <a:rPr lang="ru-RU" sz="3400" b="1" dirty="0"/>
              <a:t>логика</a:t>
            </a:r>
            <a:r>
              <a:rPr lang="ru-RU" sz="3400" dirty="0"/>
              <a:t>, а </a:t>
            </a:r>
            <a:r>
              <a:rPr lang="ru-RU" sz="3400" i="1" dirty="0"/>
              <a:t>психофизиологические механизмы</a:t>
            </a:r>
            <a:r>
              <a:rPr lang="ru-RU" sz="3400" dirty="0"/>
              <a:t> – </a:t>
            </a:r>
            <a:r>
              <a:rPr lang="ru-RU" sz="3400" b="1" dirty="0"/>
              <a:t>психология</a:t>
            </a:r>
            <a:r>
              <a:rPr lang="ru-RU" sz="3400" dirty="0"/>
              <a:t> и </a:t>
            </a:r>
            <a:r>
              <a:rPr lang="ru-RU" sz="3400" b="1" dirty="0"/>
              <a:t>физиология</a:t>
            </a:r>
            <a:r>
              <a:rPr lang="ru-RU" sz="3400" dirty="0"/>
              <a:t>.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9516308" y="6525348"/>
            <a:ext cx="390043" cy="332655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264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8585" y="14138"/>
            <a:ext cx="7254806" cy="85497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мышления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8196" y="1196759"/>
            <a:ext cx="9517056" cy="1668543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r>
              <a:rPr lang="ru-RU" sz="3400" b="1" dirty="0">
                <a:solidFill>
                  <a:srgbClr val="C00000"/>
                </a:solidFill>
              </a:rPr>
              <a:t>Наглядно-действенное</a:t>
            </a:r>
            <a:r>
              <a:rPr lang="ru-RU" sz="3400" i="1" dirty="0"/>
              <a:t> </a:t>
            </a:r>
            <a:r>
              <a:rPr lang="ru-RU" sz="3400" dirty="0"/>
              <a:t>мышление опирается на непосредственное восприятие предметов в процессе действий с ними.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168" y="2798017"/>
            <a:ext cx="3641686" cy="2229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0117" y="2924953"/>
            <a:ext cx="6025720" cy="2007097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lvl="0"/>
            <a:r>
              <a:rPr lang="ru-RU" sz="3100" dirty="0">
                <a:solidFill>
                  <a:prstClr val="black"/>
                </a:solidFill>
              </a:rPr>
              <a:t>Задача решается с помощью реального, физического преобразования ситуации, опробования свойств объектов.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1269" y="5352986"/>
            <a:ext cx="8791979" cy="1066191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lvl="0"/>
            <a:r>
              <a:rPr lang="ru-RU" sz="3100" dirty="0">
                <a:solidFill>
                  <a:prstClr val="black"/>
                </a:solidFill>
              </a:rPr>
              <a:t>Результат – новое знание о предмете и способах действия с ними.</a:t>
            </a: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9417500" y="6434594"/>
            <a:ext cx="488853" cy="423413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7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95046" y="3072151"/>
            <a:ext cx="9321457" cy="3248107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>
              <a:spcAft>
                <a:spcPts val="1927"/>
              </a:spcAft>
            </a:pPr>
            <a:r>
              <a:rPr lang="ru-RU" sz="3100" dirty="0">
                <a:solidFill>
                  <a:prstClr val="black"/>
                </a:solidFill>
              </a:rPr>
              <a:t>Наиболее полно воссоздается многообразие характеристик предмета, т.к. в образе может быть зафиксировано одновременно видение предмета с нескольких точек зрения. </a:t>
            </a:r>
          </a:p>
          <a:p>
            <a:pPr>
              <a:spcAft>
                <a:spcPts val="1927"/>
              </a:spcAft>
            </a:pPr>
            <a:r>
              <a:rPr lang="ru-RU" sz="3100" dirty="0">
                <a:solidFill>
                  <a:prstClr val="black"/>
                </a:solidFill>
              </a:rPr>
              <a:t>Результат – новое знание в виде чувственных образов.</a:t>
            </a:r>
            <a:endParaRPr lang="ru-RU" sz="3100" dirty="0"/>
          </a:p>
        </p:txBody>
      </p:sp>
      <p:sp>
        <p:nvSpPr>
          <p:cNvPr id="4" name="TextBox 3"/>
          <p:cNvSpPr txBox="1"/>
          <p:nvPr/>
        </p:nvSpPr>
        <p:spPr>
          <a:xfrm>
            <a:off x="390074" y="1087289"/>
            <a:ext cx="7410823" cy="1668543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r>
              <a:rPr lang="ru-RU" sz="3400" b="1" dirty="0">
                <a:solidFill>
                  <a:srgbClr val="C00000"/>
                </a:solidFill>
              </a:rPr>
              <a:t>Образное </a:t>
            </a:r>
            <a:r>
              <a:rPr lang="ru-RU" sz="3400" dirty="0"/>
              <a:t>мышление опирается на образы предметов без их непосредственного восприятия. </a:t>
            </a:r>
            <a:endParaRPr lang="ru-RU" sz="29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796" y="832151"/>
            <a:ext cx="1976861" cy="182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208585" y="14138"/>
            <a:ext cx="7254806" cy="85497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мышления</a:t>
            </a: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9417500" y="6367184"/>
            <a:ext cx="488853" cy="490823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932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69519" y="1117649"/>
            <a:ext cx="7722859" cy="1668543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r>
              <a:rPr lang="ru-RU" sz="3400" b="1" dirty="0">
                <a:solidFill>
                  <a:srgbClr val="C00000"/>
                </a:solidFill>
              </a:rPr>
              <a:t>Словесно-логическое</a:t>
            </a:r>
            <a:r>
              <a:rPr lang="ru-RU" sz="3400" dirty="0"/>
              <a:t> мышление осуществляется при помощи логических операций с понятиями.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5" y="1542840"/>
            <a:ext cx="1716044" cy="2217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72483" y="4386328"/>
            <a:ext cx="9439048" cy="1912199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>
              <a:spcAft>
                <a:spcPts val="1927"/>
              </a:spcAft>
            </a:pPr>
            <a:r>
              <a:rPr lang="ru-RU" sz="3400" dirty="0"/>
              <a:t>В словесно-логическом мышлении используются понятия, логические конструкции. </a:t>
            </a:r>
          </a:p>
          <a:p>
            <a:pPr>
              <a:spcAft>
                <a:spcPts val="1927"/>
              </a:spcAft>
            </a:pPr>
            <a:r>
              <a:rPr lang="ru-RU" sz="3400" dirty="0"/>
              <a:t>Результат – </a:t>
            </a:r>
            <a:r>
              <a:rPr lang="ru-RU" sz="3400" dirty="0">
                <a:solidFill>
                  <a:prstClr val="black"/>
                </a:solidFill>
              </a:rPr>
              <a:t>различные виды обобщений.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68744" y="2852945"/>
            <a:ext cx="7298526" cy="1145323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lvl="0"/>
            <a:r>
              <a:rPr lang="ru-RU" sz="3400" dirty="0">
                <a:solidFill>
                  <a:prstClr val="black"/>
                </a:solidFill>
              </a:rPr>
              <a:t>Функционирует на базе языковых средств. </a:t>
            </a: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208585" y="14138"/>
            <a:ext cx="7254806" cy="85497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мышления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9453294" y="6431984"/>
            <a:ext cx="452706" cy="426023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65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409" y="3232860"/>
            <a:ext cx="5247594" cy="3625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4647" y="5753"/>
            <a:ext cx="5928658" cy="85497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мышления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9351" y="1915582"/>
            <a:ext cx="8858109" cy="1668543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</a:rPr>
              <a:t>Понятие</a:t>
            </a:r>
            <a:r>
              <a:rPr lang="ru-RU" sz="3400" dirty="0"/>
              <a:t> – это выраженная в слове мысль об общих и существенных признаках предметов и явлений действительности. 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9417500" y="6381330"/>
            <a:ext cx="488853" cy="47667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23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-1936" y="1033994"/>
            <a:ext cx="9906000" cy="158417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22373" y="980735"/>
            <a:ext cx="9287224" cy="1668543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>
              <a:spcAft>
                <a:spcPts val="1285"/>
              </a:spcAft>
            </a:pPr>
            <a:r>
              <a:rPr lang="ru-RU" sz="3400" b="1" dirty="0">
                <a:solidFill>
                  <a:srgbClr val="00B0F0"/>
                </a:solidFill>
              </a:rPr>
              <a:t>Содержание понятия </a:t>
            </a:r>
            <a:r>
              <a:rPr lang="ru-RU" sz="3400" dirty="0">
                <a:solidFill>
                  <a:prstClr val="black"/>
                </a:solidFill>
              </a:rPr>
              <a:t>– совокупность существенных признаков класса предметов, подпадающих под это понятие. </a:t>
            </a: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208584" y="5753"/>
            <a:ext cx="7332817" cy="85497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B0F0"/>
                </a:solidFill>
              </a:rPr>
              <a:t>Содержание и объём понятия</a:t>
            </a:r>
          </a:p>
        </p:txBody>
      </p:sp>
      <p:sp>
        <p:nvSpPr>
          <p:cNvPr id="9" name="Параллелограмм 8"/>
          <p:cNvSpPr/>
          <p:nvPr/>
        </p:nvSpPr>
        <p:spPr>
          <a:xfrm rot="18748405">
            <a:off x="7242041" y="3642859"/>
            <a:ext cx="1949525" cy="1793995"/>
          </a:xfrm>
          <a:prstGeom prst="parallelogram">
            <a:avLst>
              <a:gd name="adj" fmla="val 10377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04528" y="2996962"/>
            <a:ext cx="6630737" cy="2663687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>
              <a:spcAft>
                <a:spcPts val="1285"/>
              </a:spcAft>
            </a:pPr>
            <a:r>
              <a:rPr lang="ru-RU" sz="2900" b="1" dirty="0">
                <a:solidFill>
                  <a:prstClr val="black"/>
                </a:solidFill>
              </a:rPr>
              <a:t>Например</a:t>
            </a:r>
            <a:r>
              <a:rPr lang="ru-RU" sz="2900" dirty="0">
                <a:solidFill>
                  <a:prstClr val="black"/>
                </a:solidFill>
              </a:rPr>
              <a:t>, признаки в понятии «ромб»: </a:t>
            </a:r>
          </a:p>
          <a:p>
            <a:pPr marL="765045" indent="-306019">
              <a:spcAft>
                <a:spcPts val="1285"/>
              </a:spcAft>
              <a:buFont typeface="Arial" panose="020B0604020202020204" pitchFamily="34" charset="0"/>
              <a:buChar char="•"/>
            </a:pPr>
            <a:r>
              <a:rPr lang="ru-RU" sz="2900" dirty="0">
                <a:solidFill>
                  <a:prstClr val="black"/>
                </a:solidFill>
              </a:rPr>
              <a:t>родовой — «быть параллелограммом» </a:t>
            </a:r>
          </a:p>
          <a:p>
            <a:pPr marL="765045" indent="-306019">
              <a:spcAft>
                <a:spcPts val="1285"/>
              </a:spcAft>
              <a:buFont typeface="Arial" panose="020B0604020202020204" pitchFamily="34" charset="0"/>
              <a:buChar char="•"/>
            </a:pPr>
            <a:r>
              <a:rPr lang="ru-RU" sz="2900" dirty="0">
                <a:solidFill>
                  <a:prstClr val="black"/>
                </a:solidFill>
              </a:rPr>
              <a:t>специфический (видовой) — «иметь равные стороны». 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9417498" y="6381330"/>
            <a:ext cx="488503" cy="47667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29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783014"/>
            <a:ext cx="9906000" cy="158417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514210" y="4086066"/>
            <a:ext cx="6222850" cy="2496975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>
              <a:spcAft>
                <a:spcPts val="1285"/>
              </a:spcAft>
            </a:pPr>
            <a:r>
              <a:rPr lang="ru-RU" sz="2900" dirty="0">
                <a:solidFill>
                  <a:srgbClr val="006600"/>
                </a:solidFill>
              </a:rPr>
              <a:t>Чем больше содержание, тем меньше объём понятия. </a:t>
            </a:r>
          </a:p>
          <a:p>
            <a:pPr>
              <a:spcAft>
                <a:spcPts val="1285"/>
              </a:spcAft>
            </a:pPr>
            <a:r>
              <a:rPr lang="ru-RU" sz="2900" dirty="0">
                <a:solidFill>
                  <a:srgbClr val="006600"/>
                </a:solidFill>
              </a:rPr>
              <a:t>Т.е. чем больше признаков входит в понятие, тем меньше предметов это понятие охватывает (и наоборот).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8584" y="5753"/>
            <a:ext cx="7332817" cy="85497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B0F0"/>
                </a:solidFill>
              </a:rPr>
              <a:t>Содержание и объём понятия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72483" y="764701"/>
            <a:ext cx="9439048" cy="3248107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>
              <a:spcAft>
                <a:spcPts val="1927"/>
              </a:spcAft>
            </a:pPr>
            <a:r>
              <a:rPr lang="ru-RU" sz="3400" b="1" dirty="0">
                <a:solidFill>
                  <a:srgbClr val="00B0F0"/>
                </a:solidFill>
              </a:rPr>
              <a:t>Объём понятия</a:t>
            </a:r>
            <a:r>
              <a:rPr lang="ru-RU" sz="3400" dirty="0">
                <a:solidFill>
                  <a:prstClr val="black"/>
                </a:solidFill>
              </a:rPr>
              <a:t> – совокупность предметов (или классов предметов), подпадающих под это понятие. </a:t>
            </a:r>
          </a:p>
          <a:p>
            <a:pPr algn="r">
              <a:spcAft>
                <a:spcPts val="1927"/>
              </a:spcAft>
            </a:pPr>
            <a:r>
              <a:rPr lang="ru-RU" sz="2900" b="1" dirty="0">
                <a:solidFill>
                  <a:prstClr val="black"/>
                </a:solidFill>
              </a:rPr>
              <a:t>Например</a:t>
            </a:r>
            <a:r>
              <a:rPr lang="ru-RU" sz="2900" dirty="0">
                <a:solidFill>
                  <a:prstClr val="black"/>
                </a:solidFill>
              </a:rPr>
              <a:t>, объём понятия «дерево» – множество всех деревьев и их разновидностей, реально существующих, существовавших и воображаемых.</a:t>
            </a:r>
          </a:p>
        </p:txBody>
      </p:sp>
      <p:pic>
        <p:nvPicPr>
          <p:cNvPr id="1029" name="Picture 5" descr="http://img13.postila.ru/resize?w=264&amp;src=%2Fdata%2F24%2Fa9%2Fae%2F4f%2F24a9ae4fe23f950b8c2701a9e08902a09fc40bacd464b9d1c09f14baf879705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" y="3541593"/>
            <a:ext cx="1508654" cy="1983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65" y="4251817"/>
            <a:ext cx="1993588" cy="203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670" y="5290616"/>
            <a:ext cx="1287290" cy="468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673" y="6332204"/>
            <a:ext cx="1326093" cy="438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Управляющая кнопка: домой 12">
            <a:hlinkClick r:id="" action="ppaction://hlinkshowjump?jump=firstslide" highlightClick="1"/>
          </p:cNvPr>
          <p:cNvSpPr/>
          <p:nvPr/>
        </p:nvSpPr>
        <p:spPr>
          <a:xfrm>
            <a:off x="9516308" y="6525348"/>
            <a:ext cx="390043" cy="332655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03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20285" y="116636"/>
            <a:ext cx="9926043" cy="6480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473" y="1082651"/>
            <a:ext cx="4784528" cy="4176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754647" y="5753"/>
            <a:ext cx="5928658" cy="85497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мышления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7994" y="5521596"/>
            <a:ext cx="8434449" cy="622102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lvl="0"/>
            <a:r>
              <a:rPr lang="ru-RU" sz="3400" dirty="0">
                <a:solidFill>
                  <a:prstClr val="black"/>
                </a:solidFill>
              </a:rPr>
              <a:t>Суждение связывает между собой понятия.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" y="799931"/>
            <a:ext cx="5265037" cy="428464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7927" tIns="48963" rIns="97927" bIns="48963" rtlCol="0">
            <a:spAutoFit/>
          </a:bodyPr>
          <a:lstStyle/>
          <a:p>
            <a:pPr marL="193811"/>
            <a:r>
              <a:rPr lang="ru-RU" sz="3400" b="1" dirty="0">
                <a:solidFill>
                  <a:srgbClr val="00B0F0"/>
                </a:solidFill>
              </a:rPr>
              <a:t>Суждение</a:t>
            </a:r>
            <a:r>
              <a:rPr lang="ru-RU" sz="3400" dirty="0"/>
              <a:t> – это форма мышления, в которой высказывается утверждение или отрицание тех или иных связей и отношений между предметами, явлениями и событиями.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9417500" y="6453344"/>
            <a:ext cx="488853" cy="404663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72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368599" y="1951170"/>
            <a:ext cx="9127016" cy="414348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68599" y="1951173"/>
            <a:ext cx="9140980" cy="246088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934042" y="1743671"/>
            <a:ext cx="3744416" cy="2890125"/>
          </a:xfrm>
          <a:prstGeom prst="roundRect">
            <a:avLst/>
          </a:prstGeom>
          <a:solidFill>
            <a:srgbClr val="FFFF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26546" y="1743671"/>
            <a:ext cx="3744416" cy="2890125"/>
          </a:xfrm>
          <a:prstGeom prst="roundRect">
            <a:avLst/>
          </a:prstGeom>
          <a:solidFill>
            <a:srgbClr val="FFFF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49885" y="25137"/>
            <a:ext cx="7960960" cy="622102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 algn="ctr"/>
            <a:r>
              <a:rPr lang="ru-RU" sz="3400" b="1" dirty="0">
                <a:solidFill>
                  <a:srgbClr val="00B0F0"/>
                </a:solidFill>
              </a:rPr>
              <a:t>Структура суждения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8537" y="2367341"/>
            <a:ext cx="3822427" cy="2396226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algn="ctr"/>
            <a:r>
              <a:rPr lang="en-US" sz="5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sz="2900" dirty="0">
                <a:solidFill>
                  <a:prstClr val="black"/>
                </a:solidFill>
              </a:rPr>
              <a:t> </a:t>
            </a:r>
          </a:p>
          <a:p>
            <a:pPr algn="ctr"/>
            <a:r>
              <a:rPr lang="ru-RU" sz="3400" b="1" dirty="0">
                <a:solidFill>
                  <a:prstClr val="black"/>
                </a:solidFill>
              </a:rPr>
              <a:t>Субъект</a:t>
            </a:r>
            <a:r>
              <a:rPr lang="ru-RU" sz="2900" dirty="0">
                <a:solidFill>
                  <a:prstClr val="black"/>
                </a:solidFill>
              </a:rPr>
              <a:t> </a:t>
            </a:r>
          </a:p>
          <a:p>
            <a:pPr algn="ctr"/>
            <a:r>
              <a:rPr lang="ru-RU" sz="2900" dirty="0">
                <a:solidFill>
                  <a:prstClr val="black"/>
                </a:solidFill>
              </a:rPr>
              <a:t>(понятие о предмете суждения)</a:t>
            </a:r>
            <a:endParaRPr lang="ru-RU" sz="29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16406" y="1891911"/>
            <a:ext cx="2073295" cy="622102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algn="ctr"/>
            <a:r>
              <a:rPr lang="ru-RU" sz="3400" dirty="0">
                <a:solidFill>
                  <a:prstClr val="black"/>
                </a:solidFill>
              </a:rPr>
              <a:t>Термин</a:t>
            </a:r>
            <a:endParaRPr lang="ru-RU" sz="3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973597" y="2367341"/>
            <a:ext cx="3704862" cy="2396226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algn="ctr"/>
            <a:r>
              <a:rPr lang="en-US" sz="5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</a:p>
          <a:p>
            <a:pPr algn="ctr"/>
            <a:r>
              <a:rPr lang="ru-RU" sz="3400" b="1" dirty="0">
                <a:solidFill>
                  <a:prstClr val="black"/>
                </a:solidFill>
              </a:rPr>
              <a:t>Предикат</a:t>
            </a:r>
            <a:endParaRPr lang="ru-RU" sz="3400" b="1" dirty="0"/>
          </a:p>
          <a:p>
            <a:pPr algn="ctr"/>
            <a:r>
              <a:rPr lang="ru-RU" sz="2900" dirty="0">
                <a:solidFill>
                  <a:prstClr val="black"/>
                </a:solidFill>
              </a:rPr>
              <a:t>(понятие о признаке суждения)</a:t>
            </a:r>
            <a:endParaRPr lang="ru-RU" sz="29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68600" y="4510470"/>
            <a:ext cx="9154942" cy="1516864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algn="ctr"/>
            <a:r>
              <a:rPr lang="ru-RU" sz="3400" b="1" dirty="0">
                <a:solidFill>
                  <a:prstClr val="black"/>
                </a:solidFill>
              </a:rPr>
              <a:t>Кванторы</a:t>
            </a:r>
            <a:r>
              <a:rPr lang="ru-RU" sz="2900" dirty="0">
                <a:solidFill>
                  <a:prstClr val="black"/>
                </a:solidFill>
              </a:rPr>
              <a:t> </a:t>
            </a:r>
          </a:p>
          <a:p>
            <a:pPr algn="ctr"/>
            <a:r>
              <a:rPr lang="ru-RU" sz="2900" dirty="0">
                <a:solidFill>
                  <a:prstClr val="black"/>
                </a:solidFill>
              </a:rPr>
              <a:t>(выражают количество, уточняют термины): </a:t>
            </a:r>
            <a:r>
              <a:rPr lang="ru-RU" sz="2900" dirty="0"/>
              <a:t>«все», «каждый», «всякий», «только», «ни один» и т. д.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187652" y="2195952"/>
            <a:ext cx="1469461" cy="622102"/>
          </a:xfrm>
          <a:prstGeom prst="rect">
            <a:avLst/>
          </a:prstGeom>
        </p:spPr>
        <p:txBody>
          <a:bodyPr wrap="none" lIns="97927" tIns="48963" rIns="97927" bIns="48963">
            <a:spAutoFit/>
          </a:bodyPr>
          <a:lstStyle/>
          <a:p>
            <a:pPr lvl="0"/>
            <a:r>
              <a:rPr lang="ru-RU" sz="3400" b="1" dirty="0">
                <a:solidFill>
                  <a:prstClr val="black"/>
                </a:solidFill>
              </a:rPr>
              <a:t>Связка</a:t>
            </a:r>
            <a:endParaRPr lang="ru-RU" sz="3400" dirty="0">
              <a:solidFill>
                <a:prstClr val="black"/>
              </a:solidFill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4150887" y="2963513"/>
            <a:ext cx="1642513" cy="0"/>
          </a:xfrm>
          <a:prstGeom prst="line">
            <a:avLst/>
          </a:prstGeom>
          <a:ln w="76200">
            <a:solidFill>
              <a:srgbClr val="FF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6587776" y="1951176"/>
            <a:ext cx="2476500" cy="622102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algn="ctr"/>
            <a:r>
              <a:rPr lang="ru-RU" sz="3400" dirty="0">
                <a:solidFill>
                  <a:prstClr val="black"/>
                </a:solidFill>
              </a:rPr>
              <a:t>Термин</a:t>
            </a:r>
            <a:endParaRPr lang="ru-RU" sz="3400" dirty="0"/>
          </a:p>
        </p:txBody>
      </p:sp>
      <p:sp>
        <p:nvSpPr>
          <p:cNvPr id="19" name="TextBox 18"/>
          <p:cNvSpPr txBox="1"/>
          <p:nvPr/>
        </p:nvSpPr>
        <p:spPr>
          <a:xfrm>
            <a:off x="667401" y="619091"/>
            <a:ext cx="7158626" cy="1000239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r>
              <a:rPr lang="ru-RU" sz="2900" b="1" dirty="0"/>
              <a:t>Суждение 1.</a:t>
            </a:r>
            <a:r>
              <a:rPr lang="ru-RU" sz="2900" dirty="0"/>
              <a:t> Каждая </a:t>
            </a:r>
            <a:r>
              <a:rPr lang="ru-RU" sz="2900" dirty="0">
                <a:solidFill>
                  <a:srgbClr val="FF0000"/>
                </a:solidFill>
              </a:rPr>
              <a:t>селёдка – рыба</a:t>
            </a:r>
            <a:r>
              <a:rPr lang="ru-RU" sz="2900" dirty="0"/>
              <a:t>. </a:t>
            </a:r>
          </a:p>
          <a:p>
            <a:r>
              <a:rPr lang="ru-RU" sz="2900" b="1" dirty="0"/>
              <a:t>Суждение 2. </a:t>
            </a:r>
            <a:r>
              <a:rPr lang="ru-RU" sz="2900" dirty="0"/>
              <a:t>Не каждая </a:t>
            </a:r>
            <a:r>
              <a:rPr lang="ru-RU" sz="2900" dirty="0">
                <a:solidFill>
                  <a:srgbClr val="FF0000"/>
                </a:solidFill>
              </a:rPr>
              <a:t>рыба – селёдка</a:t>
            </a:r>
            <a:r>
              <a:rPr lang="ru-RU" sz="2900" dirty="0"/>
              <a:t>. </a:t>
            </a:r>
          </a:p>
        </p:txBody>
      </p:sp>
      <p:sp>
        <p:nvSpPr>
          <p:cNvPr id="20" name="Управляющая кнопка: домой 19">
            <a:hlinkClick r:id="" action="ppaction://hlinkshowjump?jump=firstslide" highlightClick="1"/>
          </p:cNvPr>
          <p:cNvSpPr/>
          <p:nvPr/>
        </p:nvSpPr>
        <p:spPr>
          <a:xfrm>
            <a:off x="9417500" y="6453344"/>
            <a:ext cx="488853" cy="404663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789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6" grpId="0" animBg="1"/>
      <p:bldP spid="17" grpId="0" animBg="1"/>
      <p:bldP spid="14" grpId="0" animBg="1"/>
      <p:bldP spid="3" grpId="0"/>
      <p:bldP spid="7" grpId="0"/>
      <p:bldP spid="9" grpId="0"/>
      <p:bldP spid="10" grpId="0"/>
      <p:bldP spid="11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e.zavantag.com/tw_files2/urls_4/12/d-11091/11091_html_be073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2" y="332655"/>
            <a:ext cx="9846393" cy="568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9417500" y="6453344"/>
            <a:ext cx="488853" cy="404663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25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9" y="404666"/>
            <a:ext cx="8751852" cy="5544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9417500" y="6453344"/>
            <a:ext cx="488853" cy="404663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65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0285" y="116636"/>
            <a:ext cx="9926043" cy="6480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" y="1740012"/>
            <a:ext cx="4796983" cy="511620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796985" y="1740012"/>
            <a:ext cx="5109017" cy="511620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0813" y="3744232"/>
            <a:ext cx="4886464" cy="2899649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r>
              <a:rPr lang="ru-RU" sz="2600" b="1" dirty="0"/>
              <a:t>Пример.</a:t>
            </a:r>
          </a:p>
          <a:p>
            <a:r>
              <a:rPr lang="ru-RU" sz="2600" dirty="0"/>
              <a:t>Железо - твердое тело. Медь - твердое тело. Золото - твердое тело.  </a:t>
            </a:r>
          </a:p>
          <a:p>
            <a:r>
              <a:rPr lang="ru-RU" sz="2600" dirty="0"/>
              <a:t>Железо, медь, золото - металлы.</a:t>
            </a:r>
          </a:p>
          <a:p>
            <a:r>
              <a:rPr lang="ru-RU" sz="2600" i="1" dirty="0"/>
              <a:t>Следовательно, все металлы - твердые тела.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754647" y="5753"/>
            <a:ext cx="5928658" cy="854970"/>
          </a:xfrm>
          <a:prstGeom prst="rect">
            <a:avLst/>
          </a:prstGeom>
        </p:spPr>
        <p:txBody>
          <a:bodyPr vert="horz" lIns="97927" tIns="48963" rIns="97927" bIns="48963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мышления</a:t>
            </a:r>
            <a:endParaRPr lang="ru-RU" sz="4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18545" y="696119"/>
            <a:ext cx="8337469" cy="1668543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r>
              <a:rPr lang="ru-RU" sz="3400" b="1" dirty="0">
                <a:solidFill>
                  <a:srgbClr val="00B0F0"/>
                </a:solidFill>
              </a:rPr>
              <a:t>Умозаключение</a:t>
            </a:r>
            <a:r>
              <a:rPr lang="ru-RU" sz="3400" dirty="0">
                <a:solidFill>
                  <a:prstClr val="black"/>
                </a:solidFill>
              </a:rPr>
              <a:t> – определенный вывод на основе нескольких суждений.</a:t>
            </a:r>
          </a:p>
          <a:p>
            <a:endParaRPr lang="ru-RU" sz="3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0813" y="1740010"/>
            <a:ext cx="3916086" cy="2114819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>
              <a:spcAft>
                <a:spcPts val="642"/>
              </a:spcAft>
            </a:pPr>
            <a:r>
              <a:rPr lang="ru-RU" sz="3400" b="1" i="1" dirty="0">
                <a:solidFill>
                  <a:srgbClr val="C00000"/>
                </a:solidFill>
              </a:rPr>
              <a:t>Индуктивные умозаключения </a:t>
            </a:r>
            <a:r>
              <a:rPr lang="ru-RU" sz="3400" i="1" dirty="0">
                <a:solidFill>
                  <a:srgbClr val="C00000"/>
                </a:solidFill>
              </a:rPr>
              <a:t> </a:t>
            </a:r>
          </a:p>
          <a:p>
            <a:pPr>
              <a:spcAft>
                <a:spcPts val="642"/>
              </a:spcAft>
            </a:pPr>
            <a:r>
              <a:rPr lang="ru-RU" sz="2900" b="1" dirty="0">
                <a:solidFill>
                  <a:prstClr val="black"/>
                </a:solidFill>
              </a:rPr>
              <a:t>Способ рассуждения: </a:t>
            </a:r>
            <a:r>
              <a:rPr lang="ru-RU" sz="2900" dirty="0">
                <a:solidFill>
                  <a:prstClr val="black"/>
                </a:solidFill>
              </a:rPr>
              <a:t>от частного к общему</a:t>
            </a:r>
            <a:endParaRPr lang="ru-RU" sz="29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109021" y="1740012"/>
            <a:ext cx="4046992" cy="2115929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>
              <a:spcAft>
                <a:spcPts val="642"/>
              </a:spcAft>
            </a:pPr>
            <a:r>
              <a:rPr lang="ru-RU" sz="3400" b="1" i="1" dirty="0">
                <a:solidFill>
                  <a:srgbClr val="C00000"/>
                </a:solidFill>
              </a:rPr>
              <a:t>Дедуктивные умозаключения</a:t>
            </a:r>
          </a:p>
          <a:p>
            <a:pPr>
              <a:spcAft>
                <a:spcPts val="642"/>
              </a:spcAft>
            </a:pPr>
            <a:r>
              <a:rPr lang="ru-RU" sz="2900" b="1" dirty="0">
                <a:solidFill>
                  <a:prstClr val="black"/>
                </a:solidFill>
              </a:rPr>
              <a:t>Способ рассуждения: </a:t>
            </a:r>
            <a:r>
              <a:rPr lang="ru-RU" sz="2900" dirty="0">
                <a:solidFill>
                  <a:prstClr val="black"/>
                </a:solidFill>
              </a:rPr>
              <a:t>от общего к частному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143294" y="3754655"/>
            <a:ext cx="4796983" cy="2499539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lvl="0"/>
            <a:r>
              <a:rPr lang="ru-RU" sz="2600" b="1" dirty="0">
                <a:solidFill>
                  <a:prstClr val="black"/>
                </a:solidFill>
              </a:rPr>
              <a:t>Пример.</a:t>
            </a:r>
          </a:p>
          <a:p>
            <a:pPr lvl="0"/>
            <a:r>
              <a:rPr lang="ru-RU" sz="2600" dirty="0">
                <a:solidFill>
                  <a:prstClr val="black"/>
                </a:solidFill>
              </a:rPr>
              <a:t>Если на улице дождь, то на улице лужи.</a:t>
            </a:r>
          </a:p>
          <a:p>
            <a:pPr lvl="0"/>
            <a:r>
              <a:rPr lang="ru-RU" sz="2600" dirty="0">
                <a:solidFill>
                  <a:prstClr val="black"/>
                </a:solidFill>
              </a:rPr>
              <a:t>На улице дождь.</a:t>
            </a:r>
          </a:p>
          <a:p>
            <a:pPr lvl="0"/>
            <a:r>
              <a:rPr lang="ru-RU" sz="2600" i="1" dirty="0">
                <a:solidFill>
                  <a:prstClr val="black"/>
                </a:solidFill>
              </a:rPr>
              <a:t>Следовательно, на улице лужи.</a:t>
            </a:r>
          </a:p>
          <a:p>
            <a:pPr lvl="0"/>
            <a:endParaRPr lang="ru-RU" sz="2600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21301130">
            <a:off x="1601006" y="5966032"/>
            <a:ext cx="8296700" cy="622102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</a:rPr>
              <a:t>Какое  умозаключение более достоверно? </a:t>
            </a:r>
          </a:p>
        </p:txBody>
      </p:sp>
      <p:sp>
        <p:nvSpPr>
          <p:cNvPr id="14" name="Управляющая кнопка: домой 13">
            <a:hlinkClick r:id="" action="ppaction://hlinkshowjump?jump=firstslide" highlightClick="1"/>
          </p:cNvPr>
          <p:cNvSpPr/>
          <p:nvPr/>
        </p:nvSpPr>
        <p:spPr>
          <a:xfrm>
            <a:off x="9417500" y="6381330"/>
            <a:ext cx="488853" cy="47667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696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4" grpId="0"/>
      <p:bldP spid="8" grpId="0"/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1116" y="-9150"/>
            <a:ext cx="9906000" cy="68580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2103" y="0"/>
            <a:ext cx="8915400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2. Мыслительные операции 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4516" y="2420891"/>
            <a:ext cx="8892989" cy="2714983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r>
              <a:rPr lang="ru-RU" sz="3400" b="1" dirty="0">
                <a:solidFill>
                  <a:srgbClr val="00B0F0"/>
                </a:solidFill>
              </a:rPr>
              <a:t>Мыслительные операции</a:t>
            </a:r>
            <a:r>
              <a:rPr lang="ru-RU" sz="3400" dirty="0"/>
              <a:t> – это умственные действия по преобразованию объектов (психических состояний, мыслей, идей образов и др.), представленных в форме понятий.</a:t>
            </a: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9447344" y="6390480"/>
            <a:ext cx="456093" cy="46752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153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0" y="3"/>
            <a:ext cx="9906000" cy="4478625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8" name="Полилиния 27"/>
          <p:cNvSpPr/>
          <p:nvPr/>
        </p:nvSpPr>
        <p:spPr>
          <a:xfrm>
            <a:off x="-54853" y="2839377"/>
            <a:ext cx="10015728" cy="4018628"/>
          </a:xfrm>
          <a:custGeom>
            <a:avLst/>
            <a:gdLst>
              <a:gd name="connsiteX0" fmla="*/ 6388 w 9202738"/>
              <a:gd name="connsiteY0" fmla="*/ 157360 h 3670324"/>
              <a:gd name="connsiteX1" fmla="*/ 520738 w 9202738"/>
              <a:gd name="connsiteY1" fmla="*/ 138310 h 3670324"/>
              <a:gd name="connsiteX2" fmla="*/ 1111288 w 9202738"/>
              <a:gd name="connsiteY2" fmla="*/ 62110 h 3670324"/>
              <a:gd name="connsiteX3" fmla="*/ 2054263 w 9202738"/>
              <a:gd name="connsiteY3" fmla="*/ 281185 h 3670324"/>
              <a:gd name="connsiteX4" fmla="*/ 3073438 w 9202738"/>
              <a:gd name="connsiteY4" fmla="*/ 566935 h 3670324"/>
              <a:gd name="connsiteX5" fmla="*/ 4168813 w 9202738"/>
              <a:gd name="connsiteY5" fmla="*/ 462160 h 3670324"/>
              <a:gd name="connsiteX6" fmla="*/ 5397538 w 9202738"/>
              <a:gd name="connsiteY6" fmla="*/ 300235 h 3670324"/>
              <a:gd name="connsiteX7" fmla="*/ 7283488 w 9202738"/>
              <a:gd name="connsiteY7" fmla="*/ 424060 h 3670324"/>
              <a:gd name="connsiteX8" fmla="*/ 8616988 w 9202738"/>
              <a:gd name="connsiteY8" fmla="*/ 776485 h 3670324"/>
              <a:gd name="connsiteX9" fmla="*/ 9102763 w 9202738"/>
              <a:gd name="connsiteY9" fmla="*/ 995560 h 3670324"/>
              <a:gd name="connsiteX10" fmla="*/ 9074188 w 9202738"/>
              <a:gd name="connsiteY10" fmla="*/ 3519685 h 3670324"/>
              <a:gd name="connsiteX11" fmla="*/ 7769263 w 9202738"/>
              <a:gd name="connsiteY11" fmla="*/ 3405385 h 3670324"/>
              <a:gd name="connsiteX12" fmla="*/ 730288 w 9202738"/>
              <a:gd name="connsiteY12" fmla="*/ 3605410 h 3670324"/>
              <a:gd name="connsiteX13" fmla="*/ 263563 w 9202738"/>
              <a:gd name="connsiteY13" fmla="*/ 2243335 h 3670324"/>
              <a:gd name="connsiteX14" fmla="*/ 6388 w 9202738"/>
              <a:gd name="connsiteY14" fmla="*/ 157360 h 3670324"/>
              <a:gd name="connsiteX0" fmla="*/ 6388 w 9204067"/>
              <a:gd name="connsiteY0" fmla="*/ 157360 h 3716454"/>
              <a:gd name="connsiteX1" fmla="*/ 520738 w 9204067"/>
              <a:gd name="connsiteY1" fmla="*/ 138310 h 3716454"/>
              <a:gd name="connsiteX2" fmla="*/ 1111288 w 9204067"/>
              <a:gd name="connsiteY2" fmla="*/ 62110 h 3716454"/>
              <a:gd name="connsiteX3" fmla="*/ 2054263 w 9204067"/>
              <a:gd name="connsiteY3" fmla="*/ 281185 h 3716454"/>
              <a:gd name="connsiteX4" fmla="*/ 3073438 w 9204067"/>
              <a:gd name="connsiteY4" fmla="*/ 566935 h 3716454"/>
              <a:gd name="connsiteX5" fmla="*/ 4168813 w 9204067"/>
              <a:gd name="connsiteY5" fmla="*/ 462160 h 3716454"/>
              <a:gd name="connsiteX6" fmla="*/ 5397538 w 9204067"/>
              <a:gd name="connsiteY6" fmla="*/ 300235 h 3716454"/>
              <a:gd name="connsiteX7" fmla="*/ 7283488 w 9204067"/>
              <a:gd name="connsiteY7" fmla="*/ 424060 h 3716454"/>
              <a:gd name="connsiteX8" fmla="*/ 8616988 w 9204067"/>
              <a:gd name="connsiteY8" fmla="*/ 776485 h 3716454"/>
              <a:gd name="connsiteX9" fmla="*/ 9102763 w 9204067"/>
              <a:gd name="connsiteY9" fmla="*/ 995560 h 3716454"/>
              <a:gd name="connsiteX10" fmla="*/ 9074188 w 9204067"/>
              <a:gd name="connsiteY10" fmla="*/ 3519685 h 3716454"/>
              <a:gd name="connsiteX11" fmla="*/ 7750213 w 9204067"/>
              <a:gd name="connsiteY11" fmla="*/ 3557785 h 3716454"/>
              <a:gd name="connsiteX12" fmla="*/ 730288 w 9204067"/>
              <a:gd name="connsiteY12" fmla="*/ 3605410 h 3716454"/>
              <a:gd name="connsiteX13" fmla="*/ 263563 w 9204067"/>
              <a:gd name="connsiteY13" fmla="*/ 2243335 h 3716454"/>
              <a:gd name="connsiteX14" fmla="*/ 6388 w 9204067"/>
              <a:gd name="connsiteY14" fmla="*/ 157360 h 3716454"/>
              <a:gd name="connsiteX0" fmla="*/ 6388 w 9191858"/>
              <a:gd name="connsiteY0" fmla="*/ 157360 h 3687538"/>
              <a:gd name="connsiteX1" fmla="*/ 520738 w 9191858"/>
              <a:gd name="connsiteY1" fmla="*/ 138310 h 3687538"/>
              <a:gd name="connsiteX2" fmla="*/ 1111288 w 9191858"/>
              <a:gd name="connsiteY2" fmla="*/ 62110 h 3687538"/>
              <a:gd name="connsiteX3" fmla="*/ 2054263 w 9191858"/>
              <a:gd name="connsiteY3" fmla="*/ 281185 h 3687538"/>
              <a:gd name="connsiteX4" fmla="*/ 3073438 w 9191858"/>
              <a:gd name="connsiteY4" fmla="*/ 566935 h 3687538"/>
              <a:gd name="connsiteX5" fmla="*/ 4168813 w 9191858"/>
              <a:gd name="connsiteY5" fmla="*/ 462160 h 3687538"/>
              <a:gd name="connsiteX6" fmla="*/ 5397538 w 9191858"/>
              <a:gd name="connsiteY6" fmla="*/ 300235 h 3687538"/>
              <a:gd name="connsiteX7" fmla="*/ 7283488 w 9191858"/>
              <a:gd name="connsiteY7" fmla="*/ 424060 h 3687538"/>
              <a:gd name="connsiteX8" fmla="*/ 8616988 w 9191858"/>
              <a:gd name="connsiteY8" fmla="*/ 776485 h 3687538"/>
              <a:gd name="connsiteX9" fmla="*/ 9102763 w 9191858"/>
              <a:gd name="connsiteY9" fmla="*/ 995560 h 3687538"/>
              <a:gd name="connsiteX10" fmla="*/ 9055138 w 9191858"/>
              <a:gd name="connsiteY10" fmla="*/ 3386335 h 3687538"/>
              <a:gd name="connsiteX11" fmla="*/ 7750213 w 9191858"/>
              <a:gd name="connsiteY11" fmla="*/ 3557785 h 3687538"/>
              <a:gd name="connsiteX12" fmla="*/ 730288 w 9191858"/>
              <a:gd name="connsiteY12" fmla="*/ 3605410 h 3687538"/>
              <a:gd name="connsiteX13" fmla="*/ 263563 w 9191858"/>
              <a:gd name="connsiteY13" fmla="*/ 2243335 h 3687538"/>
              <a:gd name="connsiteX14" fmla="*/ 6388 w 9191858"/>
              <a:gd name="connsiteY14" fmla="*/ 157360 h 3687538"/>
              <a:gd name="connsiteX0" fmla="*/ 6388 w 9171062"/>
              <a:gd name="connsiteY0" fmla="*/ 157360 h 3687538"/>
              <a:gd name="connsiteX1" fmla="*/ 520738 w 9171062"/>
              <a:gd name="connsiteY1" fmla="*/ 138310 h 3687538"/>
              <a:gd name="connsiteX2" fmla="*/ 1111288 w 9171062"/>
              <a:gd name="connsiteY2" fmla="*/ 62110 h 3687538"/>
              <a:gd name="connsiteX3" fmla="*/ 2054263 w 9171062"/>
              <a:gd name="connsiteY3" fmla="*/ 281185 h 3687538"/>
              <a:gd name="connsiteX4" fmla="*/ 3073438 w 9171062"/>
              <a:gd name="connsiteY4" fmla="*/ 566935 h 3687538"/>
              <a:gd name="connsiteX5" fmla="*/ 4168813 w 9171062"/>
              <a:gd name="connsiteY5" fmla="*/ 462160 h 3687538"/>
              <a:gd name="connsiteX6" fmla="*/ 5397538 w 9171062"/>
              <a:gd name="connsiteY6" fmla="*/ 300235 h 3687538"/>
              <a:gd name="connsiteX7" fmla="*/ 7283488 w 9171062"/>
              <a:gd name="connsiteY7" fmla="*/ 424060 h 3687538"/>
              <a:gd name="connsiteX8" fmla="*/ 8616988 w 9171062"/>
              <a:gd name="connsiteY8" fmla="*/ 776485 h 3687538"/>
              <a:gd name="connsiteX9" fmla="*/ 9102763 w 9171062"/>
              <a:gd name="connsiteY9" fmla="*/ 995560 h 3687538"/>
              <a:gd name="connsiteX10" fmla="*/ 9112288 w 9171062"/>
              <a:gd name="connsiteY10" fmla="*/ 2252860 h 3687538"/>
              <a:gd name="connsiteX11" fmla="*/ 9055138 w 9171062"/>
              <a:gd name="connsiteY11" fmla="*/ 3386335 h 3687538"/>
              <a:gd name="connsiteX12" fmla="*/ 7750213 w 9171062"/>
              <a:gd name="connsiteY12" fmla="*/ 3557785 h 3687538"/>
              <a:gd name="connsiteX13" fmla="*/ 730288 w 9171062"/>
              <a:gd name="connsiteY13" fmla="*/ 3605410 h 3687538"/>
              <a:gd name="connsiteX14" fmla="*/ 263563 w 9171062"/>
              <a:gd name="connsiteY14" fmla="*/ 2243335 h 3687538"/>
              <a:gd name="connsiteX15" fmla="*/ 6388 w 9171062"/>
              <a:gd name="connsiteY15" fmla="*/ 157360 h 3687538"/>
              <a:gd name="connsiteX0" fmla="*/ 95334 w 9260008"/>
              <a:gd name="connsiteY0" fmla="*/ 220854 h 3751032"/>
              <a:gd name="connsiteX1" fmla="*/ 609684 w 9260008"/>
              <a:gd name="connsiteY1" fmla="*/ 201804 h 3751032"/>
              <a:gd name="connsiteX2" fmla="*/ 1200234 w 9260008"/>
              <a:gd name="connsiteY2" fmla="*/ 125604 h 3751032"/>
              <a:gd name="connsiteX3" fmla="*/ 2143209 w 9260008"/>
              <a:gd name="connsiteY3" fmla="*/ 344679 h 3751032"/>
              <a:gd name="connsiteX4" fmla="*/ 3162384 w 9260008"/>
              <a:gd name="connsiteY4" fmla="*/ 630429 h 3751032"/>
              <a:gd name="connsiteX5" fmla="*/ 4257759 w 9260008"/>
              <a:gd name="connsiteY5" fmla="*/ 525654 h 3751032"/>
              <a:gd name="connsiteX6" fmla="*/ 5486484 w 9260008"/>
              <a:gd name="connsiteY6" fmla="*/ 363729 h 3751032"/>
              <a:gd name="connsiteX7" fmla="*/ 7372434 w 9260008"/>
              <a:gd name="connsiteY7" fmla="*/ 487554 h 3751032"/>
              <a:gd name="connsiteX8" fmla="*/ 8705934 w 9260008"/>
              <a:gd name="connsiteY8" fmla="*/ 839979 h 3751032"/>
              <a:gd name="connsiteX9" fmla="*/ 9191709 w 9260008"/>
              <a:gd name="connsiteY9" fmla="*/ 1059054 h 3751032"/>
              <a:gd name="connsiteX10" fmla="*/ 9201234 w 9260008"/>
              <a:gd name="connsiteY10" fmla="*/ 2316354 h 3751032"/>
              <a:gd name="connsiteX11" fmla="*/ 9144084 w 9260008"/>
              <a:gd name="connsiteY11" fmla="*/ 3449829 h 3751032"/>
              <a:gd name="connsiteX12" fmla="*/ 7839159 w 9260008"/>
              <a:gd name="connsiteY12" fmla="*/ 3621279 h 3751032"/>
              <a:gd name="connsiteX13" fmla="*/ 819234 w 9260008"/>
              <a:gd name="connsiteY13" fmla="*/ 3668904 h 3751032"/>
              <a:gd name="connsiteX14" fmla="*/ 66759 w 9260008"/>
              <a:gd name="connsiteY14" fmla="*/ 3164079 h 3751032"/>
              <a:gd name="connsiteX15" fmla="*/ 95334 w 9260008"/>
              <a:gd name="connsiteY15" fmla="*/ 220854 h 3751032"/>
              <a:gd name="connsiteX0" fmla="*/ 85388 w 9250062"/>
              <a:gd name="connsiteY0" fmla="*/ 133376 h 3663554"/>
              <a:gd name="connsiteX1" fmla="*/ 599738 w 9250062"/>
              <a:gd name="connsiteY1" fmla="*/ 114326 h 3663554"/>
              <a:gd name="connsiteX2" fmla="*/ 1190288 w 9250062"/>
              <a:gd name="connsiteY2" fmla="*/ 38126 h 3663554"/>
              <a:gd name="connsiteX3" fmla="*/ 2133263 w 9250062"/>
              <a:gd name="connsiteY3" fmla="*/ 257201 h 3663554"/>
              <a:gd name="connsiteX4" fmla="*/ 3152438 w 9250062"/>
              <a:gd name="connsiteY4" fmla="*/ 542951 h 3663554"/>
              <a:gd name="connsiteX5" fmla="*/ 4247813 w 9250062"/>
              <a:gd name="connsiteY5" fmla="*/ 438176 h 3663554"/>
              <a:gd name="connsiteX6" fmla="*/ 5476538 w 9250062"/>
              <a:gd name="connsiteY6" fmla="*/ 276251 h 3663554"/>
              <a:gd name="connsiteX7" fmla="*/ 7362488 w 9250062"/>
              <a:gd name="connsiteY7" fmla="*/ 400076 h 3663554"/>
              <a:gd name="connsiteX8" fmla="*/ 8695988 w 9250062"/>
              <a:gd name="connsiteY8" fmla="*/ 752501 h 3663554"/>
              <a:gd name="connsiteX9" fmla="*/ 9181763 w 9250062"/>
              <a:gd name="connsiteY9" fmla="*/ 971576 h 3663554"/>
              <a:gd name="connsiteX10" fmla="*/ 9191288 w 9250062"/>
              <a:gd name="connsiteY10" fmla="*/ 2228876 h 3663554"/>
              <a:gd name="connsiteX11" fmla="*/ 9134138 w 9250062"/>
              <a:gd name="connsiteY11" fmla="*/ 3362351 h 3663554"/>
              <a:gd name="connsiteX12" fmla="*/ 7829213 w 9250062"/>
              <a:gd name="connsiteY12" fmla="*/ 3533801 h 3663554"/>
              <a:gd name="connsiteX13" fmla="*/ 809288 w 9250062"/>
              <a:gd name="connsiteY13" fmla="*/ 3581426 h 3663554"/>
              <a:gd name="connsiteX14" fmla="*/ 56813 w 9250062"/>
              <a:gd name="connsiteY14" fmla="*/ 3076601 h 3663554"/>
              <a:gd name="connsiteX15" fmla="*/ 56813 w 9250062"/>
              <a:gd name="connsiteY15" fmla="*/ 1895501 h 3663554"/>
              <a:gd name="connsiteX16" fmla="*/ 85388 w 9250062"/>
              <a:gd name="connsiteY16" fmla="*/ 133376 h 3663554"/>
              <a:gd name="connsiteX0" fmla="*/ 79211 w 9243885"/>
              <a:gd name="connsiteY0" fmla="*/ 133376 h 3589230"/>
              <a:gd name="connsiteX1" fmla="*/ 593561 w 9243885"/>
              <a:gd name="connsiteY1" fmla="*/ 114326 h 3589230"/>
              <a:gd name="connsiteX2" fmla="*/ 1184111 w 9243885"/>
              <a:gd name="connsiteY2" fmla="*/ 38126 h 3589230"/>
              <a:gd name="connsiteX3" fmla="*/ 2127086 w 9243885"/>
              <a:gd name="connsiteY3" fmla="*/ 257201 h 3589230"/>
              <a:gd name="connsiteX4" fmla="*/ 3146261 w 9243885"/>
              <a:gd name="connsiteY4" fmla="*/ 542951 h 3589230"/>
              <a:gd name="connsiteX5" fmla="*/ 4241636 w 9243885"/>
              <a:gd name="connsiteY5" fmla="*/ 438176 h 3589230"/>
              <a:gd name="connsiteX6" fmla="*/ 5470361 w 9243885"/>
              <a:gd name="connsiteY6" fmla="*/ 276251 h 3589230"/>
              <a:gd name="connsiteX7" fmla="*/ 7356311 w 9243885"/>
              <a:gd name="connsiteY7" fmla="*/ 400076 h 3589230"/>
              <a:gd name="connsiteX8" fmla="*/ 8689811 w 9243885"/>
              <a:gd name="connsiteY8" fmla="*/ 752501 h 3589230"/>
              <a:gd name="connsiteX9" fmla="*/ 9175586 w 9243885"/>
              <a:gd name="connsiteY9" fmla="*/ 971576 h 3589230"/>
              <a:gd name="connsiteX10" fmla="*/ 9185111 w 9243885"/>
              <a:gd name="connsiteY10" fmla="*/ 2228876 h 3589230"/>
              <a:gd name="connsiteX11" fmla="*/ 9127961 w 9243885"/>
              <a:gd name="connsiteY11" fmla="*/ 3362351 h 3589230"/>
              <a:gd name="connsiteX12" fmla="*/ 7823036 w 9243885"/>
              <a:gd name="connsiteY12" fmla="*/ 3533801 h 3589230"/>
              <a:gd name="connsiteX13" fmla="*/ 803111 w 9243885"/>
              <a:gd name="connsiteY13" fmla="*/ 3581426 h 3589230"/>
              <a:gd name="connsiteX14" fmla="*/ 79211 w 9243885"/>
              <a:gd name="connsiteY14" fmla="*/ 3514751 h 3589230"/>
              <a:gd name="connsiteX15" fmla="*/ 50636 w 9243885"/>
              <a:gd name="connsiteY15" fmla="*/ 3076601 h 3589230"/>
              <a:gd name="connsiteX16" fmla="*/ 50636 w 9243885"/>
              <a:gd name="connsiteY16" fmla="*/ 1895501 h 3589230"/>
              <a:gd name="connsiteX17" fmla="*/ 79211 w 9243885"/>
              <a:gd name="connsiteY17" fmla="*/ 133376 h 3589230"/>
              <a:gd name="connsiteX0" fmla="*/ 79211 w 9216973"/>
              <a:gd name="connsiteY0" fmla="*/ 133376 h 3581426"/>
              <a:gd name="connsiteX1" fmla="*/ 593561 w 9216973"/>
              <a:gd name="connsiteY1" fmla="*/ 114326 h 3581426"/>
              <a:gd name="connsiteX2" fmla="*/ 1184111 w 9216973"/>
              <a:gd name="connsiteY2" fmla="*/ 38126 h 3581426"/>
              <a:gd name="connsiteX3" fmla="*/ 2127086 w 9216973"/>
              <a:gd name="connsiteY3" fmla="*/ 257201 h 3581426"/>
              <a:gd name="connsiteX4" fmla="*/ 3146261 w 9216973"/>
              <a:gd name="connsiteY4" fmla="*/ 542951 h 3581426"/>
              <a:gd name="connsiteX5" fmla="*/ 4241636 w 9216973"/>
              <a:gd name="connsiteY5" fmla="*/ 438176 h 3581426"/>
              <a:gd name="connsiteX6" fmla="*/ 5470361 w 9216973"/>
              <a:gd name="connsiteY6" fmla="*/ 276251 h 3581426"/>
              <a:gd name="connsiteX7" fmla="*/ 7356311 w 9216973"/>
              <a:gd name="connsiteY7" fmla="*/ 400076 h 3581426"/>
              <a:gd name="connsiteX8" fmla="*/ 8689811 w 9216973"/>
              <a:gd name="connsiteY8" fmla="*/ 752501 h 3581426"/>
              <a:gd name="connsiteX9" fmla="*/ 9175586 w 9216973"/>
              <a:gd name="connsiteY9" fmla="*/ 971576 h 3581426"/>
              <a:gd name="connsiteX10" fmla="*/ 9185111 w 9216973"/>
              <a:gd name="connsiteY10" fmla="*/ 2228876 h 3581426"/>
              <a:gd name="connsiteX11" fmla="*/ 9127961 w 9216973"/>
              <a:gd name="connsiteY11" fmla="*/ 3362351 h 3581426"/>
              <a:gd name="connsiteX12" fmla="*/ 9032711 w 9216973"/>
              <a:gd name="connsiteY12" fmla="*/ 3552851 h 3581426"/>
              <a:gd name="connsiteX13" fmla="*/ 7823036 w 9216973"/>
              <a:gd name="connsiteY13" fmla="*/ 3533801 h 3581426"/>
              <a:gd name="connsiteX14" fmla="*/ 803111 w 9216973"/>
              <a:gd name="connsiteY14" fmla="*/ 3581426 h 3581426"/>
              <a:gd name="connsiteX15" fmla="*/ 79211 w 9216973"/>
              <a:gd name="connsiteY15" fmla="*/ 3514751 h 3581426"/>
              <a:gd name="connsiteX16" fmla="*/ 50636 w 9216973"/>
              <a:gd name="connsiteY16" fmla="*/ 3076601 h 3581426"/>
              <a:gd name="connsiteX17" fmla="*/ 50636 w 9216973"/>
              <a:gd name="connsiteY17" fmla="*/ 1895501 h 3581426"/>
              <a:gd name="connsiteX18" fmla="*/ 79211 w 9216973"/>
              <a:gd name="connsiteY18" fmla="*/ 133376 h 3581426"/>
              <a:gd name="connsiteX0" fmla="*/ 79211 w 9216973"/>
              <a:gd name="connsiteY0" fmla="*/ 133376 h 3590951"/>
              <a:gd name="connsiteX1" fmla="*/ 593561 w 9216973"/>
              <a:gd name="connsiteY1" fmla="*/ 114326 h 3590951"/>
              <a:gd name="connsiteX2" fmla="*/ 1184111 w 9216973"/>
              <a:gd name="connsiteY2" fmla="*/ 38126 h 3590951"/>
              <a:gd name="connsiteX3" fmla="*/ 2127086 w 9216973"/>
              <a:gd name="connsiteY3" fmla="*/ 257201 h 3590951"/>
              <a:gd name="connsiteX4" fmla="*/ 3146261 w 9216973"/>
              <a:gd name="connsiteY4" fmla="*/ 542951 h 3590951"/>
              <a:gd name="connsiteX5" fmla="*/ 4241636 w 9216973"/>
              <a:gd name="connsiteY5" fmla="*/ 438176 h 3590951"/>
              <a:gd name="connsiteX6" fmla="*/ 5470361 w 9216973"/>
              <a:gd name="connsiteY6" fmla="*/ 276251 h 3590951"/>
              <a:gd name="connsiteX7" fmla="*/ 7356311 w 9216973"/>
              <a:gd name="connsiteY7" fmla="*/ 400076 h 3590951"/>
              <a:gd name="connsiteX8" fmla="*/ 8689811 w 9216973"/>
              <a:gd name="connsiteY8" fmla="*/ 752501 h 3590951"/>
              <a:gd name="connsiteX9" fmla="*/ 9175586 w 9216973"/>
              <a:gd name="connsiteY9" fmla="*/ 971576 h 3590951"/>
              <a:gd name="connsiteX10" fmla="*/ 9185111 w 9216973"/>
              <a:gd name="connsiteY10" fmla="*/ 2228876 h 3590951"/>
              <a:gd name="connsiteX11" fmla="*/ 9127961 w 9216973"/>
              <a:gd name="connsiteY11" fmla="*/ 3362351 h 3590951"/>
              <a:gd name="connsiteX12" fmla="*/ 9032711 w 9216973"/>
              <a:gd name="connsiteY12" fmla="*/ 3552851 h 3590951"/>
              <a:gd name="connsiteX13" fmla="*/ 7823036 w 9216973"/>
              <a:gd name="connsiteY13" fmla="*/ 3533801 h 3590951"/>
              <a:gd name="connsiteX14" fmla="*/ 5241761 w 9216973"/>
              <a:gd name="connsiteY14" fmla="*/ 3590951 h 3590951"/>
              <a:gd name="connsiteX15" fmla="*/ 803111 w 9216973"/>
              <a:gd name="connsiteY15" fmla="*/ 3581426 h 3590951"/>
              <a:gd name="connsiteX16" fmla="*/ 79211 w 9216973"/>
              <a:gd name="connsiteY16" fmla="*/ 3514751 h 3590951"/>
              <a:gd name="connsiteX17" fmla="*/ 50636 w 9216973"/>
              <a:gd name="connsiteY17" fmla="*/ 3076601 h 3590951"/>
              <a:gd name="connsiteX18" fmla="*/ 50636 w 9216973"/>
              <a:gd name="connsiteY18" fmla="*/ 1895501 h 3590951"/>
              <a:gd name="connsiteX19" fmla="*/ 79211 w 9216973"/>
              <a:gd name="connsiteY19" fmla="*/ 133376 h 3590951"/>
              <a:gd name="connsiteX0" fmla="*/ 79211 w 9216973"/>
              <a:gd name="connsiteY0" fmla="*/ 133376 h 3590951"/>
              <a:gd name="connsiteX1" fmla="*/ 593561 w 9216973"/>
              <a:gd name="connsiteY1" fmla="*/ 114326 h 3590951"/>
              <a:gd name="connsiteX2" fmla="*/ 1184111 w 9216973"/>
              <a:gd name="connsiteY2" fmla="*/ 38126 h 3590951"/>
              <a:gd name="connsiteX3" fmla="*/ 2127086 w 9216973"/>
              <a:gd name="connsiteY3" fmla="*/ 257201 h 3590951"/>
              <a:gd name="connsiteX4" fmla="*/ 3146261 w 9216973"/>
              <a:gd name="connsiteY4" fmla="*/ 542951 h 3590951"/>
              <a:gd name="connsiteX5" fmla="*/ 4241636 w 9216973"/>
              <a:gd name="connsiteY5" fmla="*/ 438176 h 3590951"/>
              <a:gd name="connsiteX6" fmla="*/ 5470361 w 9216973"/>
              <a:gd name="connsiteY6" fmla="*/ 276251 h 3590951"/>
              <a:gd name="connsiteX7" fmla="*/ 7356311 w 9216973"/>
              <a:gd name="connsiteY7" fmla="*/ 400076 h 3590951"/>
              <a:gd name="connsiteX8" fmla="*/ 8689811 w 9216973"/>
              <a:gd name="connsiteY8" fmla="*/ 752501 h 3590951"/>
              <a:gd name="connsiteX9" fmla="*/ 9175586 w 9216973"/>
              <a:gd name="connsiteY9" fmla="*/ 971576 h 3590951"/>
              <a:gd name="connsiteX10" fmla="*/ 9185111 w 9216973"/>
              <a:gd name="connsiteY10" fmla="*/ 2228876 h 3590951"/>
              <a:gd name="connsiteX11" fmla="*/ 9127961 w 9216973"/>
              <a:gd name="connsiteY11" fmla="*/ 3362351 h 3590951"/>
              <a:gd name="connsiteX12" fmla="*/ 9032711 w 9216973"/>
              <a:gd name="connsiteY12" fmla="*/ 3552851 h 3590951"/>
              <a:gd name="connsiteX13" fmla="*/ 7823036 w 9216973"/>
              <a:gd name="connsiteY13" fmla="*/ 3571901 h 3590951"/>
              <a:gd name="connsiteX14" fmla="*/ 5241761 w 9216973"/>
              <a:gd name="connsiteY14" fmla="*/ 3590951 h 3590951"/>
              <a:gd name="connsiteX15" fmla="*/ 803111 w 9216973"/>
              <a:gd name="connsiteY15" fmla="*/ 3581426 h 3590951"/>
              <a:gd name="connsiteX16" fmla="*/ 79211 w 9216973"/>
              <a:gd name="connsiteY16" fmla="*/ 3514751 h 3590951"/>
              <a:gd name="connsiteX17" fmla="*/ 50636 w 9216973"/>
              <a:gd name="connsiteY17" fmla="*/ 3076601 h 3590951"/>
              <a:gd name="connsiteX18" fmla="*/ 50636 w 9216973"/>
              <a:gd name="connsiteY18" fmla="*/ 1895501 h 3590951"/>
              <a:gd name="connsiteX19" fmla="*/ 79211 w 9216973"/>
              <a:gd name="connsiteY19" fmla="*/ 133376 h 3590951"/>
              <a:gd name="connsiteX0" fmla="*/ 69686 w 9216973"/>
              <a:gd name="connsiteY0" fmla="*/ 87864 h 3850239"/>
              <a:gd name="connsiteX1" fmla="*/ 593561 w 9216973"/>
              <a:gd name="connsiteY1" fmla="*/ 373614 h 3850239"/>
              <a:gd name="connsiteX2" fmla="*/ 1184111 w 9216973"/>
              <a:gd name="connsiteY2" fmla="*/ 297414 h 3850239"/>
              <a:gd name="connsiteX3" fmla="*/ 2127086 w 9216973"/>
              <a:gd name="connsiteY3" fmla="*/ 516489 h 3850239"/>
              <a:gd name="connsiteX4" fmla="*/ 3146261 w 9216973"/>
              <a:gd name="connsiteY4" fmla="*/ 802239 h 3850239"/>
              <a:gd name="connsiteX5" fmla="*/ 4241636 w 9216973"/>
              <a:gd name="connsiteY5" fmla="*/ 697464 h 3850239"/>
              <a:gd name="connsiteX6" fmla="*/ 5470361 w 9216973"/>
              <a:gd name="connsiteY6" fmla="*/ 535539 h 3850239"/>
              <a:gd name="connsiteX7" fmla="*/ 7356311 w 9216973"/>
              <a:gd name="connsiteY7" fmla="*/ 659364 h 3850239"/>
              <a:gd name="connsiteX8" fmla="*/ 8689811 w 9216973"/>
              <a:gd name="connsiteY8" fmla="*/ 1011789 h 3850239"/>
              <a:gd name="connsiteX9" fmla="*/ 9175586 w 9216973"/>
              <a:gd name="connsiteY9" fmla="*/ 1230864 h 3850239"/>
              <a:gd name="connsiteX10" fmla="*/ 9185111 w 9216973"/>
              <a:gd name="connsiteY10" fmla="*/ 2488164 h 3850239"/>
              <a:gd name="connsiteX11" fmla="*/ 9127961 w 9216973"/>
              <a:gd name="connsiteY11" fmla="*/ 3621639 h 3850239"/>
              <a:gd name="connsiteX12" fmla="*/ 9032711 w 9216973"/>
              <a:gd name="connsiteY12" fmla="*/ 3812139 h 3850239"/>
              <a:gd name="connsiteX13" fmla="*/ 7823036 w 9216973"/>
              <a:gd name="connsiteY13" fmla="*/ 3831189 h 3850239"/>
              <a:gd name="connsiteX14" fmla="*/ 5241761 w 9216973"/>
              <a:gd name="connsiteY14" fmla="*/ 3850239 h 3850239"/>
              <a:gd name="connsiteX15" fmla="*/ 803111 w 9216973"/>
              <a:gd name="connsiteY15" fmla="*/ 3840714 h 3850239"/>
              <a:gd name="connsiteX16" fmla="*/ 79211 w 9216973"/>
              <a:gd name="connsiteY16" fmla="*/ 3774039 h 3850239"/>
              <a:gd name="connsiteX17" fmla="*/ 50636 w 9216973"/>
              <a:gd name="connsiteY17" fmla="*/ 3335889 h 3850239"/>
              <a:gd name="connsiteX18" fmla="*/ 50636 w 9216973"/>
              <a:gd name="connsiteY18" fmla="*/ 2154789 h 3850239"/>
              <a:gd name="connsiteX19" fmla="*/ 69686 w 9216973"/>
              <a:gd name="connsiteY19" fmla="*/ 87864 h 3850239"/>
              <a:gd name="connsiteX0" fmla="*/ 69686 w 9216973"/>
              <a:gd name="connsiteY0" fmla="*/ 227678 h 3990053"/>
              <a:gd name="connsiteX1" fmla="*/ 69686 w 9216973"/>
              <a:gd name="connsiteY1" fmla="*/ 84803 h 3990053"/>
              <a:gd name="connsiteX2" fmla="*/ 593561 w 9216973"/>
              <a:gd name="connsiteY2" fmla="*/ 513428 h 3990053"/>
              <a:gd name="connsiteX3" fmla="*/ 1184111 w 9216973"/>
              <a:gd name="connsiteY3" fmla="*/ 437228 h 3990053"/>
              <a:gd name="connsiteX4" fmla="*/ 2127086 w 9216973"/>
              <a:gd name="connsiteY4" fmla="*/ 656303 h 3990053"/>
              <a:gd name="connsiteX5" fmla="*/ 3146261 w 9216973"/>
              <a:gd name="connsiteY5" fmla="*/ 942053 h 3990053"/>
              <a:gd name="connsiteX6" fmla="*/ 4241636 w 9216973"/>
              <a:gd name="connsiteY6" fmla="*/ 837278 h 3990053"/>
              <a:gd name="connsiteX7" fmla="*/ 5470361 w 9216973"/>
              <a:gd name="connsiteY7" fmla="*/ 675353 h 3990053"/>
              <a:gd name="connsiteX8" fmla="*/ 7356311 w 9216973"/>
              <a:gd name="connsiteY8" fmla="*/ 799178 h 3990053"/>
              <a:gd name="connsiteX9" fmla="*/ 8689811 w 9216973"/>
              <a:gd name="connsiteY9" fmla="*/ 1151603 h 3990053"/>
              <a:gd name="connsiteX10" fmla="*/ 9175586 w 9216973"/>
              <a:gd name="connsiteY10" fmla="*/ 1370678 h 3990053"/>
              <a:gd name="connsiteX11" fmla="*/ 9185111 w 9216973"/>
              <a:gd name="connsiteY11" fmla="*/ 2627978 h 3990053"/>
              <a:gd name="connsiteX12" fmla="*/ 9127961 w 9216973"/>
              <a:gd name="connsiteY12" fmla="*/ 3761453 h 3990053"/>
              <a:gd name="connsiteX13" fmla="*/ 9032711 w 9216973"/>
              <a:gd name="connsiteY13" fmla="*/ 3951953 h 3990053"/>
              <a:gd name="connsiteX14" fmla="*/ 7823036 w 9216973"/>
              <a:gd name="connsiteY14" fmla="*/ 3971003 h 3990053"/>
              <a:gd name="connsiteX15" fmla="*/ 5241761 w 9216973"/>
              <a:gd name="connsiteY15" fmla="*/ 3990053 h 3990053"/>
              <a:gd name="connsiteX16" fmla="*/ 803111 w 9216973"/>
              <a:gd name="connsiteY16" fmla="*/ 3980528 h 3990053"/>
              <a:gd name="connsiteX17" fmla="*/ 79211 w 9216973"/>
              <a:gd name="connsiteY17" fmla="*/ 3913853 h 3990053"/>
              <a:gd name="connsiteX18" fmla="*/ 50636 w 9216973"/>
              <a:gd name="connsiteY18" fmla="*/ 3475703 h 3990053"/>
              <a:gd name="connsiteX19" fmla="*/ 50636 w 9216973"/>
              <a:gd name="connsiteY19" fmla="*/ 2294603 h 3990053"/>
              <a:gd name="connsiteX20" fmla="*/ 69686 w 9216973"/>
              <a:gd name="connsiteY20" fmla="*/ 227678 h 3990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216973" h="3990053">
                <a:moveTo>
                  <a:pt x="69686" y="227678"/>
                </a:moveTo>
                <a:cubicBezTo>
                  <a:pt x="72861" y="-140622"/>
                  <a:pt x="-17627" y="37178"/>
                  <a:pt x="69686" y="84803"/>
                </a:cubicBezTo>
                <a:cubicBezTo>
                  <a:pt x="156999" y="132428"/>
                  <a:pt x="407824" y="454691"/>
                  <a:pt x="593561" y="513428"/>
                </a:cubicBezTo>
                <a:cubicBezTo>
                  <a:pt x="779298" y="572165"/>
                  <a:pt x="928524" y="413415"/>
                  <a:pt x="1184111" y="437228"/>
                </a:cubicBezTo>
                <a:cubicBezTo>
                  <a:pt x="1439699" y="461040"/>
                  <a:pt x="1800061" y="572166"/>
                  <a:pt x="2127086" y="656303"/>
                </a:cubicBezTo>
                <a:cubicBezTo>
                  <a:pt x="2454111" y="740440"/>
                  <a:pt x="2793836" y="911891"/>
                  <a:pt x="3146261" y="942053"/>
                </a:cubicBezTo>
                <a:cubicBezTo>
                  <a:pt x="3498686" y="972216"/>
                  <a:pt x="3854286" y="881728"/>
                  <a:pt x="4241636" y="837278"/>
                </a:cubicBezTo>
                <a:cubicBezTo>
                  <a:pt x="4628986" y="792828"/>
                  <a:pt x="4951249" y="681703"/>
                  <a:pt x="5470361" y="675353"/>
                </a:cubicBezTo>
                <a:cubicBezTo>
                  <a:pt x="5989473" y="669003"/>
                  <a:pt x="6819736" y="719803"/>
                  <a:pt x="7356311" y="799178"/>
                </a:cubicBezTo>
                <a:cubicBezTo>
                  <a:pt x="7892886" y="878553"/>
                  <a:pt x="8386599" y="1056353"/>
                  <a:pt x="8689811" y="1151603"/>
                </a:cubicBezTo>
                <a:cubicBezTo>
                  <a:pt x="8993023" y="1246853"/>
                  <a:pt x="9093036" y="1124616"/>
                  <a:pt x="9175586" y="1370678"/>
                </a:cubicBezTo>
                <a:cubicBezTo>
                  <a:pt x="9258136" y="1616741"/>
                  <a:pt x="9193048" y="2229516"/>
                  <a:pt x="9185111" y="2627978"/>
                </a:cubicBezTo>
                <a:cubicBezTo>
                  <a:pt x="9177174" y="3026440"/>
                  <a:pt x="9153361" y="3540791"/>
                  <a:pt x="9127961" y="3761453"/>
                </a:cubicBezTo>
                <a:cubicBezTo>
                  <a:pt x="9102561" y="3982115"/>
                  <a:pt x="9250198" y="3923378"/>
                  <a:pt x="9032711" y="3951953"/>
                </a:cubicBezTo>
                <a:cubicBezTo>
                  <a:pt x="8815224" y="3980528"/>
                  <a:pt x="8454861" y="3964653"/>
                  <a:pt x="7823036" y="3971003"/>
                </a:cubicBezTo>
                <a:lnTo>
                  <a:pt x="5241761" y="3990053"/>
                </a:lnTo>
                <a:lnTo>
                  <a:pt x="803111" y="3980528"/>
                </a:lnTo>
                <a:cubicBezTo>
                  <a:pt x="-498639" y="3956716"/>
                  <a:pt x="204624" y="3997991"/>
                  <a:pt x="79211" y="3913853"/>
                </a:cubicBezTo>
                <a:cubicBezTo>
                  <a:pt x="-46202" y="3829715"/>
                  <a:pt x="55399" y="3745578"/>
                  <a:pt x="50636" y="3475703"/>
                </a:cubicBezTo>
                <a:cubicBezTo>
                  <a:pt x="45874" y="3205828"/>
                  <a:pt x="45874" y="2785140"/>
                  <a:pt x="50636" y="2294603"/>
                </a:cubicBezTo>
                <a:cubicBezTo>
                  <a:pt x="55398" y="1804066"/>
                  <a:pt x="66511" y="595978"/>
                  <a:pt x="69686" y="227678"/>
                </a:cubicBezTo>
                <a:close/>
              </a:path>
            </a:pathLst>
          </a:custGeom>
          <a:gradFill flip="none" rotWithShape="1">
            <a:gsLst>
              <a:gs pos="0">
                <a:srgbClr val="FFC00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208585" y="42324"/>
            <a:ext cx="7722859" cy="714435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 algn="ctr"/>
            <a:r>
              <a:rPr lang="ru-RU" sz="4000" b="1" dirty="0">
                <a:solidFill>
                  <a:srgbClr val="006600"/>
                </a:solidFill>
              </a:rPr>
              <a:t>Виды мыслительных операций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45308" y="723824"/>
            <a:ext cx="4807704" cy="2714983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algn="r"/>
            <a:r>
              <a:rPr lang="ru-RU" sz="3400" b="1" dirty="0">
                <a:solidFill>
                  <a:srgbClr val="00B0F0"/>
                </a:solidFill>
              </a:rPr>
              <a:t>Анализ</a:t>
            </a:r>
            <a:r>
              <a:rPr lang="ru-RU" sz="3400" i="1" dirty="0">
                <a:solidFill>
                  <a:prstClr val="black"/>
                </a:solidFill>
              </a:rPr>
              <a:t> – </a:t>
            </a:r>
            <a:r>
              <a:rPr lang="ru-RU" sz="3400" dirty="0">
                <a:solidFill>
                  <a:prstClr val="black"/>
                </a:solidFill>
              </a:rPr>
              <a:t>мысленное расчленение целого на части, выделение отдельных признаков, сторон целого. </a:t>
            </a:r>
            <a:endParaRPr lang="ru-RU" sz="3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088702" y="3754784"/>
            <a:ext cx="5872175" cy="2714983"/>
          </a:xfrm>
          <a:prstGeom prst="rect">
            <a:avLst/>
          </a:prstGeom>
          <a:ln>
            <a:noFill/>
          </a:ln>
        </p:spPr>
        <p:txBody>
          <a:bodyPr wrap="square" lIns="97927" tIns="48963" rIns="97927" bIns="48963">
            <a:spAutoFit/>
          </a:bodyPr>
          <a:lstStyle/>
          <a:p>
            <a:r>
              <a:rPr lang="ru-RU" sz="3400" b="1" dirty="0">
                <a:solidFill>
                  <a:srgbClr val="00B0F0"/>
                </a:solidFill>
              </a:rPr>
              <a:t>Синтез</a:t>
            </a:r>
            <a:r>
              <a:rPr lang="ru-RU" sz="3400" dirty="0"/>
              <a:t> – мысленное объединение отдельных элементов в целое, нахождение существенных связей и отношений. 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62527" y="6137907"/>
            <a:ext cx="2418268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040276" y="5342382"/>
            <a:ext cx="1638181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57549" y="5737212"/>
            <a:ext cx="2028223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313304" y="4529097"/>
            <a:ext cx="1067533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196291" y="4941695"/>
            <a:ext cx="1326147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469325" y="4128410"/>
            <a:ext cx="741081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654319" y="3727715"/>
            <a:ext cx="385501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968071" y="1929807"/>
            <a:ext cx="2418268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818695" y="1446207"/>
            <a:ext cx="1638181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470907" y="2669375"/>
            <a:ext cx="2028223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506658" y="1245867"/>
            <a:ext cx="1067533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741862" y="2589680"/>
            <a:ext cx="1326147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013054" y="1990430"/>
            <a:ext cx="741081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5805468" y="1458207"/>
            <a:ext cx="385501" cy="400688"/>
          </a:xfrm>
          <a:prstGeom prst="roundRect">
            <a:avLst>
              <a:gd name="adj" fmla="val 50000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30" name="Управляющая кнопка: домой 29">
            <a:hlinkClick r:id="" action="ppaction://hlinkshowjump?jump=firstslide" highlightClick="1"/>
          </p:cNvPr>
          <p:cNvSpPr/>
          <p:nvPr/>
        </p:nvSpPr>
        <p:spPr>
          <a:xfrm>
            <a:off x="9456879" y="6467598"/>
            <a:ext cx="449474" cy="390405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81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8" grpId="0"/>
      <p:bldP spid="9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2" y="14907"/>
            <a:ext cx="9930376" cy="4193318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8" name="Полилиния 27"/>
          <p:cNvSpPr/>
          <p:nvPr/>
        </p:nvSpPr>
        <p:spPr>
          <a:xfrm>
            <a:off x="-85349" y="2519003"/>
            <a:ext cx="10015728" cy="4351830"/>
          </a:xfrm>
          <a:custGeom>
            <a:avLst/>
            <a:gdLst>
              <a:gd name="connsiteX0" fmla="*/ 6388 w 9202738"/>
              <a:gd name="connsiteY0" fmla="*/ 157360 h 3670324"/>
              <a:gd name="connsiteX1" fmla="*/ 520738 w 9202738"/>
              <a:gd name="connsiteY1" fmla="*/ 138310 h 3670324"/>
              <a:gd name="connsiteX2" fmla="*/ 1111288 w 9202738"/>
              <a:gd name="connsiteY2" fmla="*/ 62110 h 3670324"/>
              <a:gd name="connsiteX3" fmla="*/ 2054263 w 9202738"/>
              <a:gd name="connsiteY3" fmla="*/ 281185 h 3670324"/>
              <a:gd name="connsiteX4" fmla="*/ 3073438 w 9202738"/>
              <a:gd name="connsiteY4" fmla="*/ 566935 h 3670324"/>
              <a:gd name="connsiteX5" fmla="*/ 4168813 w 9202738"/>
              <a:gd name="connsiteY5" fmla="*/ 462160 h 3670324"/>
              <a:gd name="connsiteX6" fmla="*/ 5397538 w 9202738"/>
              <a:gd name="connsiteY6" fmla="*/ 300235 h 3670324"/>
              <a:gd name="connsiteX7" fmla="*/ 7283488 w 9202738"/>
              <a:gd name="connsiteY7" fmla="*/ 424060 h 3670324"/>
              <a:gd name="connsiteX8" fmla="*/ 8616988 w 9202738"/>
              <a:gd name="connsiteY8" fmla="*/ 776485 h 3670324"/>
              <a:gd name="connsiteX9" fmla="*/ 9102763 w 9202738"/>
              <a:gd name="connsiteY9" fmla="*/ 995560 h 3670324"/>
              <a:gd name="connsiteX10" fmla="*/ 9074188 w 9202738"/>
              <a:gd name="connsiteY10" fmla="*/ 3519685 h 3670324"/>
              <a:gd name="connsiteX11" fmla="*/ 7769263 w 9202738"/>
              <a:gd name="connsiteY11" fmla="*/ 3405385 h 3670324"/>
              <a:gd name="connsiteX12" fmla="*/ 730288 w 9202738"/>
              <a:gd name="connsiteY12" fmla="*/ 3605410 h 3670324"/>
              <a:gd name="connsiteX13" fmla="*/ 263563 w 9202738"/>
              <a:gd name="connsiteY13" fmla="*/ 2243335 h 3670324"/>
              <a:gd name="connsiteX14" fmla="*/ 6388 w 9202738"/>
              <a:gd name="connsiteY14" fmla="*/ 157360 h 3670324"/>
              <a:gd name="connsiteX0" fmla="*/ 6388 w 9204067"/>
              <a:gd name="connsiteY0" fmla="*/ 157360 h 3716454"/>
              <a:gd name="connsiteX1" fmla="*/ 520738 w 9204067"/>
              <a:gd name="connsiteY1" fmla="*/ 138310 h 3716454"/>
              <a:gd name="connsiteX2" fmla="*/ 1111288 w 9204067"/>
              <a:gd name="connsiteY2" fmla="*/ 62110 h 3716454"/>
              <a:gd name="connsiteX3" fmla="*/ 2054263 w 9204067"/>
              <a:gd name="connsiteY3" fmla="*/ 281185 h 3716454"/>
              <a:gd name="connsiteX4" fmla="*/ 3073438 w 9204067"/>
              <a:gd name="connsiteY4" fmla="*/ 566935 h 3716454"/>
              <a:gd name="connsiteX5" fmla="*/ 4168813 w 9204067"/>
              <a:gd name="connsiteY5" fmla="*/ 462160 h 3716454"/>
              <a:gd name="connsiteX6" fmla="*/ 5397538 w 9204067"/>
              <a:gd name="connsiteY6" fmla="*/ 300235 h 3716454"/>
              <a:gd name="connsiteX7" fmla="*/ 7283488 w 9204067"/>
              <a:gd name="connsiteY7" fmla="*/ 424060 h 3716454"/>
              <a:gd name="connsiteX8" fmla="*/ 8616988 w 9204067"/>
              <a:gd name="connsiteY8" fmla="*/ 776485 h 3716454"/>
              <a:gd name="connsiteX9" fmla="*/ 9102763 w 9204067"/>
              <a:gd name="connsiteY9" fmla="*/ 995560 h 3716454"/>
              <a:gd name="connsiteX10" fmla="*/ 9074188 w 9204067"/>
              <a:gd name="connsiteY10" fmla="*/ 3519685 h 3716454"/>
              <a:gd name="connsiteX11" fmla="*/ 7750213 w 9204067"/>
              <a:gd name="connsiteY11" fmla="*/ 3557785 h 3716454"/>
              <a:gd name="connsiteX12" fmla="*/ 730288 w 9204067"/>
              <a:gd name="connsiteY12" fmla="*/ 3605410 h 3716454"/>
              <a:gd name="connsiteX13" fmla="*/ 263563 w 9204067"/>
              <a:gd name="connsiteY13" fmla="*/ 2243335 h 3716454"/>
              <a:gd name="connsiteX14" fmla="*/ 6388 w 9204067"/>
              <a:gd name="connsiteY14" fmla="*/ 157360 h 3716454"/>
              <a:gd name="connsiteX0" fmla="*/ 6388 w 9191858"/>
              <a:gd name="connsiteY0" fmla="*/ 157360 h 3687538"/>
              <a:gd name="connsiteX1" fmla="*/ 520738 w 9191858"/>
              <a:gd name="connsiteY1" fmla="*/ 138310 h 3687538"/>
              <a:gd name="connsiteX2" fmla="*/ 1111288 w 9191858"/>
              <a:gd name="connsiteY2" fmla="*/ 62110 h 3687538"/>
              <a:gd name="connsiteX3" fmla="*/ 2054263 w 9191858"/>
              <a:gd name="connsiteY3" fmla="*/ 281185 h 3687538"/>
              <a:gd name="connsiteX4" fmla="*/ 3073438 w 9191858"/>
              <a:gd name="connsiteY4" fmla="*/ 566935 h 3687538"/>
              <a:gd name="connsiteX5" fmla="*/ 4168813 w 9191858"/>
              <a:gd name="connsiteY5" fmla="*/ 462160 h 3687538"/>
              <a:gd name="connsiteX6" fmla="*/ 5397538 w 9191858"/>
              <a:gd name="connsiteY6" fmla="*/ 300235 h 3687538"/>
              <a:gd name="connsiteX7" fmla="*/ 7283488 w 9191858"/>
              <a:gd name="connsiteY7" fmla="*/ 424060 h 3687538"/>
              <a:gd name="connsiteX8" fmla="*/ 8616988 w 9191858"/>
              <a:gd name="connsiteY8" fmla="*/ 776485 h 3687538"/>
              <a:gd name="connsiteX9" fmla="*/ 9102763 w 9191858"/>
              <a:gd name="connsiteY9" fmla="*/ 995560 h 3687538"/>
              <a:gd name="connsiteX10" fmla="*/ 9055138 w 9191858"/>
              <a:gd name="connsiteY10" fmla="*/ 3386335 h 3687538"/>
              <a:gd name="connsiteX11" fmla="*/ 7750213 w 9191858"/>
              <a:gd name="connsiteY11" fmla="*/ 3557785 h 3687538"/>
              <a:gd name="connsiteX12" fmla="*/ 730288 w 9191858"/>
              <a:gd name="connsiteY12" fmla="*/ 3605410 h 3687538"/>
              <a:gd name="connsiteX13" fmla="*/ 263563 w 9191858"/>
              <a:gd name="connsiteY13" fmla="*/ 2243335 h 3687538"/>
              <a:gd name="connsiteX14" fmla="*/ 6388 w 9191858"/>
              <a:gd name="connsiteY14" fmla="*/ 157360 h 3687538"/>
              <a:gd name="connsiteX0" fmla="*/ 6388 w 9171062"/>
              <a:gd name="connsiteY0" fmla="*/ 157360 h 3687538"/>
              <a:gd name="connsiteX1" fmla="*/ 520738 w 9171062"/>
              <a:gd name="connsiteY1" fmla="*/ 138310 h 3687538"/>
              <a:gd name="connsiteX2" fmla="*/ 1111288 w 9171062"/>
              <a:gd name="connsiteY2" fmla="*/ 62110 h 3687538"/>
              <a:gd name="connsiteX3" fmla="*/ 2054263 w 9171062"/>
              <a:gd name="connsiteY3" fmla="*/ 281185 h 3687538"/>
              <a:gd name="connsiteX4" fmla="*/ 3073438 w 9171062"/>
              <a:gd name="connsiteY4" fmla="*/ 566935 h 3687538"/>
              <a:gd name="connsiteX5" fmla="*/ 4168813 w 9171062"/>
              <a:gd name="connsiteY5" fmla="*/ 462160 h 3687538"/>
              <a:gd name="connsiteX6" fmla="*/ 5397538 w 9171062"/>
              <a:gd name="connsiteY6" fmla="*/ 300235 h 3687538"/>
              <a:gd name="connsiteX7" fmla="*/ 7283488 w 9171062"/>
              <a:gd name="connsiteY7" fmla="*/ 424060 h 3687538"/>
              <a:gd name="connsiteX8" fmla="*/ 8616988 w 9171062"/>
              <a:gd name="connsiteY8" fmla="*/ 776485 h 3687538"/>
              <a:gd name="connsiteX9" fmla="*/ 9102763 w 9171062"/>
              <a:gd name="connsiteY9" fmla="*/ 995560 h 3687538"/>
              <a:gd name="connsiteX10" fmla="*/ 9112288 w 9171062"/>
              <a:gd name="connsiteY10" fmla="*/ 2252860 h 3687538"/>
              <a:gd name="connsiteX11" fmla="*/ 9055138 w 9171062"/>
              <a:gd name="connsiteY11" fmla="*/ 3386335 h 3687538"/>
              <a:gd name="connsiteX12" fmla="*/ 7750213 w 9171062"/>
              <a:gd name="connsiteY12" fmla="*/ 3557785 h 3687538"/>
              <a:gd name="connsiteX13" fmla="*/ 730288 w 9171062"/>
              <a:gd name="connsiteY13" fmla="*/ 3605410 h 3687538"/>
              <a:gd name="connsiteX14" fmla="*/ 263563 w 9171062"/>
              <a:gd name="connsiteY14" fmla="*/ 2243335 h 3687538"/>
              <a:gd name="connsiteX15" fmla="*/ 6388 w 9171062"/>
              <a:gd name="connsiteY15" fmla="*/ 157360 h 3687538"/>
              <a:gd name="connsiteX0" fmla="*/ 95334 w 9260008"/>
              <a:gd name="connsiteY0" fmla="*/ 220854 h 3751032"/>
              <a:gd name="connsiteX1" fmla="*/ 609684 w 9260008"/>
              <a:gd name="connsiteY1" fmla="*/ 201804 h 3751032"/>
              <a:gd name="connsiteX2" fmla="*/ 1200234 w 9260008"/>
              <a:gd name="connsiteY2" fmla="*/ 125604 h 3751032"/>
              <a:gd name="connsiteX3" fmla="*/ 2143209 w 9260008"/>
              <a:gd name="connsiteY3" fmla="*/ 344679 h 3751032"/>
              <a:gd name="connsiteX4" fmla="*/ 3162384 w 9260008"/>
              <a:gd name="connsiteY4" fmla="*/ 630429 h 3751032"/>
              <a:gd name="connsiteX5" fmla="*/ 4257759 w 9260008"/>
              <a:gd name="connsiteY5" fmla="*/ 525654 h 3751032"/>
              <a:gd name="connsiteX6" fmla="*/ 5486484 w 9260008"/>
              <a:gd name="connsiteY6" fmla="*/ 363729 h 3751032"/>
              <a:gd name="connsiteX7" fmla="*/ 7372434 w 9260008"/>
              <a:gd name="connsiteY7" fmla="*/ 487554 h 3751032"/>
              <a:gd name="connsiteX8" fmla="*/ 8705934 w 9260008"/>
              <a:gd name="connsiteY8" fmla="*/ 839979 h 3751032"/>
              <a:gd name="connsiteX9" fmla="*/ 9191709 w 9260008"/>
              <a:gd name="connsiteY9" fmla="*/ 1059054 h 3751032"/>
              <a:gd name="connsiteX10" fmla="*/ 9201234 w 9260008"/>
              <a:gd name="connsiteY10" fmla="*/ 2316354 h 3751032"/>
              <a:gd name="connsiteX11" fmla="*/ 9144084 w 9260008"/>
              <a:gd name="connsiteY11" fmla="*/ 3449829 h 3751032"/>
              <a:gd name="connsiteX12" fmla="*/ 7839159 w 9260008"/>
              <a:gd name="connsiteY12" fmla="*/ 3621279 h 3751032"/>
              <a:gd name="connsiteX13" fmla="*/ 819234 w 9260008"/>
              <a:gd name="connsiteY13" fmla="*/ 3668904 h 3751032"/>
              <a:gd name="connsiteX14" fmla="*/ 66759 w 9260008"/>
              <a:gd name="connsiteY14" fmla="*/ 3164079 h 3751032"/>
              <a:gd name="connsiteX15" fmla="*/ 95334 w 9260008"/>
              <a:gd name="connsiteY15" fmla="*/ 220854 h 3751032"/>
              <a:gd name="connsiteX0" fmla="*/ 85388 w 9250062"/>
              <a:gd name="connsiteY0" fmla="*/ 133376 h 3663554"/>
              <a:gd name="connsiteX1" fmla="*/ 599738 w 9250062"/>
              <a:gd name="connsiteY1" fmla="*/ 114326 h 3663554"/>
              <a:gd name="connsiteX2" fmla="*/ 1190288 w 9250062"/>
              <a:gd name="connsiteY2" fmla="*/ 38126 h 3663554"/>
              <a:gd name="connsiteX3" fmla="*/ 2133263 w 9250062"/>
              <a:gd name="connsiteY3" fmla="*/ 257201 h 3663554"/>
              <a:gd name="connsiteX4" fmla="*/ 3152438 w 9250062"/>
              <a:gd name="connsiteY4" fmla="*/ 542951 h 3663554"/>
              <a:gd name="connsiteX5" fmla="*/ 4247813 w 9250062"/>
              <a:gd name="connsiteY5" fmla="*/ 438176 h 3663554"/>
              <a:gd name="connsiteX6" fmla="*/ 5476538 w 9250062"/>
              <a:gd name="connsiteY6" fmla="*/ 276251 h 3663554"/>
              <a:gd name="connsiteX7" fmla="*/ 7362488 w 9250062"/>
              <a:gd name="connsiteY7" fmla="*/ 400076 h 3663554"/>
              <a:gd name="connsiteX8" fmla="*/ 8695988 w 9250062"/>
              <a:gd name="connsiteY8" fmla="*/ 752501 h 3663554"/>
              <a:gd name="connsiteX9" fmla="*/ 9181763 w 9250062"/>
              <a:gd name="connsiteY9" fmla="*/ 971576 h 3663554"/>
              <a:gd name="connsiteX10" fmla="*/ 9191288 w 9250062"/>
              <a:gd name="connsiteY10" fmla="*/ 2228876 h 3663554"/>
              <a:gd name="connsiteX11" fmla="*/ 9134138 w 9250062"/>
              <a:gd name="connsiteY11" fmla="*/ 3362351 h 3663554"/>
              <a:gd name="connsiteX12" fmla="*/ 7829213 w 9250062"/>
              <a:gd name="connsiteY12" fmla="*/ 3533801 h 3663554"/>
              <a:gd name="connsiteX13" fmla="*/ 809288 w 9250062"/>
              <a:gd name="connsiteY13" fmla="*/ 3581426 h 3663554"/>
              <a:gd name="connsiteX14" fmla="*/ 56813 w 9250062"/>
              <a:gd name="connsiteY14" fmla="*/ 3076601 h 3663554"/>
              <a:gd name="connsiteX15" fmla="*/ 56813 w 9250062"/>
              <a:gd name="connsiteY15" fmla="*/ 1895501 h 3663554"/>
              <a:gd name="connsiteX16" fmla="*/ 85388 w 9250062"/>
              <a:gd name="connsiteY16" fmla="*/ 133376 h 3663554"/>
              <a:gd name="connsiteX0" fmla="*/ 79211 w 9243885"/>
              <a:gd name="connsiteY0" fmla="*/ 133376 h 3589230"/>
              <a:gd name="connsiteX1" fmla="*/ 593561 w 9243885"/>
              <a:gd name="connsiteY1" fmla="*/ 114326 h 3589230"/>
              <a:gd name="connsiteX2" fmla="*/ 1184111 w 9243885"/>
              <a:gd name="connsiteY2" fmla="*/ 38126 h 3589230"/>
              <a:gd name="connsiteX3" fmla="*/ 2127086 w 9243885"/>
              <a:gd name="connsiteY3" fmla="*/ 257201 h 3589230"/>
              <a:gd name="connsiteX4" fmla="*/ 3146261 w 9243885"/>
              <a:gd name="connsiteY4" fmla="*/ 542951 h 3589230"/>
              <a:gd name="connsiteX5" fmla="*/ 4241636 w 9243885"/>
              <a:gd name="connsiteY5" fmla="*/ 438176 h 3589230"/>
              <a:gd name="connsiteX6" fmla="*/ 5470361 w 9243885"/>
              <a:gd name="connsiteY6" fmla="*/ 276251 h 3589230"/>
              <a:gd name="connsiteX7" fmla="*/ 7356311 w 9243885"/>
              <a:gd name="connsiteY7" fmla="*/ 400076 h 3589230"/>
              <a:gd name="connsiteX8" fmla="*/ 8689811 w 9243885"/>
              <a:gd name="connsiteY8" fmla="*/ 752501 h 3589230"/>
              <a:gd name="connsiteX9" fmla="*/ 9175586 w 9243885"/>
              <a:gd name="connsiteY9" fmla="*/ 971576 h 3589230"/>
              <a:gd name="connsiteX10" fmla="*/ 9185111 w 9243885"/>
              <a:gd name="connsiteY10" fmla="*/ 2228876 h 3589230"/>
              <a:gd name="connsiteX11" fmla="*/ 9127961 w 9243885"/>
              <a:gd name="connsiteY11" fmla="*/ 3362351 h 3589230"/>
              <a:gd name="connsiteX12" fmla="*/ 7823036 w 9243885"/>
              <a:gd name="connsiteY12" fmla="*/ 3533801 h 3589230"/>
              <a:gd name="connsiteX13" fmla="*/ 803111 w 9243885"/>
              <a:gd name="connsiteY13" fmla="*/ 3581426 h 3589230"/>
              <a:gd name="connsiteX14" fmla="*/ 79211 w 9243885"/>
              <a:gd name="connsiteY14" fmla="*/ 3514751 h 3589230"/>
              <a:gd name="connsiteX15" fmla="*/ 50636 w 9243885"/>
              <a:gd name="connsiteY15" fmla="*/ 3076601 h 3589230"/>
              <a:gd name="connsiteX16" fmla="*/ 50636 w 9243885"/>
              <a:gd name="connsiteY16" fmla="*/ 1895501 h 3589230"/>
              <a:gd name="connsiteX17" fmla="*/ 79211 w 9243885"/>
              <a:gd name="connsiteY17" fmla="*/ 133376 h 3589230"/>
              <a:gd name="connsiteX0" fmla="*/ 79211 w 9216973"/>
              <a:gd name="connsiteY0" fmla="*/ 133376 h 3581426"/>
              <a:gd name="connsiteX1" fmla="*/ 593561 w 9216973"/>
              <a:gd name="connsiteY1" fmla="*/ 114326 h 3581426"/>
              <a:gd name="connsiteX2" fmla="*/ 1184111 w 9216973"/>
              <a:gd name="connsiteY2" fmla="*/ 38126 h 3581426"/>
              <a:gd name="connsiteX3" fmla="*/ 2127086 w 9216973"/>
              <a:gd name="connsiteY3" fmla="*/ 257201 h 3581426"/>
              <a:gd name="connsiteX4" fmla="*/ 3146261 w 9216973"/>
              <a:gd name="connsiteY4" fmla="*/ 542951 h 3581426"/>
              <a:gd name="connsiteX5" fmla="*/ 4241636 w 9216973"/>
              <a:gd name="connsiteY5" fmla="*/ 438176 h 3581426"/>
              <a:gd name="connsiteX6" fmla="*/ 5470361 w 9216973"/>
              <a:gd name="connsiteY6" fmla="*/ 276251 h 3581426"/>
              <a:gd name="connsiteX7" fmla="*/ 7356311 w 9216973"/>
              <a:gd name="connsiteY7" fmla="*/ 400076 h 3581426"/>
              <a:gd name="connsiteX8" fmla="*/ 8689811 w 9216973"/>
              <a:gd name="connsiteY8" fmla="*/ 752501 h 3581426"/>
              <a:gd name="connsiteX9" fmla="*/ 9175586 w 9216973"/>
              <a:gd name="connsiteY9" fmla="*/ 971576 h 3581426"/>
              <a:gd name="connsiteX10" fmla="*/ 9185111 w 9216973"/>
              <a:gd name="connsiteY10" fmla="*/ 2228876 h 3581426"/>
              <a:gd name="connsiteX11" fmla="*/ 9127961 w 9216973"/>
              <a:gd name="connsiteY11" fmla="*/ 3362351 h 3581426"/>
              <a:gd name="connsiteX12" fmla="*/ 9032711 w 9216973"/>
              <a:gd name="connsiteY12" fmla="*/ 3552851 h 3581426"/>
              <a:gd name="connsiteX13" fmla="*/ 7823036 w 9216973"/>
              <a:gd name="connsiteY13" fmla="*/ 3533801 h 3581426"/>
              <a:gd name="connsiteX14" fmla="*/ 803111 w 9216973"/>
              <a:gd name="connsiteY14" fmla="*/ 3581426 h 3581426"/>
              <a:gd name="connsiteX15" fmla="*/ 79211 w 9216973"/>
              <a:gd name="connsiteY15" fmla="*/ 3514751 h 3581426"/>
              <a:gd name="connsiteX16" fmla="*/ 50636 w 9216973"/>
              <a:gd name="connsiteY16" fmla="*/ 3076601 h 3581426"/>
              <a:gd name="connsiteX17" fmla="*/ 50636 w 9216973"/>
              <a:gd name="connsiteY17" fmla="*/ 1895501 h 3581426"/>
              <a:gd name="connsiteX18" fmla="*/ 79211 w 9216973"/>
              <a:gd name="connsiteY18" fmla="*/ 133376 h 3581426"/>
              <a:gd name="connsiteX0" fmla="*/ 79211 w 9216973"/>
              <a:gd name="connsiteY0" fmla="*/ 133376 h 3590951"/>
              <a:gd name="connsiteX1" fmla="*/ 593561 w 9216973"/>
              <a:gd name="connsiteY1" fmla="*/ 114326 h 3590951"/>
              <a:gd name="connsiteX2" fmla="*/ 1184111 w 9216973"/>
              <a:gd name="connsiteY2" fmla="*/ 38126 h 3590951"/>
              <a:gd name="connsiteX3" fmla="*/ 2127086 w 9216973"/>
              <a:gd name="connsiteY3" fmla="*/ 257201 h 3590951"/>
              <a:gd name="connsiteX4" fmla="*/ 3146261 w 9216973"/>
              <a:gd name="connsiteY4" fmla="*/ 542951 h 3590951"/>
              <a:gd name="connsiteX5" fmla="*/ 4241636 w 9216973"/>
              <a:gd name="connsiteY5" fmla="*/ 438176 h 3590951"/>
              <a:gd name="connsiteX6" fmla="*/ 5470361 w 9216973"/>
              <a:gd name="connsiteY6" fmla="*/ 276251 h 3590951"/>
              <a:gd name="connsiteX7" fmla="*/ 7356311 w 9216973"/>
              <a:gd name="connsiteY7" fmla="*/ 400076 h 3590951"/>
              <a:gd name="connsiteX8" fmla="*/ 8689811 w 9216973"/>
              <a:gd name="connsiteY8" fmla="*/ 752501 h 3590951"/>
              <a:gd name="connsiteX9" fmla="*/ 9175586 w 9216973"/>
              <a:gd name="connsiteY9" fmla="*/ 971576 h 3590951"/>
              <a:gd name="connsiteX10" fmla="*/ 9185111 w 9216973"/>
              <a:gd name="connsiteY10" fmla="*/ 2228876 h 3590951"/>
              <a:gd name="connsiteX11" fmla="*/ 9127961 w 9216973"/>
              <a:gd name="connsiteY11" fmla="*/ 3362351 h 3590951"/>
              <a:gd name="connsiteX12" fmla="*/ 9032711 w 9216973"/>
              <a:gd name="connsiteY12" fmla="*/ 3552851 h 3590951"/>
              <a:gd name="connsiteX13" fmla="*/ 7823036 w 9216973"/>
              <a:gd name="connsiteY13" fmla="*/ 3533801 h 3590951"/>
              <a:gd name="connsiteX14" fmla="*/ 5241761 w 9216973"/>
              <a:gd name="connsiteY14" fmla="*/ 3590951 h 3590951"/>
              <a:gd name="connsiteX15" fmla="*/ 803111 w 9216973"/>
              <a:gd name="connsiteY15" fmla="*/ 3581426 h 3590951"/>
              <a:gd name="connsiteX16" fmla="*/ 79211 w 9216973"/>
              <a:gd name="connsiteY16" fmla="*/ 3514751 h 3590951"/>
              <a:gd name="connsiteX17" fmla="*/ 50636 w 9216973"/>
              <a:gd name="connsiteY17" fmla="*/ 3076601 h 3590951"/>
              <a:gd name="connsiteX18" fmla="*/ 50636 w 9216973"/>
              <a:gd name="connsiteY18" fmla="*/ 1895501 h 3590951"/>
              <a:gd name="connsiteX19" fmla="*/ 79211 w 9216973"/>
              <a:gd name="connsiteY19" fmla="*/ 133376 h 3590951"/>
              <a:gd name="connsiteX0" fmla="*/ 79211 w 9216973"/>
              <a:gd name="connsiteY0" fmla="*/ 133376 h 3590951"/>
              <a:gd name="connsiteX1" fmla="*/ 593561 w 9216973"/>
              <a:gd name="connsiteY1" fmla="*/ 114326 h 3590951"/>
              <a:gd name="connsiteX2" fmla="*/ 1184111 w 9216973"/>
              <a:gd name="connsiteY2" fmla="*/ 38126 h 3590951"/>
              <a:gd name="connsiteX3" fmla="*/ 2127086 w 9216973"/>
              <a:gd name="connsiteY3" fmla="*/ 257201 h 3590951"/>
              <a:gd name="connsiteX4" fmla="*/ 3146261 w 9216973"/>
              <a:gd name="connsiteY4" fmla="*/ 542951 h 3590951"/>
              <a:gd name="connsiteX5" fmla="*/ 4241636 w 9216973"/>
              <a:gd name="connsiteY5" fmla="*/ 438176 h 3590951"/>
              <a:gd name="connsiteX6" fmla="*/ 5470361 w 9216973"/>
              <a:gd name="connsiteY6" fmla="*/ 276251 h 3590951"/>
              <a:gd name="connsiteX7" fmla="*/ 7356311 w 9216973"/>
              <a:gd name="connsiteY7" fmla="*/ 400076 h 3590951"/>
              <a:gd name="connsiteX8" fmla="*/ 8689811 w 9216973"/>
              <a:gd name="connsiteY8" fmla="*/ 752501 h 3590951"/>
              <a:gd name="connsiteX9" fmla="*/ 9175586 w 9216973"/>
              <a:gd name="connsiteY9" fmla="*/ 971576 h 3590951"/>
              <a:gd name="connsiteX10" fmla="*/ 9185111 w 9216973"/>
              <a:gd name="connsiteY10" fmla="*/ 2228876 h 3590951"/>
              <a:gd name="connsiteX11" fmla="*/ 9127961 w 9216973"/>
              <a:gd name="connsiteY11" fmla="*/ 3362351 h 3590951"/>
              <a:gd name="connsiteX12" fmla="*/ 9032711 w 9216973"/>
              <a:gd name="connsiteY12" fmla="*/ 3552851 h 3590951"/>
              <a:gd name="connsiteX13" fmla="*/ 7823036 w 9216973"/>
              <a:gd name="connsiteY13" fmla="*/ 3571901 h 3590951"/>
              <a:gd name="connsiteX14" fmla="*/ 5241761 w 9216973"/>
              <a:gd name="connsiteY14" fmla="*/ 3590951 h 3590951"/>
              <a:gd name="connsiteX15" fmla="*/ 803111 w 9216973"/>
              <a:gd name="connsiteY15" fmla="*/ 3581426 h 3590951"/>
              <a:gd name="connsiteX16" fmla="*/ 79211 w 9216973"/>
              <a:gd name="connsiteY16" fmla="*/ 3514751 h 3590951"/>
              <a:gd name="connsiteX17" fmla="*/ 50636 w 9216973"/>
              <a:gd name="connsiteY17" fmla="*/ 3076601 h 3590951"/>
              <a:gd name="connsiteX18" fmla="*/ 50636 w 9216973"/>
              <a:gd name="connsiteY18" fmla="*/ 1895501 h 3590951"/>
              <a:gd name="connsiteX19" fmla="*/ 79211 w 9216973"/>
              <a:gd name="connsiteY19" fmla="*/ 133376 h 3590951"/>
              <a:gd name="connsiteX0" fmla="*/ 69686 w 9216973"/>
              <a:gd name="connsiteY0" fmla="*/ 87864 h 3850239"/>
              <a:gd name="connsiteX1" fmla="*/ 593561 w 9216973"/>
              <a:gd name="connsiteY1" fmla="*/ 373614 h 3850239"/>
              <a:gd name="connsiteX2" fmla="*/ 1184111 w 9216973"/>
              <a:gd name="connsiteY2" fmla="*/ 297414 h 3850239"/>
              <a:gd name="connsiteX3" fmla="*/ 2127086 w 9216973"/>
              <a:gd name="connsiteY3" fmla="*/ 516489 h 3850239"/>
              <a:gd name="connsiteX4" fmla="*/ 3146261 w 9216973"/>
              <a:gd name="connsiteY4" fmla="*/ 802239 h 3850239"/>
              <a:gd name="connsiteX5" fmla="*/ 4241636 w 9216973"/>
              <a:gd name="connsiteY5" fmla="*/ 697464 h 3850239"/>
              <a:gd name="connsiteX6" fmla="*/ 5470361 w 9216973"/>
              <a:gd name="connsiteY6" fmla="*/ 535539 h 3850239"/>
              <a:gd name="connsiteX7" fmla="*/ 7356311 w 9216973"/>
              <a:gd name="connsiteY7" fmla="*/ 659364 h 3850239"/>
              <a:gd name="connsiteX8" fmla="*/ 8689811 w 9216973"/>
              <a:gd name="connsiteY8" fmla="*/ 1011789 h 3850239"/>
              <a:gd name="connsiteX9" fmla="*/ 9175586 w 9216973"/>
              <a:gd name="connsiteY9" fmla="*/ 1230864 h 3850239"/>
              <a:gd name="connsiteX10" fmla="*/ 9185111 w 9216973"/>
              <a:gd name="connsiteY10" fmla="*/ 2488164 h 3850239"/>
              <a:gd name="connsiteX11" fmla="*/ 9127961 w 9216973"/>
              <a:gd name="connsiteY11" fmla="*/ 3621639 h 3850239"/>
              <a:gd name="connsiteX12" fmla="*/ 9032711 w 9216973"/>
              <a:gd name="connsiteY12" fmla="*/ 3812139 h 3850239"/>
              <a:gd name="connsiteX13" fmla="*/ 7823036 w 9216973"/>
              <a:gd name="connsiteY13" fmla="*/ 3831189 h 3850239"/>
              <a:gd name="connsiteX14" fmla="*/ 5241761 w 9216973"/>
              <a:gd name="connsiteY14" fmla="*/ 3850239 h 3850239"/>
              <a:gd name="connsiteX15" fmla="*/ 803111 w 9216973"/>
              <a:gd name="connsiteY15" fmla="*/ 3840714 h 3850239"/>
              <a:gd name="connsiteX16" fmla="*/ 79211 w 9216973"/>
              <a:gd name="connsiteY16" fmla="*/ 3774039 h 3850239"/>
              <a:gd name="connsiteX17" fmla="*/ 50636 w 9216973"/>
              <a:gd name="connsiteY17" fmla="*/ 3335889 h 3850239"/>
              <a:gd name="connsiteX18" fmla="*/ 50636 w 9216973"/>
              <a:gd name="connsiteY18" fmla="*/ 2154789 h 3850239"/>
              <a:gd name="connsiteX19" fmla="*/ 69686 w 9216973"/>
              <a:gd name="connsiteY19" fmla="*/ 87864 h 3850239"/>
              <a:gd name="connsiteX0" fmla="*/ 69686 w 9216973"/>
              <a:gd name="connsiteY0" fmla="*/ 227678 h 3990053"/>
              <a:gd name="connsiteX1" fmla="*/ 69686 w 9216973"/>
              <a:gd name="connsiteY1" fmla="*/ 84803 h 3990053"/>
              <a:gd name="connsiteX2" fmla="*/ 593561 w 9216973"/>
              <a:gd name="connsiteY2" fmla="*/ 513428 h 3990053"/>
              <a:gd name="connsiteX3" fmla="*/ 1184111 w 9216973"/>
              <a:gd name="connsiteY3" fmla="*/ 437228 h 3990053"/>
              <a:gd name="connsiteX4" fmla="*/ 2127086 w 9216973"/>
              <a:gd name="connsiteY4" fmla="*/ 656303 h 3990053"/>
              <a:gd name="connsiteX5" fmla="*/ 3146261 w 9216973"/>
              <a:gd name="connsiteY5" fmla="*/ 942053 h 3990053"/>
              <a:gd name="connsiteX6" fmla="*/ 4241636 w 9216973"/>
              <a:gd name="connsiteY6" fmla="*/ 837278 h 3990053"/>
              <a:gd name="connsiteX7" fmla="*/ 5470361 w 9216973"/>
              <a:gd name="connsiteY7" fmla="*/ 675353 h 3990053"/>
              <a:gd name="connsiteX8" fmla="*/ 7356311 w 9216973"/>
              <a:gd name="connsiteY8" fmla="*/ 799178 h 3990053"/>
              <a:gd name="connsiteX9" fmla="*/ 8689811 w 9216973"/>
              <a:gd name="connsiteY9" fmla="*/ 1151603 h 3990053"/>
              <a:gd name="connsiteX10" fmla="*/ 9175586 w 9216973"/>
              <a:gd name="connsiteY10" fmla="*/ 1370678 h 3990053"/>
              <a:gd name="connsiteX11" fmla="*/ 9185111 w 9216973"/>
              <a:gd name="connsiteY11" fmla="*/ 2627978 h 3990053"/>
              <a:gd name="connsiteX12" fmla="*/ 9127961 w 9216973"/>
              <a:gd name="connsiteY12" fmla="*/ 3761453 h 3990053"/>
              <a:gd name="connsiteX13" fmla="*/ 9032711 w 9216973"/>
              <a:gd name="connsiteY13" fmla="*/ 3951953 h 3990053"/>
              <a:gd name="connsiteX14" fmla="*/ 7823036 w 9216973"/>
              <a:gd name="connsiteY14" fmla="*/ 3971003 h 3990053"/>
              <a:gd name="connsiteX15" fmla="*/ 5241761 w 9216973"/>
              <a:gd name="connsiteY15" fmla="*/ 3990053 h 3990053"/>
              <a:gd name="connsiteX16" fmla="*/ 803111 w 9216973"/>
              <a:gd name="connsiteY16" fmla="*/ 3980528 h 3990053"/>
              <a:gd name="connsiteX17" fmla="*/ 79211 w 9216973"/>
              <a:gd name="connsiteY17" fmla="*/ 3913853 h 3990053"/>
              <a:gd name="connsiteX18" fmla="*/ 50636 w 9216973"/>
              <a:gd name="connsiteY18" fmla="*/ 3475703 h 3990053"/>
              <a:gd name="connsiteX19" fmla="*/ 50636 w 9216973"/>
              <a:gd name="connsiteY19" fmla="*/ 2294603 h 3990053"/>
              <a:gd name="connsiteX20" fmla="*/ 69686 w 9216973"/>
              <a:gd name="connsiteY20" fmla="*/ 227678 h 3990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216973" h="3990053">
                <a:moveTo>
                  <a:pt x="69686" y="227678"/>
                </a:moveTo>
                <a:cubicBezTo>
                  <a:pt x="72861" y="-140622"/>
                  <a:pt x="-17627" y="37178"/>
                  <a:pt x="69686" y="84803"/>
                </a:cubicBezTo>
                <a:cubicBezTo>
                  <a:pt x="156999" y="132428"/>
                  <a:pt x="407824" y="454691"/>
                  <a:pt x="593561" y="513428"/>
                </a:cubicBezTo>
                <a:cubicBezTo>
                  <a:pt x="779298" y="572165"/>
                  <a:pt x="928524" y="413415"/>
                  <a:pt x="1184111" y="437228"/>
                </a:cubicBezTo>
                <a:cubicBezTo>
                  <a:pt x="1439699" y="461040"/>
                  <a:pt x="1800061" y="572166"/>
                  <a:pt x="2127086" y="656303"/>
                </a:cubicBezTo>
                <a:cubicBezTo>
                  <a:pt x="2454111" y="740440"/>
                  <a:pt x="2793836" y="911891"/>
                  <a:pt x="3146261" y="942053"/>
                </a:cubicBezTo>
                <a:cubicBezTo>
                  <a:pt x="3498686" y="972216"/>
                  <a:pt x="3854286" y="881728"/>
                  <a:pt x="4241636" y="837278"/>
                </a:cubicBezTo>
                <a:cubicBezTo>
                  <a:pt x="4628986" y="792828"/>
                  <a:pt x="4951249" y="681703"/>
                  <a:pt x="5470361" y="675353"/>
                </a:cubicBezTo>
                <a:cubicBezTo>
                  <a:pt x="5989473" y="669003"/>
                  <a:pt x="6819736" y="719803"/>
                  <a:pt x="7356311" y="799178"/>
                </a:cubicBezTo>
                <a:cubicBezTo>
                  <a:pt x="7892886" y="878553"/>
                  <a:pt x="8386599" y="1056353"/>
                  <a:pt x="8689811" y="1151603"/>
                </a:cubicBezTo>
                <a:cubicBezTo>
                  <a:pt x="8993023" y="1246853"/>
                  <a:pt x="9093036" y="1124616"/>
                  <a:pt x="9175586" y="1370678"/>
                </a:cubicBezTo>
                <a:cubicBezTo>
                  <a:pt x="9258136" y="1616741"/>
                  <a:pt x="9193048" y="2229516"/>
                  <a:pt x="9185111" y="2627978"/>
                </a:cubicBezTo>
                <a:cubicBezTo>
                  <a:pt x="9177174" y="3026440"/>
                  <a:pt x="9153361" y="3540791"/>
                  <a:pt x="9127961" y="3761453"/>
                </a:cubicBezTo>
                <a:cubicBezTo>
                  <a:pt x="9102561" y="3982115"/>
                  <a:pt x="9250198" y="3923378"/>
                  <a:pt x="9032711" y="3951953"/>
                </a:cubicBezTo>
                <a:cubicBezTo>
                  <a:pt x="8815224" y="3980528"/>
                  <a:pt x="8454861" y="3964653"/>
                  <a:pt x="7823036" y="3971003"/>
                </a:cubicBezTo>
                <a:lnTo>
                  <a:pt x="5241761" y="3990053"/>
                </a:lnTo>
                <a:lnTo>
                  <a:pt x="803111" y="3980528"/>
                </a:lnTo>
                <a:cubicBezTo>
                  <a:pt x="-498639" y="3956716"/>
                  <a:pt x="204624" y="3997991"/>
                  <a:pt x="79211" y="3913853"/>
                </a:cubicBezTo>
                <a:cubicBezTo>
                  <a:pt x="-46202" y="3829715"/>
                  <a:pt x="55399" y="3745578"/>
                  <a:pt x="50636" y="3475703"/>
                </a:cubicBezTo>
                <a:cubicBezTo>
                  <a:pt x="45874" y="3205828"/>
                  <a:pt x="45874" y="2785140"/>
                  <a:pt x="50636" y="2294603"/>
                </a:cubicBezTo>
                <a:cubicBezTo>
                  <a:pt x="55398" y="1804066"/>
                  <a:pt x="66511" y="595978"/>
                  <a:pt x="69686" y="227678"/>
                </a:cubicBezTo>
                <a:close/>
              </a:path>
            </a:pathLst>
          </a:custGeom>
          <a:gradFill flip="none" rotWithShape="1">
            <a:gsLst>
              <a:gs pos="0">
                <a:srgbClr val="FFC00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208585" y="42324"/>
            <a:ext cx="7722859" cy="714435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 algn="ctr"/>
            <a:r>
              <a:rPr lang="ru-RU" sz="4000" b="1" dirty="0">
                <a:solidFill>
                  <a:srgbClr val="006600"/>
                </a:solidFill>
              </a:rPr>
              <a:t>Виды мыслительных операций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301" y="1124646"/>
            <a:ext cx="5733087" cy="1668543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algn="r"/>
            <a:r>
              <a:rPr lang="ru-RU" sz="3400" b="1" dirty="0">
                <a:solidFill>
                  <a:srgbClr val="00B0F0"/>
                </a:solidFill>
              </a:rPr>
              <a:t>Сравнение </a:t>
            </a:r>
            <a:r>
              <a:rPr lang="ru-RU" sz="3400" dirty="0"/>
              <a:t>– установление сходства и различия объектов. </a:t>
            </a:r>
            <a:r>
              <a:rPr lang="ru-RU" sz="3400" dirty="0">
                <a:solidFill>
                  <a:prstClr val="black"/>
                </a:solidFill>
              </a:rPr>
              <a:t> </a:t>
            </a:r>
            <a:endParaRPr lang="ru-RU" sz="3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007866" y="3890052"/>
            <a:ext cx="4850967" cy="2191763"/>
          </a:xfrm>
          <a:prstGeom prst="rect">
            <a:avLst/>
          </a:prstGeom>
          <a:ln>
            <a:noFill/>
          </a:ln>
        </p:spPr>
        <p:txBody>
          <a:bodyPr wrap="square" lIns="97927" tIns="48963" rIns="97927" bIns="48963">
            <a:spAutoFit/>
          </a:bodyPr>
          <a:lstStyle/>
          <a:p>
            <a:r>
              <a:rPr lang="ru-RU" sz="3400" b="1" dirty="0">
                <a:solidFill>
                  <a:srgbClr val="00B0F0"/>
                </a:solidFill>
              </a:rPr>
              <a:t>Обобщение</a:t>
            </a:r>
            <a:r>
              <a:rPr lang="ru-RU" sz="3400" dirty="0"/>
              <a:t> – объединение объектов по их существенным признакам и свойствам. </a:t>
            </a:r>
          </a:p>
        </p:txBody>
      </p:sp>
      <p:sp>
        <p:nvSpPr>
          <p:cNvPr id="2" name="Овал 1"/>
          <p:cNvSpPr/>
          <p:nvPr/>
        </p:nvSpPr>
        <p:spPr>
          <a:xfrm>
            <a:off x="6279147" y="1467507"/>
            <a:ext cx="1170130" cy="1092668"/>
          </a:xfrm>
          <a:prstGeom prst="ellipse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7819544" y="1352088"/>
            <a:ext cx="1716191" cy="1518945"/>
          </a:xfrm>
          <a:prstGeom prst="ellipse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35646" y="3448413"/>
            <a:ext cx="1672567" cy="1570485"/>
          </a:xfrm>
          <a:prstGeom prst="ellips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1310325" y="4514666"/>
            <a:ext cx="702079" cy="648075"/>
          </a:xfrm>
          <a:prstGeom prst="ellips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412832" y="4495136"/>
            <a:ext cx="702079" cy="648075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1661367" y="3904038"/>
            <a:ext cx="1160603" cy="1114845"/>
          </a:xfrm>
          <a:prstGeom prst="ellips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2372049" y="4065170"/>
            <a:ext cx="1043590" cy="973388"/>
          </a:xfrm>
          <a:prstGeom prst="ellips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 rot="20229451">
            <a:off x="1654958" y="5405547"/>
            <a:ext cx="1173414" cy="931598"/>
          </a:xfrm>
          <a:prstGeom prst="triangl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35" name="Равнобедренный треугольник 34"/>
          <p:cNvSpPr/>
          <p:nvPr/>
        </p:nvSpPr>
        <p:spPr>
          <a:xfrm rot="20640228">
            <a:off x="2307137" y="5486352"/>
            <a:ext cx="1173414" cy="931598"/>
          </a:xfrm>
          <a:prstGeom prst="triangl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36" name="Равнобедренный треугольник 35"/>
          <p:cNvSpPr/>
          <p:nvPr/>
        </p:nvSpPr>
        <p:spPr>
          <a:xfrm rot="17055129">
            <a:off x="3927945" y="5639532"/>
            <a:ext cx="928838" cy="780489"/>
          </a:xfrm>
          <a:prstGeom prst="triangle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37" name="Равнобедренный треугольник 36"/>
          <p:cNvSpPr/>
          <p:nvPr/>
        </p:nvSpPr>
        <p:spPr>
          <a:xfrm rot="564463">
            <a:off x="2986889" y="5151022"/>
            <a:ext cx="1417743" cy="1158533"/>
          </a:xfrm>
          <a:prstGeom prst="triangl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9" name="Управляющая кнопка: домой 18">
            <a:hlinkClick r:id="" action="ppaction://hlinkshowjump?jump=firstslide" highlightClick="1"/>
          </p:cNvPr>
          <p:cNvSpPr/>
          <p:nvPr/>
        </p:nvSpPr>
        <p:spPr>
          <a:xfrm>
            <a:off x="9417500" y="6417630"/>
            <a:ext cx="488853" cy="44037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913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8" grpId="0"/>
      <p:bldP spid="9" grpId="0"/>
      <p:bldP spid="2" grpId="0" animBg="1"/>
      <p:bldP spid="30" grpId="0" animBg="1"/>
      <p:bldP spid="12" grpId="0" animBg="1"/>
      <p:bldP spid="31" grpId="0" animBg="1"/>
      <p:bldP spid="32" grpId="0" animBg="1"/>
      <p:bldP spid="33" grpId="0" animBg="1"/>
      <p:bldP spid="34" grpId="0" animBg="1"/>
      <p:bldP spid="13" grpId="0" animBg="1"/>
      <p:bldP spid="35" grpId="0" animBg="1"/>
      <p:bldP spid="36" grpId="0" animBg="1"/>
      <p:bldP spid="3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959" y="0"/>
            <a:ext cx="9906000" cy="68580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774367" y="1673577"/>
            <a:ext cx="1407400" cy="101562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6710472" y="1756305"/>
            <a:ext cx="1506434" cy="1274820"/>
          </a:xfrm>
          <a:prstGeom prst="ellipse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1" name="Равнобедренный треугольник 20"/>
          <p:cNvSpPr/>
          <p:nvPr/>
        </p:nvSpPr>
        <p:spPr>
          <a:xfrm>
            <a:off x="8359497" y="1779290"/>
            <a:ext cx="1287453" cy="1043378"/>
          </a:xfrm>
          <a:prstGeom prst="triangle">
            <a:avLst>
              <a:gd name="adj" fmla="val 48982"/>
            </a:avLst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2" name="5-конечная звезда 21"/>
          <p:cNvSpPr/>
          <p:nvPr/>
        </p:nvSpPr>
        <p:spPr>
          <a:xfrm>
            <a:off x="7438773" y="1908912"/>
            <a:ext cx="1522660" cy="1232858"/>
          </a:xfrm>
          <a:prstGeom prst="star5">
            <a:avLst>
              <a:gd name="adj" fmla="val 22360"/>
              <a:gd name="hf" fmla="val 105146"/>
              <a:gd name="vf" fmla="val 110557"/>
            </a:avLst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6959" y="3"/>
            <a:ext cx="9906000" cy="6839415"/>
          </a:xfrm>
          <a:prstGeom prst="rect">
            <a:avLst/>
          </a:prstGeom>
          <a:gradFill flip="none" rotWithShape="1">
            <a:gsLst>
              <a:gs pos="0">
                <a:srgbClr val="92D050">
                  <a:alpha val="40000"/>
                </a:srgb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284188" y="3861057"/>
            <a:ext cx="8222297" cy="2352258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r>
              <a:rPr lang="ru-RU" sz="2900" dirty="0">
                <a:latin typeface="Arial" panose="020B0604020202020204" pitchFamily="34" charset="0"/>
                <a:cs typeface="Arial" panose="020B0604020202020204" pitchFamily="34" charset="0"/>
              </a:rPr>
              <a:t>Абстрагирование широко используется человеком при образовании и усвоении новых понятий, т.к. в понятиях отражены только существенные, общие для целого класса предметов признаки. </a:t>
            </a:r>
            <a:endParaRPr lang="ru-RU" sz="29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9888" y="1172967"/>
            <a:ext cx="4953550" cy="2191763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algn="r"/>
            <a:r>
              <a:rPr lang="ru-RU" sz="3400" b="1" dirty="0">
                <a:solidFill>
                  <a:srgbClr val="00B0F0"/>
                </a:solidFill>
              </a:rPr>
              <a:t>Абстрагирование</a:t>
            </a:r>
            <a:r>
              <a:rPr lang="ru-RU" sz="3400" i="1" dirty="0">
                <a:solidFill>
                  <a:prstClr val="black"/>
                </a:solidFill>
              </a:rPr>
              <a:t> – </a:t>
            </a:r>
            <a:r>
              <a:rPr lang="ru-RU" sz="3400" dirty="0">
                <a:solidFill>
                  <a:prstClr val="black"/>
                </a:solidFill>
              </a:rPr>
              <a:t>выделение одних предметов или свойств и отвлечение от других.</a:t>
            </a:r>
            <a:endParaRPr lang="ru-RU" sz="3400" dirty="0"/>
          </a:p>
        </p:txBody>
      </p:sp>
      <p:sp>
        <p:nvSpPr>
          <p:cNvPr id="5" name="TextBox 4"/>
          <p:cNvSpPr txBox="1"/>
          <p:nvPr/>
        </p:nvSpPr>
        <p:spPr>
          <a:xfrm>
            <a:off x="1208585" y="42324"/>
            <a:ext cx="7722859" cy="714435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 algn="ctr"/>
            <a:r>
              <a:rPr lang="ru-RU" sz="4000" b="1" dirty="0">
                <a:solidFill>
                  <a:srgbClr val="006600"/>
                </a:solidFill>
              </a:rPr>
              <a:t>Виды мыслительных операций</a:t>
            </a:r>
          </a:p>
        </p:txBody>
      </p:sp>
      <p:sp>
        <p:nvSpPr>
          <p:cNvPr id="27" name="5-конечная звезда 26"/>
          <p:cNvSpPr/>
          <p:nvPr/>
        </p:nvSpPr>
        <p:spPr>
          <a:xfrm>
            <a:off x="6875868" y="1410742"/>
            <a:ext cx="2648466" cy="2121203"/>
          </a:xfrm>
          <a:prstGeom prst="star5">
            <a:avLst>
              <a:gd name="adj" fmla="val 22360"/>
              <a:gd name="hf" fmla="val 105146"/>
              <a:gd name="vf" fmla="val 110557"/>
            </a:avLst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7927" tIns="48963" rIns="97927" bIns="48963"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домой 12">
            <a:hlinkClick r:id="" action="ppaction://hlinkshowjump?jump=firstslide" highlightClick="1"/>
          </p:cNvPr>
          <p:cNvSpPr/>
          <p:nvPr/>
        </p:nvSpPr>
        <p:spPr>
          <a:xfrm>
            <a:off x="9417500" y="6453344"/>
            <a:ext cx="488853" cy="404663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383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6" grpId="0" animBg="1"/>
      <p:bldP spid="25" grpId="0"/>
      <p:bldP spid="6" grpId="0"/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488" y="0"/>
            <a:ext cx="8915400" cy="114300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3. Интеллект 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6509" y="1340768"/>
            <a:ext cx="8982995" cy="4561642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r>
              <a:rPr lang="ru-RU" sz="2900" b="1" dirty="0">
                <a:solidFill>
                  <a:srgbClr val="0070C0"/>
                </a:solidFill>
              </a:rPr>
              <a:t>Интеллект </a:t>
            </a:r>
            <a:r>
              <a:rPr lang="ru-RU" sz="2900" dirty="0">
                <a:solidFill>
                  <a:srgbClr val="0070C0"/>
                </a:solidFill>
              </a:rPr>
              <a:t>– способность человека адаптироваться к окружающей среде (разумно мыслить, действовать, справляться с обстоятельствами). </a:t>
            </a:r>
          </a:p>
          <a:p>
            <a:endParaRPr lang="ru-RU" sz="2900" dirty="0">
              <a:solidFill>
                <a:srgbClr val="0070C0"/>
              </a:solidFill>
            </a:endParaRPr>
          </a:p>
          <a:p>
            <a:r>
              <a:rPr lang="ru-RU" sz="2900" b="1" dirty="0">
                <a:solidFill>
                  <a:srgbClr val="C00000"/>
                </a:solidFill>
              </a:rPr>
              <a:t>Интеллект</a:t>
            </a:r>
            <a:r>
              <a:rPr lang="ru-RU" sz="2900" dirty="0">
                <a:solidFill>
                  <a:srgbClr val="C00000"/>
                </a:solidFill>
              </a:rPr>
              <a:t> – общий фактор умственной </a:t>
            </a:r>
            <a:r>
              <a:rPr lang="ru-RU" sz="2900" dirty="0" smtClean="0">
                <a:solidFill>
                  <a:srgbClr val="C00000"/>
                </a:solidFill>
              </a:rPr>
              <a:t>энергии </a:t>
            </a:r>
            <a:r>
              <a:rPr lang="ru-RU" sz="2900" i="1" dirty="0" smtClean="0">
                <a:solidFill>
                  <a:srgbClr val="C00000"/>
                </a:solidFill>
              </a:rPr>
              <a:t>(</a:t>
            </a:r>
            <a:r>
              <a:rPr lang="ru-RU" sz="2900" i="1" dirty="0">
                <a:solidFill>
                  <a:srgbClr val="C00000"/>
                </a:solidFill>
              </a:rPr>
              <a:t>Чарльз Эдвард Спирмен)</a:t>
            </a:r>
            <a:r>
              <a:rPr lang="ru-RU" sz="2900" dirty="0">
                <a:solidFill>
                  <a:srgbClr val="C00000"/>
                </a:solidFill>
              </a:rPr>
              <a:t>.</a:t>
            </a:r>
          </a:p>
          <a:p>
            <a:endParaRPr lang="ru-RU" sz="2900" dirty="0">
              <a:solidFill>
                <a:srgbClr val="FF0000"/>
              </a:solidFill>
            </a:endParaRPr>
          </a:p>
          <a:p>
            <a:r>
              <a:rPr lang="ru-RU" sz="2900" b="1" dirty="0">
                <a:solidFill>
                  <a:srgbClr val="006600"/>
                </a:solidFill>
              </a:rPr>
              <a:t>Интеллект </a:t>
            </a:r>
            <a:r>
              <a:rPr lang="ru-RU" sz="2900" dirty="0">
                <a:solidFill>
                  <a:srgbClr val="006600"/>
                </a:solidFill>
              </a:rPr>
              <a:t>– скорость переработки информации центральной нервной системой (умственный темп) </a:t>
            </a:r>
            <a:r>
              <a:rPr lang="ru-RU" sz="2900" i="1" dirty="0">
                <a:solidFill>
                  <a:srgbClr val="006600"/>
                </a:solidFill>
              </a:rPr>
              <a:t>(Ганс Юрген Айзенк)</a:t>
            </a:r>
            <a:r>
              <a:rPr lang="ru-RU" sz="2900" dirty="0">
                <a:solidFill>
                  <a:srgbClr val="006600"/>
                </a:solidFill>
              </a:rPr>
              <a:t>.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9353428" y="6338862"/>
            <a:ext cx="552573" cy="51147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497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2166" y="1340769"/>
            <a:ext cx="9034145" cy="4209909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>
              <a:spcAft>
                <a:spcPts val="1927"/>
              </a:spcAft>
            </a:pPr>
            <a:r>
              <a:rPr lang="ru-RU" sz="3400" dirty="0"/>
              <a:t>На интеллект влияют врожденные способности и аномалии. </a:t>
            </a:r>
          </a:p>
          <a:p>
            <a:pPr>
              <a:spcAft>
                <a:spcPts val="1927"/>
              </a:spcAft>
            </a:pPr>
            <a:endParaRPr lang="ru-RU" sz="3400" dirty="0"/>
          </a:p>
          <a:p>
            <a:pPr algn="r">
              <a:spcAft>
                <a:spcPts val="1927"/>
              </a:spcAft>
            </a:pPr>
            <a:r>
              <a:rPr lang="ru-RU" sz="3400" dirty="0"/>
              <a:t>Интеллект развивается при контактах человека со средой, в которой он живёт. Например, чем меньше общение с взрослыми, тем ниже интеллект ребенка.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9417500" y="6381330"/>
            <a:ext cx="488853" cy="47667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20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28" y="0"/>
            <a:ext cx="857848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437950" y="6381330"/>
            <a:ext cx="468401" cy="47667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17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616" y="3"/>
            <a:ext cx="8915400" cy="836715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B0F0"/>
                </a:solidFill>
              </a:rPr>
              <a:t>Виды интеллекта </a:t>
            </a:r>
            <a:r>
              <a:rPr lang="ru-RU" sz="4000" dirty="0">
                <a:solidFill>
                  <a:srgbClr val="00B0F0"/>
                </a:solidFill>
              </a:rPr>
              <a:t>(по Дэвиду Векслеру)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82870" y="921124"/>
            <a:ext cx="6123130" cy="566194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7927" tIns="48963" rIns="97927" bIns="48963" rtlCol="0">
            <a:spAutoFit/>
          </a:bodyPr>
          <a:lstStyle/>
          <a:p>
            <a:pPr marL="193811">
              <a:spcAft>
                <a:spcPts val="1285"/>
              </a:spcAft>
            </a:pPr>
            <a:r>
              <a:rPr lang="ru-RU" sz="3400" b="1" dirty="0">
                <a:solidFill>
                  <a:srgbClr val="C00000"/>
                </a:solidFill>
              </a:rPr>
              <a:t>Вербальный интеллект (приобретенный).</a:t>
            </a:r>
            <a:r>
              <a:rPr lang="ru-RU" sz="3400" dirty="0"/>
              <a:t> </a:t>
            </a:r>
          </a:p>
          <a:p>
            <a:pPr marL="193811">
              <a:spcAft>
                <a:spcPts val="1285"/>
              </a:spcAft>
            </a:pPr>
            <a:r>
              <a:rPr lang="ru-RU" sz="2900" dirty="0"/>
              <a:t>Опирается на слово, формируется в процессе развития речи. </a:t>
            </a:r>
          </a:p>
          <a:p>
            <a:pPr marL="193811">
              <a:spcAft>
                <a:spcPts val="1285"/>
              </a:spcAft>
            </a:pPr>
            <a:r>
              <a:rPr lang="ru-RU" sz="2900" dirty="0"/>
              <a:t>Связан с развитием словесно-логического типа мышления. </a:t>
            </a:r>
          </a:p>
          <a:p>
            <a:pPr marL="193811">
              <a:spcAft>
                <a:spcPts val="1285"/>
              </a:spcAft>
            </a:pPr>
            <a:r>
              <a:rPr lang="ru-RU" sz="2900" dirty="0"/>
              <a:t>Встречается приблизительно у 5% людей (этот показатель зависит от среды проживания: в больших городах до 15%, а в малых городах и посёлках – 2-3%).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995246"/>
            <a:ext cx="3782870" cy="512589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7927" tIns="48963" rIns="97927" bIns="48963">
            <a:spAutoFit/>
          </a:bodyPr>
          <a:lstStyle/>
          <a:p>
            <a:pPr marL="193811">
              <a:spcAft>
                <a:spcPts val="1285"/>
              </a:spcAft>
            </a:pPr>
            <a:r>
              <a:rPr lang="ru-RU" sz="3400" b="1" dirty="0">
                <a:solidFill>
                  <a:srgbClr val="C00000"/>
                </a:solidFill>
              </a:rPr>
              <a:t>Невербальный интеллект (природный).</a:t>
            </a:r>
            <a:r>
              <a:rPr lang="ru-RU" sz="3400" dirty="0">
                <a:solidFill>
                  <a:prstClr val="black"/>
                </a:solidFill>
              </a:rPr>
              <a:t> </a:t>
            </a:r>
          </a:p>
          <a:p>
            <a:pPr marL="193811">
              <a:spcAft>
                <a:spcPts val="1285"/>
              </a:spcAft>
            </a:pPr>
            <a:r>
              <a:rPr lang="ru-RU" sz="2900" dirty="0">
                <a:solidFill>
                  <a:prstClr val="black"/>
                </a:solidFill>
              </a:rPr>
              <a:t>Опирается на образы и представления. </a:t>
            </a:r>
          </a:p>
          <a:p>
            <a:pPr marL="193811">
              <a:spcAft>
                <a:spcPts val="1285"/>
              </a:spcAft>
            </a:pPr>
            <a:r>
              <a:rPr lang="ru-RU" sz="2900" dirty="0">
                <a:solidFill>
                  <a:prstClr val="black"/>
                </a:solidFill>
              </a:rPr>
              <a:t>Связан с развитием мыслительной деятельности наглядно-действенного типа.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9417500" y="6381330"/>
            <a:ext cx="488853" cy="47667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60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b.ru/misc/i/gallery/34843/8559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99" y="2322848"/>
            <a:ext cx="5070563" cy="243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6595" y="4619"/>
            <a:ext cx="7332817" cy="101297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00B0F0"/>
                </a:solidFill>
              </a:rPr>
              <a:t>Оценка интеллекта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673080" y="2460499"/>
            <a:ext cx="3843174" cy="1668543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 lvl="0" algn="r"/>
            <a:r>
              <a:rPr lang="ru-RU" sz="3400" dirty="0">
                <a:solidFill>
                  <a:schemeClr val="accent6">
                    <a:lumMod val="50000"/>
                  </a:schemeClr>
                </a:solidFill>
              </a:rPr>
              <a:t>Измеряется тестом </a:t>
            </a:r>
            <a:r>
              <a:rPr lang="ru-RU" sz="3400" dirty="0" err="1" smtClean="0">
                <a:solidFill>
                  <a:schemeClr val="accent6">
                    <a:lumMod val="50000"/>
                  </a:schemeClr>
                </a:solidFill>
              </a:rPr>
              <a:t>Стенфорда-Бине</a:t>
            </a:r>
            <a:r>
              <a:rPr lang="ru-RU" sz="3400" dirty="0">
                <a:solidFill>
                  <a:schemeClr val="accent6">
                    <a:lumMod val="50000"/>
                  </a:schemeClr>
                </a:solidFill>
              </a:rPr>
              <a:t>, шкалой </a:t>
            </a:r>
            <a:r>
              <a:rPr lang="ru-RU" sz="3400" dirty="0" smtClean="0">
                <a:solidFill>
                  <a:schemeClr val="accent6">
                    <a:lumMod val="50000"/>
                  </a:schemeClr>
                </a:solidFill>
              </a:rPr>
              <a:t>Векслера </a:t>
            </a:r>
            <a:endParaRPr lang="ru-RU" sz="34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0490" y="836722"/>
            <a:ext cx="9555512" cy="1668543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r>
              <a:rPr lang="ru-RU" sz="3400" b="1" dirty="0">
                <a:solidFill>
                  <a:srgbClr val="00B0F0"/>
                </a:solidFill>
              </a:rPr>
              <a:t>IQ</a:t>
            </a:r>
            <a:r>
              <a:rPr lang="ru-RU" sz="3400" dirty="0"/>
              <a:t> («ай кью») – англ. </a:t>
            </a:r>
            <a:r>
              <a:rPr lang="ru-RU" sz="3400" i="1" dirty="0" err="1"/>
              <a:t>intelligence</a:t>
            </a:r>
            <a:r>
              <a:rPr lang="ru-RU" sz="3400" i="1" dirty="0"/>
              <a:t> </a:t>
            </a:r>
            <a:r>
              <a:rPr lang="ru-RU" sz="3400" i="1" dirty="0" err="1"/>
              <a:t>quotient</a:t>
            </a:r>
            <a:r>
              <a:rPr lang="ru-RU" sz="3400" dirty="0"/>
              <a:t>  – количественная оценка уровня интеллекта человека.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8502" y="4653148"/>
            <a:ext cx="9049003" cy="1835255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pPr>
              <a:spcAft>
                <a:spcPts val="1285"/>
              </a:spcAft>
            </a:pPr>
            <a:r>
              <a:rPr lang="ru-RU" sz="3400" dirty="0"/>
              <a:t>Оценивается в баллах от 0 до 200. </a:t>
            </a:r>
          </a:p>
          <a:p>
            <a:pPr>
              <a:spcAft>
                <a:spcPts val="1285"/>
              </a:spcAft>
            </a:pPr>
            <a:r>
              <a:rPr lang="ru-RU" sz="3400" dirty="0"/>
              <a:t>Среднее значение 100 баллов – норма, которой соответствует около 70% людей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9417500" y="6381330"/>
            <a:ext cx="488853" cy="47667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89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reehealthworld.ru/images/books/692/image02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454" y="2955440"/>
            <a:ext cx="6482593" cy="3809768"/>
          </a:xfrm>
          <a:prstGeom prst="rect">
            <a:avLst/>
          </a:prstGeom>
          <a:noFill/>
          <a:ln w="127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superiq.ru/imagesp/iq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395" y="53787"/>
            <a:ext cx="6396711" cy="2794958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4474" y="188647"/>
            <a:ext cx="2886321" cy="622102"/>
          </a:xfrm>
          <a:prstGeom prst="rect">
            <a:avLst/>
          </a:prstGeom>
          <a:noFill/>
        </p:spPr>
        <p:txBody>
          <a:bodyPr wrap="square" lIns="97927" tIns="48963" rIns="97927" bIns="48963" rtlCol="0">
            <a:spAutoFit/>
          </a:bodyPr>
          <a:lstStyle/>
          <a:p>
            <a:r>
              <a:rPr lang="ru-RU" sz="3400" b="1" dirty="0">
                <a:solidFill>
                  <a:srgbClr val="00B0F0"/>
                </a:solidFill>
              </a:rPr>
              <a:t>Статистика </a:t>
            </a:r>
            <a:r>
              <a:rPr lang="en-US" sz="3400" b="1" dirty="0">
                <a:solidFill>
                  <a:srgbClr val="00B0F0"/>
                </a:solidFill>
              </a:rPr>
              <a:t>IQ</a:t>
            </a:r>
            <a:endParaRPr lang="ru-RU" sz="3400" b="1" dirty="0">
              <a:solidFill>
                <a:srgbClr val="00B0F0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194475" y="1265858"/>
            <a:ext cx="3172453" cy="1689570"/>
          </a:xfrm>
          <a:prstGeom prst="rightArrow">
            <a:avLst>
              <a:gd name="adj1" fmla="val 59969"/>
              <a:gd name="adj2" fmla="val 35165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spcCol="0" rtlCol="0" anchor="ctr"/>
          <a:lstStyle/>
          <a:p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среднем </a:t>
            </a:r>
          </a:p>
          <a:p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мире</a:t>
            </a:r>
          </a:p>
          <a:p>
            <a:pPr algn="ctr"/>
            <a:endParaRPr lang="ru-RU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194473" y="3573020"/>
            <a:ext cx="3226921" cy="2232248"/>
          </a:xfrm>
          <a:prstGeom prst="rightArrow">
            <a:avLst>
              <a:gd name="adj1" fmla="val 66558"/>
              <a:gd name="adj2" fmla="val 2969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927" tIns="48963" rIns="97927" bIns="48963" spcCol="0" rtlCol="0" anchor="ctr"/>
          <a:lstStyle/>
          <a:p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результатах одного из исследований</a:t>
            </a:r>
          </a:p>
          <a:p>
            <a:endParaRPr lang="ru-RU" dirty="0"/>
          </a:p>
        </p:txBody>
      </p:sp>
      <p:sp>
        <p:nvSpPr>
          <p:cNvPr id="10" name="Управляющая кнопка: домой 9">
            <a:hlinkClick r:id="" action="ppaction://hlinkshowjump?jump=firstslide" highlightClick="1"/>
          </p:cNvPr>
          <p:cNvSpPr/>
          <p:nvPr/>
        </p:nvSpPr>
        <p:spPr>
          <a:xfrm>
            <a:off x="9417500" y="6381330"/>
            <a:ext cx="488853" cy="47667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4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2481" y="188647"/>
            <a:ext cx="9517057" cy="2591469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>
              <a:spcAft>
                <a:spcPts val="1285"/>
              </a:spcAft>
            </a:pPr>
            <a:r>
              <a:rPr lang="ru-RU" sz="3400" b="1" dirty="0">
                <a:solidFill>
                  <a:srgbClr val="00B0F0"/>
                </a:solidFill>
              </a:rPr>
              <a:t>Недостаток интеллекта – слабоумие (умственная отсталость)</a:t>
            </a:r>
            <a:r>
              <a:rPr lang="ru-RU" sz="3400" dirty="0">
                <a:solidFill>
                  <a:prstClr val="black"/>
                </a:solidFill>
              </a:rPr>
              <a:t>: </a:t>
            </a:r>
          </a:p>
          <a:p>
            <a:pPr marL="1152669" indent="-489629">
              <a:spcAft>
                <a:spcPts val="1285"/>
              </a:spcAft>
              <a:buFont typeface="Arial" panose="020B0604020202020204" pitchFamily="34" charset="0"/>
              <a:buChar char="•"/>
            </a:pPr>
            <a:r>
              <a:rPr lang="ru-RU" sz="3400" dirty="0">
                <a:solidFill>
                  <a:prstClr val="black"/>
                </a:solidFill>
              </a:rPr>
              <a:t>врожденная – </a:t>
            </a:r>
            <a:r>
              <a:rPr lang="ru-RU" sz="3400" b="1" dirty="0">
                <a:solidFill>
                  <a:srgbClr val="00B0F0"/>
                </a:solidFill>
              </a:rPr>
              <a:t>олигофрения</a:t>
            </a:r>
            <a:r>
              <a:rPr lang="ru-RU" sz="3400" dirty="0">
                <a:solidFill>
                  <a:prstClr val="black"/>
                </a:solidFill>
              </a:rPr>
              <a:t>; </a:t>
            </a:r>
          </a:p>
          <a:p>
            <a:pPr marL="1152669" indent="-489629">
              <a:spcAft>
                <a:spcPts val="1285"/>
              </a:spcAft>
              <a:buFont typeface="Arial" panose="020B0604020202020204" pitchFamily="34" charset="0"/>
              <a:buChar char="•"/>
            </a:pPr>
            <a:r>
              <a:rPr lang="ru-RU" sz="3400" dirty="0">
                <a:solidFill>
                  <a:prstClr val="black"/>
                </a:solidFill>
              </a:rPr>
              <a:t>приобретенная – </a:t>
            </a:r>
            <a:r>
              <a:rPr lang="ru-RU" sz="3400" b="1" dirty="0">
                <a:solidFill>
                  <a:srgbClr val="00B0F0"/>
                </a:solidFill>
              </a:rPr>
              <a:t>деменция</a:t>
            </a:r>
            <a:r>
              <a:rPr lang="ru-RU" sz="3400" dirty="0">
                <a:solidFill>
                  <a:prstClr val="black"/>
                </a:solidFill>
              </a:rPr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52568" y="3284992"/>
            <a:ext cx="8580953" cy="2830399"/>
          </a:xfrm>
          <a:prstGeom prst="rect">
            <a:avLst/>
          </a:prstGeom>
        </p:spPr>
        <p:txBody>
          <a:bodyPr wrap="square" lIns="97927" tIns="48963" rIns="97927" bIns="48963">
            <a:spAutoFit/>
          </a:bodyPr>
          <a:lstStyle/>
          <a:p>
            <a:pPr>
              <a:spcAft>
                <a:spcPts val="1285"/>
              </a:spcAft>
            </a:pPr>
            <a:r>
              <a:rPr lang="ru-RU" sz="2900" b="1" dirty="0">
                <a:solidFill>
                  <a:prstClr val="black"/>
                </a:solidFill>
              </a:rPr>
              <a:t>Степени слабоумия: </a:t>
            </a:r>
          </a:p>
          <a:p>
            <a:pPr marL="489629" indent="-489629">
              <a:spcAft>
                <a:spcPts val="1285"/>
              </a:spcAft>
              <a:buFont typeface="Wingdings" panose="05000000000000000000" pitchFamily="2" charset="2"/>
              <a:buChar char="§"/>
            </a:pPr>
            <a:r>
              <a:rPr lang="ru-RU" sz="2900" dirty="0">
                <a:solidFill>
                  <a:prstClr val="black"/>
                </a:solidFill>
              </a:rPr>
              <a:t>IQ= 0…35 – выраженная умственная отсталость; </a:t>
            </a:r>
          </a:p>
          <a:p>
            <a:pPr marL="489629" indent="-489629">
              <a:spcAft>
                <a:spcPts val="1285"/>
              </a:spcAft>
              <a:buFont typeface="Wingdings" panose="05000000000000000000" pitchFamily="2" charset="2"/>
              <a:buChar char="§"/>
            </a:pPr>
            <a:r>
              <a:rPr lang="ru-RU" sz="2900" dirty="0">
                <a:solidFill>
                  <a:prstClr val="black"/>
                </a:solidFill>
              </a:rPr>
              <a:t>IQ= 35…50 – умственная отсталость средней тяжести; </a:t>
            </a:r>
          </a:p>
          <a:p>
            <a:pPr marL="489629" indent="-489629">
              <a:spcAft>
                <a:spcPts val="1285"/>
              </a:spcAft>
              <a:buFont typeface="Wingdings" panose="05000000000000000000" pitchFamily="2" charset="2"/>
              <a:buChar char="§"/>
            </a:pPr>
            <a:r>
              <a:rPr lang="ru-RU" sz="2900" dirty="0">
                <a:solidFill>
                  <a:prstClr val="black"/>
                </a:solidFill>
              </a:rPr>
              <a:t>IQ= 50…70 – легкая умственная отсталость.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9417500" y="6381330"/>
            <a:ext cx="488853" cy="476670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7927" tIns="48963" rIns="97927" bIns="48963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52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79b56d0b0e88e688aad71cccca7e55483f9895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728</TotalTime>
  <Words>904</Words>
  <Application>Microsoft Office PowerPoint</Application>
  <PresentationFormat>Лист A4 (210x297 мм)</PresentationFormat>
  <Paragraphs>113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Мышление и интеллект</vt:lpstr>
      <vt:lpstr>1. Мышление, его виды и формы</vt:lpstr>
      <vt:lpstr>Презентация PowerPoint</vt:lpstr>
      <vt:lpstr>Виды мышления</vt:lpstr>
      <vt:lpstr>Виды мышления</vt:lpstr>
      <vt:lpstr>Виды мышления</vt:lpstr>
      <vt:lpstr>Формы мышления</vt:lpstr>
      <vt:lpstr>Содержание и объём понятия</vt:lpstr>
      <vt:lpstr>Содержание и объём понятия</vt:lpstr>
      <vt:lpstr>Формы мышления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2. Мыслительные операции  </vt:lpstr>
      <vt:lpstr>Презентация PowerPoint</vt:lpstr>
      <vt:lpstr>Презентация PowerPoint</vt:lpstr>
      <vt:lpstr>Презентация PowerPoint</vt:lpstr>
      <vt:lpstr>3. Интеллект  </vt:lpstr>
      <vt:lpstr>Презентация PowerPoint</vt:lpstr>
      <vt:lpstr>Презентация PowerPoint</vt:lpstr>
      <vt:lpstr>Виды интеллекта (по Дэвиду Векслеру)</vt:lpstr>
      <vt:lpstr>Оценка интеллекта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Мышление и интеллект</dc:title>
  <dc:creator>User</dc:creator>
  <dc:description>1. Мышление, его виды и формы.
2. Мыслительные операции.
3. Интеллект.</dc:description>
  <cp:lastModifiedBy>Сергей</cp:lastModifiedBy>
  <cp:revision>80</cp:revision>
  <dcterms:created xsi:type="dcterms:W3CDTF">2016-10-04T06:17:34Z</dcterms:created>
  <dcterms:modified xsi:type="dcterms:W3CDTF">2016-11-06T14:50:54Z</dcterms:modified>
</cp:coreProperties>
</file>