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6" r:id="rId3"/>
    <p:sldId id="267" r:id="rId4"/>
    <p:sldId id="257" r:id="rId5"/>
    <p:sldId id="260" r:id="rId6"/>
    <p:sldId id="258" r:id="rId7"/>
    <p:sldId id="259" r:id="rId8"/>
    <p:sldId id="261" r:id="rId9"/>
    <p:sldId id="262" r:id="rId10"/>
    <p:sldId id="263" r:id="rId11"/>
    <p:sldId id="264" r:id="rId12"/>
    <p:sldId id="265" r:id="rId13"/>
    <p:sldId id="271" r:id="rId14"/>
    <p:sldId id="272" r:id="rId15"/>
    <p:sldId id="273" r:id="rId16"/>
    <p:sldId id="274" r:id="rId17"/>
    <p:sldId id="275" r:id="rId18"/>
    <p:sldId id="276" r:id="rId19"/>
    <p:sldId id="277" r:id="rId20"/>
    <p:sldId id="278" r:id="rId21"/>
    <p:sldId id="279" r:id="rId22"/>
    <p:sldId id="280" r:id="rId23"/>
    <p:sldId id="281" r:id="rId24"/>
    <p:sldId id="285" r:id="rId25"/>
    <p:sldId id="282" r:id="rId26"/>
    <p:sldId id="283" r:id="rId27"/>
    <p:sldId id="284" r:id="rId28"/>
    <p:sldId id="268" r:id="rId29"/>
    <p:sldId id="269" r:id="rId30"/>
    <p:sldId id="270" r:id="rId31"/>
  </p:sldIdLst>
  <p:sldSz cx="9144000" cy="6858000" type="screen4x3"/>
  <p:notesSz cx="6858000" cy="9144000"/>
  <p:custDataLst>
    <p:tags r:id="rId32"/>
  </p:custData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0" d="100"/>
          <a:sy n="80" d="100"/>
        </p:scale>
        <p:origin x="-1435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gs" Target="tags/tag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06.11.2016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06.11.2016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06.11.2016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06.11.2016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06.11.2016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06.11.2016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06.11.2016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06.11.2016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06.11.2016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06.11.2016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06.11.2016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06.11.2016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" Target="slide8.xml"/><Relationship Id="rId7" Type="http://schemas.openxmlformats.org/officeDocument/2006/relationships/hyperlink" Target="http://si-sv.com/" TargetMode="External"/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Relationship Id="rId6" Type="http://schemas.openxmlformats.org/officeDocument/2006/relationships/slide" Target="slide30.xml"/><Relationship Id="rId5" Type="http://schemas.openxmlformats.org/officeDocument/2006/relationships/slide" Target="slide28.xml"/><Relationship Id="rId4" Type="http://schemas.openxmlformats.org/officeDocument/2006/relationships/slide" Target="slide14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rgsun-rzn.ru/useruploads/files/ecologicheskii_proekt.doc" TargetMode="External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1.pn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188640"/>
            <a:ext cx="914400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altLang="ru-RU" sz="4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MS Mincho" pitchFamily="49" charset="-128"/>
                <a:cs typeface="Arial" charset="0"/>
              </a:rPr>
              <a:t>Технология проектного </a:t>
            </a:r>
            <a:r>
              <a:rPr lang="ru-RU" altLang="ru-RU" sz="4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MS Mincho" pitchFamily="49" charset="-128"/>
                <a:cs typeface="Arial" charset="0"/>
              </a:rPr>
              <a:t>обучения</a:t>
            </a:r>
            <a:endParaRPr lang="ru-RU" sz="4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95536" y="1154619"/>
            <a:ext cx="8535871" cy="51398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38163" indent="-538163">
              <a:spcAft>
                <a:spcPts val="1200"/>
              </a:spcAft>
              <a:buFont typeface="Wingdings" panose="05000000000000000000" pitchFamily="2" charset="2"/>
              <a:buChar char="v"/>
            </a:pPr>
            <a:r>
              <a:rPr lang="ru-RU" sz="3200" dirty="0" smtClean="0">
                <a:hlinkClick r:id="rId2" action="ppaction://hlinksldjump"/>
              </a:rPr>
              <a:t>Метод проектов как основа </a:t>
            </a:r>
            <a:r>
              <a:rPr lang="ru-RU" sz="3200" dirty="0" smtClean="0">
                <a:hlinkClick r:id="rId2" action="ppaction://hlinksldjump"/>
              </a:rPr>
              <a:t>проектного обучения</a:t>
            </a:r>
            <a:endParaRPr lang="ru-RU" sz="3200" dirty="0" smtClean="0"/>
          </a:p>
          <a:p>
            <a:pPr marL="538163" indent="-538163">
              <a:spcAft>
                <a:spcPts val="1200"/>
              </a:spcAft>
              <a:buFont typeface="Wingdings" panose="05000000000000000000" pitchFamily="2" charset="2"/>
              <a:buChar char="v"/>
            </a:pPr>
            <a:r>
              <a:rPr lang="ru-RU" sz="3200" dirty="0">
                <a:hlinkClick r:id="rId3" action="ppaction://hlinksldjump"/>
              </a:rPr>
              <a:t>Этапы проектного </a:t>
            </a:r>
            <a:r>
              <a:rPr lang="ru-RU" sz="3200" dirty="0" smtClean="0">
                <a:hlinkClick r:id="rId3" action="ppaction://hlinksldjump"/>
              </a:rPr>
              <a:t>обучения</a:t>
            </a:r>
            <a:endParaRPr lang="ru-RU" sz="3200" dirty="0" smtClean="0"/>
          </a:p>
          <a:p>
            <a:pPr marL="538163" indent="-538163">
              <a:spcAft>
                <a:spcPts val="1200"/>
              </a:spcAft>
              <a:buFont typeface="Wingdings" panose="05000000000000000000" pitchFamily="2" charset="2"/>
              <a:buChar char="v"/>
            </a:pPr>
            <a:r>
              <a:rPr lang="ru-RU" sz="3200" dirty="0">
                <a:hlinkClick r:id="rId4" action="ppaction://hlinksldjump"/>
              </a:rPr>
              <a:t>Пример применения технологии проектного </a:t>
            </a:r>
            <a:r>
              <a:rPr lang="ru-RU" sz="3200" dirty="0" smtClean="0">
                <a:hlinkClick r:id="rId4" action="ppaction://hlinksldjump"/>
              </a:rPr>
              <a:t>обучения</a:t>
            </a:r>
            <a:endParaRPr lang="ru-RU" sz="3200" dirty="0"/>
          </a:p>
          <a:p>
            <a:pPr marL="538163" indent="-538163">
              <a:spcAft>
                <a:spcPts val="1200"/>
              </a:spcAft>
              <a:buFont typeface="Wingdings" panose="05000000000000000000" pitchFamily="2" charset="2"/>
              <a:buChar char="v"/>
            </a:pPr>
            <a:r>
              <a:rPr lang="ru-RU" sz="3200" dirty="0" smtClean="0">
                <a:hlinkClick r:id="rId5" action="ppaction://hlinksldjump"/>
              </a:rPr>
              <a:t>Положительные стороны </a:t>
            </a:r>
            <a:r>
              <a:rPr lang="ru-RU" sz="3200" dirty="0" smtClean="0">
                <a:hlinkClick r:id="rId5" action="ppaction://hlinksldjump"/>
              </a:rPr>
              <a:t>проектного </a:t>
            </a:r>
            <a:r>
              <a:rPr lang="ru-RU" sz="3200" dirty="0" smtClean="0">
                <a:hlinkClick r:id="rId5" action="ppaction://hlinksldjump"/>
              </a:rPr>
              <a:t>обучения</a:t>
            </a:r>
            <a:endParaRPr lang="ru-RU" sz="3200" dirty="0" smtClean="0"/>
          </a:p>
          <a:p>
            <a:pPr marL="538163" indent="-538163">
              <a:spcAft>
                <a:spcPts val="1200"/>
              </a:spcAft>
              <a:buFont typeface="Wingdings" panose="05000000000000000000" pitchFamily="2" charset="2"/>
              <a:buChar char="v"/>
            </a:pPr>
            <a:r>
              <a:rPr lang="ru-RU" sz="3200" dirty="0" smtClean="0">
                <a:hlinkClick r:id="rId6" action="ppaction://hlinksldjump"/>
              </a:rPr>
              <a:t>Ограничения по использованию технологии проектного обучения</a:t>
            </a:r>
            <a:endParaRPr lang="ru-RU" sz="3200" dirty="0"/>
          </a:p>
        </p:txBody>
      </p:sp>
      <p:sp>
        <p:nvSpPr>
          <p:cNvPr id="4" name="TextBox 3"/>
          <p:cNvSpPr txBox="1"/>
          <p:nvPr/>
        </p:nvSpPr>
        <p:spPr>
          <a:xfrm>
            <a:off x="5796136" y="6309320"/>
            <a:ext cx="31352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1400" dirty="0" smtClean="0"/>
              <a:t>Разработал </a:t>
            </a:r>
            <a:r>
              <a:rPr lang="ru-RU" sz="1400" dirty="0" err="1" smtClean="0"/>
              <a:t>к.п.н</a:t>
            </a:r>
            <a:r>
              <a:rPr lang="ru-RU" sz="1400" dirty="0" smtClean="0"/>
              <a:t>., доц. </a:t>
            </a:r>
            <a:r>
              <a:rPr lang="ru-RU" sz="1400" b="1" dirty="0" smtClean="0">
                <a:hlinkClick r:id="rId7"/>
              </a:rPr>
              <a:t>Сидоров С.В.</a:t>
            </a:r>
            <a:endParaRPr lang="ru-RU" sz="1400" b="1" dirty="0"/>
          </a:p>
        </p:txBody>
      </p:sp>
    </p:spTree>
    <p:extLst>
      <p:ext uri="{BB962C8B-B14F-4D97-AF65-F5344CB8AC3E}">
        <p14:creationId xmlns:p14="http://schemas.microsoft.com/office/powerpoint/2010/main" val="37642449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83332" y="980728"/>
            <a:ext cx="8568952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>
                <a:solidFill>
                  <a:srgbClr val="00B0F0"/>
                </a:solidFill>
              </a:rPr>
              <a:t>Проектное обучение </a:t>
            </a:r>
            <a:r>
              <a:rPr lang="ru-RU" sz="3200" dirty="0"/>
              <a:t>– это особая организация учебного процесса, направленная на решение учениками учебных задач на основе самостоятельного анализа информации, которая необходима для корректировки и обосновании поэтапной, </a:t>
            </a:r>
            <a:r>
              <a:rPr lang="ru-RU" sz="3200" dirty="0" smtClean="0"/>
              <a:t>учебной </a:t>
            </a:r>
            <a:r>
              <a:rPr lang="ru-RU" sz="3200" dirty="0"/>
              <a:t>деятельности, представление </a:t>
            </a:r>
            <a:r>
              <a:rPr lang="ru-RU" sz="3200" dirty="0" smtClean="0"/>
              <a:t>её результата</a:t>
            </a:r>
            <a:r>
              <a:rPr lang="ru-RU" sz="3200" dirty="0"/>
              <a:t>. 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0" y="116632"/>
            <a:ext cx="9144000" cy="523220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Метод проектов как основа </a:t>
            </a:r>
            <a:r>
              <a:rPr lang="ru-RU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проектного обучения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1115616" y="4764732"/>
            <a:ext cx="777686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i="1" dirty="0"/>
              <a:t>Ключевая идея </a:t>
            </a:r>
            <a:r>
              <a:rPr lang="ru-RU" sz="3200" dirty="0" smtClean="0"/>
              <a:t>проектного обучения </a:t>
            </a:r>
            <a:r>
              <a:rPr lang="ru-RU" sz="3200" dirty="0"/>
              <a:t>– обеспечить большую самостоятельность учащихся в учебном </a:t>
            </a:r>
            <a:r>
              <a:rPr lang="ru-RU" sz="3200" dirty="0" smtClean="0"/>
              <a:t>процессе.</a:t>
            </a:r>
            <a:r>
              <a:rPr lang="ru-RU" sz="3200" dirty="0"/>
              <a:t> </a:t>
            </a:r>
            <a:endParaRPr lang="ru-RU" sz="3200" dirty="0"/>
          </a:p>
        </p:txBody>
      </p:sp>
      <p:sp>
        <p:nvSpPr>
          <p:cNvPr id="5" name="Управляющая кнопка: домой 4">
            <a:hlinkClick r:id="" action="ppaction://hlinkshowjump?jump=firstslide" highlightClick="1"/>
          </p:cNvPr>
          <p:cNvSpPr/>
          <p:nvPr/>
        </p:nvSpPr>
        <p:spPr>
          <a:xfrm>
            <a:off x="8532440" y="6334392"/>
            <a:ext cx="611560" cy="523608"/>
          </a:xfrm>
          <a:prstGeom prst="actionButtonHom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299931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37159" y="2564904"/>
            <a:ext cx="8424936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>
                <a:solidFill>
                  <a:srgbClr val="00B0F0"/>
                </a:solidFill>
              </a:rPr>
              <a:t>Метод проектов </a:t>
            </a:r>
            <a:r>
              <a:rPr lang="ru-RU" sz="3200" dirty="0"/>
              <a:t>– это специальный способ организации познавательной деятельности учеников, предусматривающий установку потребностей людей, формирование продукта труда в соответствии с данными потребностями, а также результат проведенного исследования.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0" y="116632"/>
            <a:ext cx="9144000" cy="523220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Метод проектов как основа </a:t>
            </a:r>
            <a:r>
              <a:rPr lang="ru-RU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проектного обучения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437159" y="1124744"/>
            <a:ext cx="820891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 smtClean="0"/>
              <a:t>Технология проектного обучения </a:t>
            </a:r>
            <a:r>
              <a:rPr lang="ru-RU" sz="3200" dirty="0" smtClean="0"/>
              <a:t>основана на методе проектов.</a:t>
            </a:r>
            <a:r>
              <a:rPr lang="ru-RU" sz="3200" dirty="0"/>
              <a:t> </a:t>
            </a:r>
          </a:p>
        </p:txBody>
      </p:sp>
      <p:sp>
        <p:nvSpPr>
          <p:cNvPr id="5" name="Управляющая кнопка: домой 4">
            <a:hlinkClick r:id="" action="ppaction://hlinkshowjump?jump=firstslide" highlightClick="1"/>
          </p:cNvPr>
          <p:cNvSpPr/>
          <p:nvPr/>
        </p:nvSpPr>
        <p:spPr>
          <a:xfrm>
            <a:off x="8532440" y="6334392"/>
            <a:ext cx="611560" cy="523608"/>
          </a:xfrm>
          <a:prstGeom prst="actionButtonHom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567627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2088" y="1484784"/>
            <a:ext cx="8208912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 smtClean="0">
                <a:solidFill>
                  <a:srgbClr val="00B0F0"/>
                </a:solidFill>
              </a:rPr>
              <a:t>Метод проектов </a:t>
            </a:r>
            <a:r>
              <a:rPr lang="ru-RU" sz="3200" dirty="0" smtClean="0"/>
              <a:t>как способ организации учебного процесса впервые </a:t>
            </a:r>
            <a:r>
              <a:rPr lang="ru-RU" sz="3200" dirty="0"/>
              <a:t>был применён в 1879 году </a:t>
            </a:r>
            <a:r>
              <a:rPr lang="ru-RU" sz="3200" dirty="0" smtClean="0"/>
              <a:t>в Школе </a:t>
            </a:r>
            <a:r>
              <a:rPr lang="ru-RU" sz="3200" dirty="0"/>
              <a:t>ручного обучения </a:t>
            </a:r>
            <a:r>
              <a:rPr lang="ru-RU" sz="3200" dirty="0" smtClean="0"/>
              <a:t>при </a:t>
            </a:r>
            <a:r>
              <a:rPr lang="ru-RU" sz="3200" dirty="0"/>
              <a:t>Вашингтонском университете г. </a:t>
            </a:r>
            <a:r>
              <a:rPr lang="ru-RU" sz="3200" dirty="0" smtClean="0"/>
              <a:t>Сент-Луиса.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0" y="116632"/>
            <a:ext cx="9144000" cy="523220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Метод проектов как основа </a:t>
            </a:r>
            <a:r>
              <a:rPr lang="ru-RU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проектного обучения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382166" y="4005064"/>
            <a:ext cx="842493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 smtClean="0"/>
              <a:t>На рубеже </a:t>
            </a:r>
            <a:r>
              <a:rPr lang="en-US" sz="3200" dirty="0" smtClean="0"/>
              <a:t>XIX-XX </a:t>
            </a:r>
            <a:r>
              <a:rPr lang="ru-RU" sz="3200" dirty="0" smtClean="0"/>
              <a:t>вв</a:t>
            </a:r>
            <a:r>
              <a:rPr lang="ru-RU" sz="3200" dirty="0"/>
              <a:t>. в </a:t>
            </a:r>
            <a:r>
              <a:rPr lang="ru-RU" sz="3200" dirty="0" smtClean="0"/>
              <a:t>передовой американской </a:t>
            </a:r>
            <a:r>
              <a:rPr lang="ru-RU" sz="3200" dirty="0"/>
              <a:t>педагогике складывается система проектного обучения</a:t>
            </a:r>
            <a:r>
              <a:rPr lang="ru-RU" sz="3200" dirty="0" smtClean="0"/>
              <a:t>.</a:t>
            </a:r>
          </a:p>
        </p:txBody>
      </p:sp>
      <p:sp>
        <p:nvSpPr>
          <p:cNvPr id="7" name="Управляющая кнопка: домой 6">
            <a:hlinkClick r:id="" action="ppaction://hlinkshowjump?jump=firstslide" highlightClick="1"/>
          </p:cNvPr>
          <p:cNvSpPr/>
          <p:nvPr/>
        </p:nvSpPr>
        <p:spPr>
          <a:xfrm>
            <a:off x="8532440" y="6334392"/>
            <a:ext cx="611560" cy="523608"/>
          </a:xfrm>
          <a:prstGeom prst="actionButtonHom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210953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591272" y="2955031"/>
            <a:ext cx="6552728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 smtClean="0"/>
              <a:t>В 1918 г. в американском </a:t>
            </a:r>
            <a:r>
              <a:rPr lang="ru-RU" sz="3200" dirty="0" smtClean="0"/>
              <a:t>педагогическом издании </a:t>
            </a:r>
          </a:p>
          <a:p>
            <a:r>
              <a:rPr lang="ru-RU" sz="3200" dirty="0" smtClean="0"/>
              <a:t>«</a:t>
            </a:r>
            <a:r>
              <a:rPr lang="ru-RU" sz="3200" dirty="0"/>
              <a:t>Рекорд </a:t>
            </a:r>
            <a:r>
              <a:rPr lang="ru-RU" sz="3200" dirty="0" err="1"/>
              <a:t>педколледжа</a:t>
            </a:r>
            <a:r>
              <a:rPr lang="ru-RU" sz="3200" dirty="0" smtClean="0"/>
              <a:t>»</a:t>
            </a:r>
            <a:r>
              <a:rPr lang="ru-RU" sz="3200" dirty="0"/>
              <a:t> </a:t>
            </a:r>
            <a:r>
              <a:rPr lang="ru-RU" sz="3200" dirty="0" smtClean="0"/>
              <a:t>опубликована работа </a:t>
            </a:r>
            <a:r>
              <a:rPr lang="ru-RU" sz="3200" dirty="0" smtClean="0"/>
              <a:t>У</a:t>
            </a:r>
            <a:r>
              <a:rPr lang="ru-RU" sz="3200" dirty="0" smtClean="0"/>
              <a:t>. </a:t>
            </a:r>
            <a:r>
              <a:rPr lang="ru-RU" sz="3200" dirty="0" err="1" smtClean="0"/>
              <a:t>Килпатрика</a:t>
            </a:r>
            <a:r>
              <a:rPr lang="ru-RU" sz="3200" dirty="0" smtClean="0"/>
              <a:t> </a:t>
            </a:r>
            <a:r>
              <a:rPr lang="ru-RU" sz="3200" dirty="0"/>
              <a:t>«Метод проектов</a:t>
            </a:r>
            <a:r>
              <a:rPr lang="ru-RU" sz="3200" dirty="0" smtClean="0"/>
              <a:t>».  </a:t>
            </a:r>
            <a:endParaRPr lang="ru-RU" sz="32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827584" y="1340768"/>
            <a:ext cx="813690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/>
            <a:r>
              <a:rPr lang="ru-RU" sz="3200" dirty="0" smtClean="0">
                <a:solidFill>
                  <a:prstClr val="black"/>
                </a:solidFill>
              </a:rPr>
              <a:t>С 1900-х гг. метод </a:t>
            </a:r>
            <a:r>
              <a:rPr lang="ru-RU" sz="3200" dirty="0">
                <a:solidFill>
                  <a:prstClr val="black"/>
                </a:solidFill>
              </a:rPr>
              <a:t>проектов начинает применяться в Европе. </a:t>
            </a:r>
          </a:p>
        </p:txBody>
      </p:sp>
      <p:pic>
        <p:nvPicPr>
          <p:cNvPr id="1026" name="Picture 2" descr="У. Килпатрик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955030"/>
            <a:ext cx="2090724" cy="32102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0" y="116632"/>
            <a:ext cx="9144000" cy="523220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Метод проектов как </a:t>
            </a:r>
            <a:r>
              <a:rPr lang="ru-RU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основа </a:t>
            </a:r>
            <a:r>
              <a:rPr lang="ru-RU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проектного обучения</a:t>
            </a:r>
          </a:p>
        </p:txBody>
      </p:sp>
      <p:sp>
        <p:nvSpPr>
          <p:cNvPr id="7" name="Управляющая кнопка: домой 6">
            <a:hlinkClick r:id="" action="ppaction://hlinkshowjump?jump=firstslide" highlightClick="1"/>
          </p:cNvPr>
          <p:cNvSpPr/>
          <p:nvPr/>
        </p:nvSpPr>
        <p:spPr>
          <a:xfrm>
            <a:off x="8532440" y="6334392"/>
            <a:ext cx="611560" cy="523608"/>
          </a:xfrm>
          <a:prstGeom prst="actionButtonHom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802439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08595" y="2776871"/>
            <a:ext cx="8928992" cy="219826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324619" y="643771"/>
            <a:ext cx="8424936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1800"/>
              </a:spcAft>
            </a:pPr>
            <a:r>
              <a:rPr lang="ru-RU" sz="3200" dirty="0"/>
              <a:t>Первоначально тематика проектов определялась только промышленным или бытовым назначением приобретаемых знаний и умений. </a:t>
            </a:r>
            <a:endParaRPr lang="ru-RU" sz="3200" dirty="0" smtClean="0"/>
          </a:p>
        </p:txBody>
      </p:sp>
      <p:sp>
        <p:nvSpPr>
          <p:cNvPr id="3" name="Прямоугольник 2"/>
          <p:cNvSpPr/>
          <p:nvPr/>
        </p:nvSpPr>
        <p:spPr>
          <a:xfrm>
            <a:off x="380256" y="5085184"/>
            <a:ext cx="8369299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>
              <a:spcAft>
                <a:spcPts val="1800"/>
              </a:spcAft>
            </a:pPr>
            <a:r>
              <a:rPr lang="ru-RU" sz="3200" dirty="0">
                <a:solidFill>
                  <a:prstClr val="black"/>
                </a:solidFill>
              </a:rPr>
              <a:t>Впоследствии проекты стали более разнообразными. </a:t>
            </a:r>
            <a:endParaRPr lang="ru-RU" sz="3200" dirty="0">
              <a:solidFill>
                <a:prstClr val="black"/>
              </a:solidFill>
            </a:endParaRPr>
          </a:p>
        </p:txBody>
      </p:sp>
      <p:pic>
        <p:nvPicPr>
          <p:cNvPr id="2050" name="Picture 2" descr="http://images.ua.prom.st/167948512_w200_h200_np2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7628" y="2997085"/>
            <a:ext cx="1905000" cy="16192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2811" y="2849648"/>
            <a:ext cx="3971925" cy="1838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" name="Picture 5" descr="http://blackseaplus.com/uploads/posts/2014-05/thumbs/1400157250_sadovaya-telezhk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5259" y="3060536"/>
            <a:ext cx="2857500" cy="15049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0" y="116632"/>
            <a:ext cx="9144000" cy="523220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Метод проектов как </a:t>
            </a:r>
            <a:r>
              <a:rPr lang="ru-RU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основа </a:t>
            </a:r>
            <a:r>
              <a:rPr lang="ru-RU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проектного обучения</a:t>
            </a:r>
          </a:p>
        </p:txBody>
      </p:sp>
      <p:sp>
        <p:nvSpPr>
          <p:cNvPr id="9" name="Управляющая кнопка: домой 8">
            <a:hlinkClick r:id="" action="ppaction://hlinkshowjump?jump=firstslide" highlightClick="1"/>
          </p:cNvPr>
          <p:cNvSpPr/>
          <p:nvPr/>
        </p:nvSpPr>
        <p:spPr>
          <a:xfrm>
            <a:off x="8532440" y="6334392"/>
            <a:ext cx="611560" cy="523608"/>
          </a:xfrm>
          <a:prstGeom prst="actionButtonHom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401485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C:\Users\Сергей\Documents\Documents\Документы 2016-17\Лекции презентации редактируемые\4b25458d-eaa9-45a7-bcc0-45164e7695a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61103" y="4063856"/>
            <a:ext cx="2188877" cy="13133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Сергей\Documents\Documents\Документы 2016-17\Лекции презентации редактируемые\cl-wellbeing-pile_of_colourful_books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1449" y="5328124"/>
            <a:ext cx="1412183" cy="13871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Users\Сергей\Documents\Documents\Документы 2016-17\Лекции презентации редактируемые\Платежный-баланс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8207" y="2890039"/>
            <a:ext cx="2164320" cy="1195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C:\Users\Сергей\Documents\Documents\Документы 2016-17\Лекции презентации редактируемые\DSC00046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81078">
            <a:off x="6080549" y="1443787"/>
            <a:ext cx="1215317" cy="1415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04409" y="790445"/>
            <a:ext cx="6727601" cy="59400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1800"/>
              </a:spcAft>
            </a:pPr>
            <a:r>
              <a:rPr lang="ru-RU" sz="3200" b="1" dirty="0" smtClean="0">
                <a:solidFill>
                  <a:srgbClr val="00B0F0"/>
                </a:solidFill>
              </a:rPr>
              <a:t>Основные виды учебных проектов: </a:t>
            </a:r>
          </a:p>
          <a:p>
            <a:pPr marL="542925" indent="-285750">
              <a:spcAft>
                <a:spcPts val="1800"/>
              </a:spcAft>
              <a:buFontTx/>
              <a:buChar char="-"/>
            </a:pPr>
            <a:r>
              <a:rPr lang="ru-RU" sz="3200" dirty="0" smtClean="0"/>
              <a:t>проекты</a:t>
            </a:r>
            <a:r>
              <a:rPr lang="ru-RU" sz="3200" dirty="0"/>
              <a:t>, которые служат </a:t>
            </a:r>
            <a:r>
              <a:rPr lang="ru-RU" sz="3200" b="1" dirty="0"/>
              <a:t>изготовлению чего-либо</a:t>
            </a:r>
            <a:r>
              <a:rPr lang="ru-RU" sz="3200" dirty="0"/>
              <a:t>; </a:t>
            </a:r>
            <a:endParaRPr lang="ru-RU" sz="3200" dirty="0" smtClean="0"/>
          </a:p>
          <a:p>
            <a:pPr marL="542925" indent="-285750">
              <a:spcAft>
                <a:spcPts val="1800"/>
              </a:spcAft>
              <a:buFontTx/>
              <a:buChar char="-"/>
            </a:pPr>
            <a:r>
              <a:rPr lang="ru-RU" sz="3200" dirty="0" smtClean="0"/>
              <a:t>проекты</a:t>
            </a:r>
            <a:r>
              <a:rPr lang="ru-RU" sz="3200" dirty="0"/>
              <a:t>, в которых </a:t>
            </a:r>
            <a:r>
              <a:rPr lang="ru-RU" sz="3200" b="1" dirty="0"/>
              <a:t>что-то расходуется либо может быть приобретено</a:t>
            </a:r>
            <a:r>
              <a:rPr lang="ru-RU" sz="3200" dirty="0"/>
              <a:t>; </a:t>
            </a:r>
            <a:endParaRPr lang="ru-RU" sz="3200" dirty="0" smtClean="0"/>
          </a:p>
          <a:p>
            <a:pPr marL="542925" indent="-285750">
              <a:spcAft>
                <a:spcPts val="1800"/>
              </a:spcAft>
              <a:buFontTx/>
              <a:buChar char="-"/>
            </a:pPr>
            <a:r>
              <a:rPr lang="ru-RU" sz="3200" dirty="0" smtClean="0"/>
              <a:t>проекты</a:t>
            </a:r>
            <a:r>
              <a:rPr lang="ru-RU" sz="3200" dirty="0"/>
              <a:t>, направленные на </a:t>
            </a:r>
            <a:r>
              <a:rPr lang="ru-RU" sz="3200" b="1" dirty="0"/>
              <a:t>решение проблем</a:t>
            </a:r>
            <a:r>
              <a:rPr lang="ru-RU" sz="3200" dirty="0"/>
              <a:t>; </a:t>
            </a:r>
            <a:endParaRPr lang="ru-RU" sz="3200" dirty="0" smtClean="0"/>
          </a:p>
          <a:p>
            <a:pPr marL="542925" indent="-285750">
              <a:spcAft>
                <a:spcPts val="1800"/>
              </a:spcAft>
              <a:buFontTx/>
              <a:buChar char="-"/>
            </a:pPr>
            <a:r>
              <a:rPr lang="ru-RU" sz="3200" dirty="0" smtClean="0"/>
              <a:t>проекты</a:t>
            </a:r>
            <a:r>
              <a:rPr lang="ru-RU" sz="3200" dirty="0"/>
              <a:t>, ориентированные на </a:t>
            </a:r>
            <a:r>
              <a:rPr lang="ru-RU" sz="3200" b="1" dirty="0"/>
              <a:t>приобретение знаний</a:t>
            </a:r>
            <a:r>
              <a:rPr lang="ru-RU" sz="3200" dirty="0"/>
              <a:t>. 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0" y="116632"/>
            <a:ext cx="9144000" cy="523220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Метод проектов как </a:t>
            </a:r>
            <a:r>
              <a:rPr lang="ru-RU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основа </a:t>
            </a:r>
            <a:r>
              <a:rPr lang="ru-RU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проектного обучения</a:t>
            </a:r>
          </a:p>
        </p:txBody>
      </p:sp>
      <p:sp>
        <p:nvSpPr>
          <p:cNvPr id="10" name="Управляющая кнопка: домой 9">
            <a:hlinkClick r:id="" action="ppaction://hlinkshowjump?jump=firstslide" highlightClick="1"/>
          </p:cNvPr>
          <p:cNvSpPr/>
          <p:nvPr/>
        </p:nvSpPr>
        <p:spPr>
          <a:xfrm>
            <a:off x="8532440" y="6334392"/>
            <a:ext cx="611560" cy="523608"/>
          </a:xfrm>
          <a:prstGeom prst="actionButtonHom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594894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"/>
                            </p:stCondLst>
                            <p:childTnLst>
                              <p:par>
                                <p:cTn id="3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73113" y="708511"/>
            <a:ext cx="8515200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</a:pPr>
            <a:r>
              <a:rPr lang="ru-RU" sz="3000" b="1" dirty="0" smtClean="0">
                <a:solidFill>
                  <a:srgbClr val="00B0F0"/>
                </a:solidFill>
              </a:rPr>
              <a:t>1. Разработка </a:t>
            </a:r>
            <a:r>
              <a:rPr lang="ru-RU" sz="3000" b="1" dirty="0">
                <a:solidFill>
                  <a:srgbClr val="00B0F0"/>
                </a:solidFill>
              </a:rPr>
              <a:t>проектного </a:t>
            </a:r>
            <a:r>
              <a:rPr lang="ru-RU" sz="3000" b="1" dirty="0" smtClean="0">
                <a:solidFill>
                  <a:srgbClr val="00B0F0"/>
                </a:solidFill>
              </a:rPr>
              <a:t>задания</a:t>
            </a:r>
          </a:p>
          <a:p>
            <a:pPr>
              <a:spcAft>
                <a:spcPts val="1200"/>
              </a:spcAft>
            </a:pPr>
            <a:r>
              <a:rPr lang="ru-RU" sz="3000" dirty="0" smtClean="0"/>
              <a:t>Учитель </a:t>
            </a:r>
            <a:r>
              <a:rPr lang="ru-RU" sz="3000" dirty="0"/>
              <a:t>продумывает темы и предлагает их учащимся. </a:t>
            </a:r>
            <a:endParaRPr lang="ru-RU" sz="3000" dirty="0" smtClean="0"/>
          </a:p>
          <a:p>
            <a:r>
              <a:rPr lang="ru-RU" sz="3000" dirty="0" smtClean="0"/>
              <a:t>Учащиеся </a:t>
            </a:r>
            <a:r>
              <a:rPr lang="ru-RU" sz="3000" dirty="0"/>
              <a:t>обсуждают и </a:t>
            </a:r>
            <a:r>
              <a:rPr lang="ru-RU" sz="3000" dirty="0" smtClean="0"/>
              <a:t>выбирают тему. </a:t>
            </a:r>
          </a:p>
          <a:p>
            <a:r>
              <a:rPr lang="ru-RU" sz="3000" dirty="0" smtClean="0"/>
              <a:t>Учитель </a:t>
            </a:r>
            <a:r>
              <a:rPr lang="ru-RU" sz="3000" dirty="0"/>
              <a:t>организует объединение учеников </a:t>
            </a:r>
            <a:r>
              <a:rPr lang="ru-RU" sz="3000" dirty="0" smtClean="0"/>
              <a:t>команды. </a:t>
            </a:r>
            <a:endParaRPr lang="ru-RU" sz="30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481658" y="3861048"/>
            <a:ext cx="8244333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/>
            <a:r>
              <a:rPr lang="ru-RU" sz="3000" dirty="0" smtClean="0">
                <a:solidFill>
                  <a:prstClr val="black"/>
                </a:solidFill>
              </a:rPr>
              <a:t>Учащиеся обсуждают возможные результаты проектной деятельности, определяют формы выражения её результатов. </a:t>
            </a:r>
          </a:p>
          <a:p>
            <a:pPr lvl="0" algn="r"/>
            <a:r>
              <a:rPr lang="ru-RU" sz="3000" dirty="0" smtClean="0">
                <a:solidFill>
                  <a:prstClr val="black"/>
                </a:solidFill>
              </a:rPr>
              <a:t>Учитель участвует </a:t>
            </a:r>
            <a:r>
              <a:rPr lang="ru-RU" sz="3000" dirty="0">
                <a:solidFill>
                  <a:prstClr val="black"/>
                </a:solidFill>
              </a:rPr>
              <a:t>в происходящей дискуссии, </a:t>
            </a:r>
            <a:r>
              <a:rPr lang="ru-RU" sz="3000" dirty="0" smtClean="0">
                <a:solidFill>
                  <a:prstClr val="black"/>
                </a:solidFill>
              </a:rPr>
              <a:t>направляет </a:t>
            </a:r>
            <a:r>
              <a:rPr lang="ru-RU" sz="3000" dirty="0">
                <a:solidFill>
                  <a:prstClr val="black"/>
                </a:solidFill>
              </a:rPr>
              <a:t>её, но не </a:t>
            </a:r>
            <a:r>
              <a:rPr lang="ru-RU" sz="3000" dirty="0" smtClean="0">
                <a:solidFill>
                  <a:prstClr val="black"/>
                </a:solidFill>
              </a:rPr>
              <a:t>навязывает </a:t>
            </a:r>
            <a:r>
              <a:rPr lang="ru-RU" sz="3000" dirty="0">
                <a:solidFill>
                  <a:prstClr val="black"/>
                </a:solidFill>
              </a:rPr>
              <a:t>готовых решений. </a:t>
            </a:r>
            <a:endParaRPr lang="ru-RU" sz="3000" dirty="0">
              <a:solidFill>
                <a:prstClr val="black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0" y="116632"/>
            <a:ext cx="9144000" cy="523220"/>
          </a:xfrm>
          <a:prstGeom prst="rect">
            <a:avLst/>
          </a:prstGeom>
          <a:solidFill>
            <a:srgbClr val="0066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Этапы проектного обучения</a:t>
            </a:r>
          </a:p>
        </p:txBody>
      </p:sp>
      <p:sp>
        <p:nvSpPr>
          <p:cNvPr id="5" name="Управляющая кнопка: домой 4">
            <a:hlinkClick r:id="" action="ppaction://hlinkshowjump?jump=firstslide" highlightClick="1"/>
          </p:cNvPr>
          <p:cNvSpPr/>
          <p:nvPr/>
        </p:nvSpPr>
        <p:spPr>
          <a:xfrm>
            <a:off x="8532440" y="6334392"/>
            <a:ext cx="611560" cy="523608"/>
          </a:xfrm>
          <a:prstGeom prst="actionButtonHom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028629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67544" y="1844824"/>
            <a:ext cx="8352928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</a:pPr>
            <a:r>
              <a:rPr lang="ru-RU" sz="3200" b="1" dirty="0">
                <a:solidFill>
                  <a:srgbClr val="00B0F0"/>
                </a:solidFill>
              </a:rPr>
              <a:t>2. Разработка </a:t>
            </a:r>
            <a:r>
              <a:rPr lang="ru-RU" sz="3200" b="1" dirty="0" smtClean="0">
                <a:solidFill>
                  <a:srgbClr val="00B0F0"/>
                </a:solidFill>
              </a:rPr>
              <a:t>проекта</a:t>
            </a:r>
          </a:p>
          <a:p>
            <a:pPr>
              <a:spcAft>
                <a:spcPts val="1200"/>
              </a:spcAft>
            </a:pPr>
            <a:r>
              <a:rPr lang="ru-RU" sz="3200" dirty="0" smtClean="0"/>
              <a:t>Учитель </a:t>
            </a:r>
            <a:r>
              <a:rPr lang="ru-RU" sz="3200" dirty="0"/>
              <a:t>разъясняет возникшие вопросы, </a:t>
            </a:r>
            <a:r>
              <a:rPr lang="ru-RU" sz="3200" dirty="0" smtClean="0"/>
              <a:t>стимулирует деятельность учеников. </a:t>
            </a:r>
          </a:p>
          <a:p>
            <a:pPr>
              <a:spcAft>
                <a:spcPts val="1200"/>
              </a:spcAft>
            </a:pPr>
            <a:r>
              <a:rPr lang="ru-RU" sz="3200" dirty="0" smtClean="0"/>
              <a:t>Учащиеся </a:t>
            </a:r>
            <a:r>
              <a:rPr lang="ru-RU" sz="3200" dirty="0"/>
              <a:t>выполняют </a:t>
            </a:r>
            <a:r>
              <a:rPr lang="ru-RU" sz="3200" dirty="0" smtClean="0"/>
              <a:t>проектно-поисковую </a:t>
            </a:r>
            <a:r>
              <a:rPr lang="ru-RU" sz="3200" dirty="0"/>
              <a:t>деятельность. </a:t>
            </a:r>
            <a:endParaRPr lang="ru-RU" sz="3200" dirty="0"/>
          </a:p>
        </p:txBody>
      </p:sp>
      <p:sp>
        <p:nvSpPr>
          <p:cNvPr id="3" name="TextBox 2"/>
          <p:cNvSpPr txBox="1"/>
          <p:nvPr/>
        </p:nvSpPr>
        <p:spPr>
          <a:xfrm>
            <a:off x="0" y="116632"/>
            <a:ext cx="9144000" cy="523220"/>
          </a:xfrm>
          <a:prstGeom prst="rect">
            <a:avLst/>
          </a:prstGeom>
          <a:solidFill>
            <a:srgbClr val="0066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Этапы проектного обучения</a:t>
            </a:r>
          </a:p>
        </p:txBody>
      </p:sp>
      <p:sp>
        <p:nvSpPr>
          <p:cNvPr id="4" name="Управляющая кнопка: домой 3">
            <a:hlinkClick r:id="" action="ppaction://hlinkshowjump?jump=firstslide" highlightClick="1"/>
          </p:cNvPr>
          <p:cNvSpPr/>
          <p:nvPr/>
        </p:nvSpPr>
        <p:spPr>
          <a:xfrm>
            <a:off x="8532440" y="6334392"/>
            <a:ext cx="611560" cy="523608"/>
          </a:xfrm>
          <a:prstGeom prst="actionButtonHom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285043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980728"/>
            <a:ext cx="8579990" cy="52322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</a:pPr>
            <a:r>
              <a:rPr lang="ru-RU" sz="3200" b="1" dirty="0">
                <a:solidFill>
                  <a:srgbClr val="00B0F0"/>
                </a:solidFill>
              </a:rPr>
              <a:t>3. Оформление </a:t>
            </a:r>
            <a:r>
              <a:rPr lang="ru-RU" sz="3200" b="1" dirty="0" smtClean="0">
                <a:solidFill>
                  <a:srgbClr val="00B0F0"/>
                </a:solidFill>
              </a:rPr>
              <a:t>результатов</a:t>
            </a:r>
          </a:p>
          <a:p>
            <a:pPr>
              <a:spcAft>
                <a:spcPts val="1200"/>
              </a:spcAft>
            </a:pPr>
            <a:r>
              <a:rPr lang="ru-RU" sz="3200" dirty="0"/>
              <a:t>Учитель </a:t>
            </a:r>
            <a:r>
              <a:rPr lang="ru-RU" sz="3200" dirty="0" smtClean="0"/>
              <a:t>подсказывает, как лучше оформить результаты, </a:t>
            </a:r>
            <a:r>
              <a:rPr lang="ru-RU" sz="3200" dirty="0"/>
              <a:t>стимулирует деятельность учеников. </a:t>
            </a:r>
          </a:p>
          <a:p>
            <a:pPr>
              <a:spcAft>
                <a:spcPts val="1200"/>
              </a:spcAft>
            </a:pPr>
            <a:r>
              <a:rPr lang="ru-RU" sz="3200" dirty="0" smtClean="0"/>
              <a:t>Учащиеся </a:t>
            </a:r>
            <a:r>
              <a:rPr lang="ru-RU" sz="3200" dirty="0"/>
              <a:t>оформляют результаты по </a:t>
            </a:r>
            <a:r>
              <a:rPr lang="ru-RU" sz="3200" dirty="0" smtClean="0"/>
              <a:t>заранее установленным </a:t>
            </a:r>
            <a:r>
              <a:rPr lang="ru-RU" sz="3200" dirty="0"/>
              <a:t>правилам. </a:t>
            </a:r>
            <a:endParaRPr lang="ru-RU" sz="3200" dirty="0" smtClean="0"/>
          </a:p>
          <a:p>
            <a:pPr algn="r">
              <a:spcAft>
                <a:spcPts val="1200"/>
              </a:spcAft>
            </a:pPr>
            <a:r>
              <a:rPr lang="ru-RU" sz="2800" dirty="0" smtClean="0"/>
              <a:t>В </a:t>
            </a:r>
            <a:r>
              <a:rPr lang="ru-RU" sz="2800" dirty="0"/>
              <a:t>зависимости от тематики проектов и возможностей </a:t>
            </a:r>
            <a:r>
              <a:rPr lang="ru-RU" sz="2800" dirty="0" smtClean="0"/>
              <a:t>учащихся, результаты могут быть в форме слайд-шоу, фотоальбомов, поделок, выставок, театрализованных представлений и др.</a:t>
            </a:r>
            <a:endParaRPr lang="ru-RU" sz="2800" dirty="0"/>
          </a:p>
        </p:txBody>
      </p:sp>
      <p:sp>
        <p:nvSpPr>
          <p:cNvPr id="3" name="TextBox 2"/>
          <p:cNvSpPr txBox="1"/>
          <p:nvPr/>
        </p:nvSpPr>
        <p:spPr>
          <a:xfrm>
            <a:off x="0" y="116632"/>
            <a:ext cx="9144000" cy="523220"/>
          </a:xfrm>
          <a:prstGeom prst="rect">
            <a:avLst/>
          </a:prstGeom>
          <a:solidFill>
            <a:srgbClr val="0066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Этапы проектного обучения</a:t>
            </a:r>
          </a:p>
        </p:txBody>
      </p:sp>
      <p:sp>
        <p:nvSpPr>
          <p:cNvPr id="4" name="Управляющая кнопка: домой 3">
            <a:hlinkClick r:id="" action="ppaction://hlinkshowjump?jump=firstslide" highlightClick="1"/>
          </p:cNvPr>
          <p:cNvSpPr/>
          <p:nvPr/>
        </p:nvSpPr>
        <p:spPr>
          <a:xfrm>
            <a:off x="8532440" y="6334392"/>
            <a:ext cx="611560" cy="523608"/>
          </a:xfrm>
          <a:prstGeom prst="actionButtonHom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349952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67544" y="1124744"/>
            <a:ext cx="8424936" cy="43396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</a:pPr>
            <a:r>
              <a:rPr lang="ru-RU" sz="3200" b="1" dirty="0">
                <a:solidFill>
                  <a:srgbClr val="00B0F0"/>
                </a:solidFill>
              </a:rPr>
              <a:t>4. Презентация </a:t>
            </a:r>
            <a:r>
              <a:rPr lang="ru-RU" sz="3200" b="1" dirty="0" smtClean="0">
                <a:solidFill>
                  <a:srgbClr val="00B0F0"/>
                </a:solidFill>
              </a:rPr>
              <a:t>результатов</a:t>
            </a:r>
          </a:p>
          <a:p>
            <a:pPr>
              <a:spcAft>
                <a:spcPts val="1200"/>
              </a:spcAft>
            </a:pPr>
            <a:r>
              <a:rPr lang="ru-RU" sz="3200" dirty="0" smtClean="0"/>
              <a:t>Преподаватель </a:t>
            </a:r>
            <a:r>
              <a:rPr lang="ru-RU" sz="3200" dirty="0"/>
              <a:t>приглашает наблюдателей (например: родителей, других учителей, представителя школьной администрации), организует творческий отчёт учеников. </a:t>
            </a:r>
            <a:endParaRPr lang="ru-RU" sz="3200" dirty="0" smtClean="0"/>
          </a:p>
          <a:p>
            <a:pPr>
              <a:spcAft>
                <a:spcPts val="1200"/>
              </a:spcAft>
            </a:pPr>
            <a:r>
              <a:rPr lang="ru-RU" sz="3200" dirty="0" smtClean="0"/>
              <a:t>Ученики </a:t>
            </a:r>
            <a:r>
              <a:rPr lang="ru-RU" sz="3200" dirty="0"/>
              <a:t>рассказывают о результатах своей деятельности, представляют её результаты в </a:t>
            </a:r>
            <a:r>
              <a:rPr lang="ru-RU" sz="3200" dirty="0"/>
              <a:t>заранее определённых </a:t>
            </a:r>
            <a:r>
              <a:rPr lang="ru-RU" sz="3200" dirty="0" smtClean="0"/>
              <a:t>формах.</a:t>
            </a:r>
            <a:r>
              <a:rPr lang="ru-RU" sz="3200" dirty="0"/>
              <a:t> </a:t>
            </a:r>
            <a:endParaRPr lang="ru-RU" sz="3200" dirty="0"/>
          </a:p>
        </p:txBody>
      </p:sp>
      <p:sp>
        <p:nvSpPr>
          <p:cNvPr id="3" name="TextBox 2"/>
          <p:cNvSpPr txBox="1"/>
          <p:nvPr/>
        </p:nvSpPr>
        <p:spPr>
          <a:xfrm>
            <a:off x="0" y="116632"/>
            <a:ext cx="9144000" cy="523220"/>
          </a:xfrm>
          <a:prstGeom prst="rect">
            <a:avLst/>
          </a:prstGeom>
          <a:solidFill>
            <a:srgbClr val="0066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Этапы проектного обучения</a:t>
            </a:r>
          </a:p>
        </p:txBody>
      </p:sp>
      <p:sp>
        <p:nvSpPr>
          <p:cNvPr id="4" name="Управляющая кнопка: домой 3">
            <a:hlinkClick r:id="" action="ppaction://hlinkshowjump?jump=firstslide" highlightClick="1"/>
          </p:cNvPr>
          <p:cNvSpPr/>
          <p:nvPr/>
        </p:nvSpPr>
        <p:spPr>
          <a:xfrm>
            <a:off x="8532440" y="6334392"/>
            <a:ext cx="611560" cy="523608"/>
          </a:xfrm>
          <a:prstGeom prst="actionButtonHom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486432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42206" y="1772816"/>
            <a:ext cx="8064896" cy="33547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</a:pPr>
            <a:r>
              <a:rPr lang="ru-RU" sz="3200" b="1" smtClean="0">
                <a:solidFill>
                  <a:srgbClr val="00B0F0"/>
                </a:solidFill>
              </a:rPr>
              <a:t>5. Рефлексия</a:t>
            </a:r>
          </a:p>
          <a:p>
            <a:pPr>
              <a:spcAft>
                <a:spcPts val="1200"/>
              </a:spcAft>
            </a:pPr>
            <a:r>
              <a:rPr lang="ru-RU" sz="3200" smtClean="0"/>
              <a:t>Учитель </a:t>
            </a:r>
            <a:r>
              <a:rPr lang="ru-RU" sz="3200" dirty="0"/>
              <a:t>анализирует свою педагогическую деятельность, учитывая оценки </a:t>
            </a:r>
            <a:r>
              <a:rPr lang="ru-RU" sz="3200" dirty="0" smtClean="0"/>
              <a:t>учеников. </a:t>
            </a:r>
          </a:p>
          <a:p>
            <a:pPr>
              <a:spcAft>
                <a:spcPts val="1200"/>
              </a:spcAft>
            </a:pPr>
            <a:r>
              <a:rPr lang="ru-RU" sz="3200" dirty="0" smtClean="0"/>
              <a:t>Ученики </a:t>
            </a:r>
            <a:r>
              <a:rPr lang="ru-RU" sz="3200" dirty="0"/>
              <a:t>осуществляют рефлексию </a:t>
            </a:r>
            <a:r>
              <a:rPr lang="ru-RU" sz="3200" dirty="0" smtClean="0"/>
              <a:t>осуществлённой ими деятельности </a:t>
            </a:r>
            <a:r>
              <a:rPr lang="ru-RU" sz="3200" dirty="0"/>
              <a:t>процесса. </a:t>
            </a:r>
            <a:endParaRPr lang="ru-RU" sz="3200" dirty="0"/>
          </a:p>
        </p:txBody>
      </p:sp>
      <p:sp>
        <p:nvSpPr>
          <p:cNvPr id="3" name="TextBox 2"/>
          <p:cNvSpPr txBox="1"/>
          <p:nvPr/>
        </p:nvSpPr>
        <p:spPr>
          <a:xfrm>
            <a:off x="0" y="116632"/>
            <a:ext cx="9144000" cy="523220"/>
          </a:xfrm>
          <a:prstGeom prst="rect">
            <a:avLst/>
          </a:prstGeom>
          <a:solidFill>
            <a:srgbClr val="0066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Этапы проектного обучения</a:t>
            </a:r>
          </a:p>
        </p:txBody>
      </p:sp>
      <p:sp>
        <p:nvSpPr>
          <p:cNvPr id="4" name="Управляющая кнопка: домой 3">
            <a:hlinkClick r:id="" action="ppaction://hlinkshowjump?jump=firstslide" highlightClick="1"/>
          </p:cNvPr>
          <p:cNvSpPr/>
          <p:nvPr/>
        </p:nvSpPr>
        <p:spPr>
          <a:xfrm>
            <a:off x="8532440" y="6334392"/>
            <a:ext cx="611560" cy="523608"/>
          </a:xfrm>
          <a:prstGeom prst="actionButtonHom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231253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00" y="1844824"/>
            <a:ext cx="8763000" cy="3841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0" y="116632"/>
            <a:ext cx="9144000" cy="523220"/>
          </a:xfrm>
          <a:prstGeom prst="rect">
            <a:avLst/>
          </a:prstGeom>
          <a:solidFill>
            <a:srgbClr val="0066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Этапы проектного обучения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827584" y="1174895"/>
            <a:ext cx="770485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spcAft>
                <a:spcPts val="1200"/>
              </a:spcAft>
            </a:pPr>
            <a:r>
              <a:rPr lang="ru-RU" sz="3200" b="1" dirty="0" smtClean="0">
                <a:solidFill>
                  <a:srgbClr val="00B0F0"/>
                </a:solidFill>
              </a:rPr>
              <a:t>Этапы учебного проекта </a:t>
            </a:r>
            <a:r>
              <a:rPr lang="ru-RU" sz="3200" dirty="0" smtClean="0">
                <a:solidFill>
                  <a:srgbClr val="00B0F0"/>
                </a:solidFill>
              </a:rPr>
              <a:t>(вариант)</a:t>
            </a:r>
            <a:endParaRPr lang="ru-RU" sz="3200" dirty="0">
              <a:solidFill>
                <a:srgbClr val="00B0F0"/>
              </a:solidFill>
            </a:endParaRPr>
          </a:p>
        </p:txBody>
      </p:sp>
      <p:sp>
        <p:nvSpPr>
          <p:cNvPr id="8" name="Управляющая кнопка: домой 7">
            <a:hlinkClick r:id="" action="ppaction://hlinkshowjump?jump=firstslide" highlightClick="1"/>
          </p:cNvPr>
          <p:cNvSpPr/>
          <p:nvPr/>
        </p:nvSpPr>
        <p:spPr>
          <a:xfrm>
            <a:off x="8532440" y="6334392"/>
            <a:ext cx="611560" cy="523608"/>
          </a:xfrm>
          <a:prstGeom prst="actionButtonHom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TextBox 1"/>
          <p:cNvSpPr txBox="1"/>
          <p:nvPr/>
        </p:nvSpPr>
        <p:spPr>
          <a:xfrm>
            <a:off x="420688" y="5949280"/>
            <a:ext cx="60235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Пример реализации этого варианта см. далее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436498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314" y="1781527"/>
            <a:ext cx="8185150" cy="4946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475656" y="667638"/>
            <a:ext cx="748883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Источник: </a:t>
            </a:r>
            <a:r>
              <a:rPr lang="en-US" dirty="0" smtClean="0">
                <a:hlinkClick r:id="rId3"/>
              </a:rPr>
              <a:t>http</a:t>
            </a:r>
            <a:r>
              <a:rPr lang="en-US" dirty="0">
                <a:hlinkClick r:id="rId3"/>
              </a:rPr>
              <a:t>://</a:t>
            </a:r>
            <a:r>
              <a:rPr lang="en-US" dirty="0" smtClean="0">
                <a:hlinkClick r:id="rId3"/>
              </a:rPr>
              <a:t>rgsun-rzn.ru/useruploads/files/ecologicheskii_proekt.doc</a:t>
            </a:r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0" y="116632"/>
            <a:ext cx="9144000" cy="523220"/>
          </a:xfrm>
          <a:prstGeom prst="rect">
            <a:avLst/>
          </a:prstGeom>
          <a:solidFill>
            <a:srgbClr val="7030A0"/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Пример применения технологии проектного обучения</a:t>
            </a:r>
            <a:endParaRPr lang="ru-RU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41510" y="1146617"/>
            <a:ext cx="830695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800" dirty="0" smtClean="0"/>
              <a:t>Проект по природоведению: </a:t>
            </a:r>
            <a:r>
              <a:rPr lang="ru-RU" sz="2800" b="1" dirty="0" smtClean="0"/>
              <a:t>Водный </a:t>
            </a:r>
            <a:r>
              <a:rPr lang="ru-RU" sz="2800" b="1" dirty="0"/>
              <a:t>голод </a:t>
            </a:r>
            <a:r>
              <a:rPr lang="ru-RU" sz="2800" b="1" dirty="0" smtClean="0"/>
              <a:t>планеты</a:t>
            </a:r>
            <a:endParaRPr lang="ru-RU" sz="2800" b="1" dirty="0"/>
          </a:p>
        </p:txBody>
      </p:sp>
      <p:sp>
        <p:nvSpPr>
          <p:cNvPr id="6" name="Управляющая кнопка: домой 5">
            <a:hlinkClick r:id="" action="ppaction://hlinkshowjump?jump=firstslide" highlightClick="1"/>
          </p:cNvPr>
          <p:cNvSpPr/>
          <p:nvPr/>
        </p:nvSpPr>
        <p:spPr>
          <a:xfrm>
            <a:off x="8532440" y="6334392"/>
            <a:ext cx="611560" cy="523608"/>
          </a:xfrm>
          <a:prstGeom prst="actionButtonHom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893168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5925" y="1149350"/>
            <a:ext cx="8312150" cy="4559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0" y="116632"/>
            <a:ext cx="9144000" cy="523220"/>
          </a:xfrm>
          <a:prstGeom prst="rect">
            <a:avLst/>
          </a:prstGeom>
          <a:solidFill>
            <a:srgbClr val="7030A0"/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Пример применения технологии проектного обучения</a:t>
            </a:r>
            <a:endParaRPr lang="ru-RU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Управляющая кнопка: домой 4">
            <a:hlinkClick r:id="" action="ppaction://hlinkshowjump?jump=firstslide" highlightClick="1"/>
          </p:cNvPr>
          <p:cNvSpPr/>
          <p:nvPr/>
        </p:nvSpPr>
        <p:spPr>
          <a:xfrm>
            <a:off x="8532440" y="6334392"/>
            <a:ext cx="611560" cy="523608"/>
          </a:xfrm>
          <a:prstGeom prst="actionButtonHom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9326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202" y="620688"/>
            <a:ext cx="8178800" cy="5734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0" y="116632"/>
            <a:ext cx="9144000" cy="523220"/>
          </a:xfrm>
          <a:prstGeom prst="rect">
            <a:avLst/>
          </a:prstGeom>
          <a:solidFill>
            <a:srgbClr val="7030A0"/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Пример применения технологии проектного обучения</a:t>
            </a:r>
            <a:endParaRPr lang="ru-RU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Управляющая кнопка: домой 4">
            <a:hlinkClick r:id="" action="ppaction://hlinkshowjump?jump=firstslide" highlightClick="1"/>
          </p:cNvPr>
          <p:cNvSpPr/>
          <p:nvPr/>
        </p:nvSpPr>
        <p:spPr>
          <a:xfrm>
            <a:off x="8532440" y="6334392"/>
            <a:ext cx="611560" cy="523608"/>
          </a:xfrm>
          <a:prstGeom prst="actionButtonHom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258547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0062" y="556263"/>
            <a:ext cx="7320731" cy="62873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0" y="116632"/>
            <a:ext cx="9144000" cy="523220"/>
          </a:xfrm>
          <a:prstGeom prst="rect">
            <a:avLst/>
          </a:prstGeom>
          <a:solidFill>
            <a:srgbClr val="7030A0"/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Пример применения технологии проектного обучения</a:t>
            </a:r>
            <a:endParaRPr lang="ru-RU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Управляющая кнопка: домой 3">
            <a:hlinkClick r:id="" action="ppaction://hlinkshowjump?jump=firstslide" highlightClick="1"/>
          </p:cNvPr>
          <p:cNvSpPr/>
          <p:nvPr/>
        </p:nvSpPr>
        <p:spPr>
          <a:xfrm>
            <a:off x="8532440" y="6334392"/>
            <a:ext cx="611560" cy="523608"/>
          </a:xfrm>
          <a:prstGeom prst="actionButtonHom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342789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268760"/>
            <a:ext cx="8684197" cy="51312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0" y="116632"/>
            <a:ext cx="9144000" cy="523220"/>
          </a:xfrm>
          <a:prstGeom prst="rect">
            <a:avLst/>
          </a:prstGeom>
          <a:solidFill>
            <a:srgbClr val="7030A0"/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Пример применения технологии проектного обучения</a:t>
            </a:r>
            <a:endParaRPr lang="ru-RU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Управляющая кнопка: домой 3">
            <a:hlinkClick r:id="" action="ppaction://hlinkshowjump?jump=firstslide" highlightClick="1"/>
          </p:cNvPr>
          <p:cNvSpPr/>
          <p:nvPr/>
        </p:nvSpPr>
        <p:spPr>
          <a:xfrm>
            <a:off x="8532440" y="6334392"/>
            <a:ext cx="611560" cy="523608"/>
          </a:xfrm>
          <a:prstGeom prst="actionButtonHom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851270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908720"/>
            <a:ext cx="8768800" cy="20386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090" y="3336873"/>
            <a:ext cx="4491370" cy="32593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8924" y="2420888"/>
            <a:ext cx="4564666" cy="27363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0" y="116632"/>
            <a:ext cx="9144000" cy="523220"/>
          </a:xfrm>
          <a:prstGeom prst="rect">
            <a:avLst/>
          </a:prstGeom>
          <a:solidFill>
            <a:srgbClr val="7030A0"/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Пример применения технологии проектного обучения</a:t>
            </a:r>
            <a:endParaRPr lang="ru-RU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Управляющая кнопка: домой 6">
            <a:hlinkClick r:id="" action="ppaction://hlinkshowjump?jump=firstslide" highlightClick="1"/>
          </p:cNvPr>
          <p:cNvSpPr/>
          <p:nvPr/>
        </p:nvSpPr>
        <p:spPr>
          <a:xfrm>
            <a:off x="8532440" y="6334392"/>
            <a:ext cx="611560" cy="523608"/>
          </a:xfrm>
          <a:prstGeom prst="actionButtonHom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794667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933" y="902742"/>
            <a:ext cx="8293100" cy="4406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5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4268" y="4195217"/>
            <a:ext cx="8229600" cy="2228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0" y="116632"/>
            <a:ext cx="9144000" cy="523220"/>
          </a:xfrm>
          <a:prstGeom prst="rect">
            <a:avLst/>
          </a:prstGeom>
          <a:solidFill>
            <a:srgbClr val="7030A0"/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Пример применения технологии проектного обучения</a:t>
            </a:r>
            <a:endParaRPr lang="ru-RU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Управляющая кнопка: домой 6">
            <a:hlinkClick r:id="" action="ppaction://hlinkshowjump?jump=firstslide" highlightClick="1"/>
          </p:cNvPr>
          <p:cNvSpPr/>
          <p:nvPr/>
        </p:nvSpPr>
        <p:spPr>
          <a:xfrm>
            <a:off x="8532440" y="6334392"/>
            <a:ext cx="611560" cy="523608"/>
          </a:xfrm>
          <a:prstGeom prst="actionButtonHom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578153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700808"/>
            <a:ext cx="8532144" cy="24645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0" y="116632"/>
            <a:ext cx="9144000" cy="523220"/>
          </a:xfrm>
          <a:prstGeom prst="rect">
            <a:avLst/>
          </a:prstGeom>
          <a:solidFill>
            <a:srgbClr val="7030A0"/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Пример применения технологии проектного обучения</a:t>
            </a:r>
            <a:endParaRPr lang="ru-RU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Управляющая кнопка: домой 4">
            <a:hlinkClick r:id="" action="ppaction://hlinkshowjump?jump=firstslide" highlightClick="1"/>
          </p:cNvPr>
          <p:cNvSpPr/>
          <p:nvPr/>
        </p:nvSpPr>
        <p:spPr>
          <a:xfrm>
            <a:off x="8532440" y="6334392"/>
            <a:ext cx="611560" cy="523608"/>
          </a:xfrm>
          <a:prstGeom prst="actionButtonHom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539912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432" y="836712"/>
            <a:ext cx="8939302" cy="39377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31" y="5156434"/>
            <a:ext cx="9070559" cy="1326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0" y="116632"/>
            <a:ext cx="9144000" cy="523220"/>
          </a:xfrm>
          <a:prstGeom prst="rect">
            <a:avLst/>
          </a:prstGeom>
          <a:solidFill>
            <a:srgbClr val="7030A0"/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Пример применения технологии проектного обучения</a:t>
            </a:r>
            <a:endParaRPr lang="ru-RU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Управляющая кнопка: домой 4">
            <a:hlinkClick r:id="" action="ppaction://hlinkshowjump?jump=firstslide" highlightClick="1"/>
          </p:cNvPr>
          <p:cNvSpPr/>
          <p:nvPr/>
        </p:nvSpPr>
        <p:spPr>
          <a:xfrm>
            <a:off x="8532440" y="6334392"/>
            <a:ext cx="611560" cy="523608"/>
          </a:xfrm>
          <a:prstGeom prst="actionButtonHom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660182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8248" y="701215"/>
            <a:ext cx="8115300" cy="278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7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061" y="3717032"/>
            <a:ext cx="4455939" cy="1753513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3318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3826243"/>
            <a:ext cx="3711414" cy="13781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9" name="Picture 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1711" y="5369814"/>
            <a:ext cx="4355976" cy="1405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4788024" y="3391739"/>
            <a:ext cx="39274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FF0000"/>
                </a:solidFill>
              </a:rPr>
              <a:t>Примеры </a:t>
            </a:r>
            <a:r>
              <a:rPr lang="ru-RU" b="1" dirty="0" err="1" smtClean="0">
                <a:solidFill>
                  <a:srgbClr val="FF0000"/>
                </a:solidFill>
              </a:rPr>
              <a:t>синквейнов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681711" y="3448988"/>
            <a:ext cx="4355976" cy="3326013"/>
          </a:xfrm>
          <a:prstGeom prst="rect">
            <a:avLst/>
          </a:prstGeom>
          <a:noFill/>
          <a:ln w="31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0" y="116632"/>
            <a:ext cx="9144000" cy="523220"/>
          </a:xfrm>
          <a:prstGeom prst="rect">
            <a:avLst/>
          </a:prstGeom>
          <a:solidFill>
            <a:srgbClr val="7030A0"/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Пример применения технологии проектного обучения</a:t>
            </a:r>
            <a:endParaRPr lang="ru-RU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Управляющая кнопка: домой 11">
            <a:hlinkClick r:id="" action="ppaction://hlinkshowjump?jump=firstslide" highlightClick="1"/>
          </p:cNvPr>
          <p:cNvSpPr/>
          <p:nvPr/>
        </p:nvSpPr>
        <p:spPr>
          <a:xfrm>
            <a:off x="8532440" y="6334392"/>
            <a:ext cx="611560" cy="523608"/>
          </a:xfrm>
          <a:prstGeom prst="actionButtonHom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619337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0" y="116632"/>
            <a:ext cx="9144000" cy="523220"/>
          </a:xfrm>
          <a:prstGeom prst="rect">
            <a:avLst/>
          </a:prstGeom>
          <a:solidFill>
            <a:srgbClr val="7030A0"/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Пример применения технологии проектного обучения</a:t>
            </a:r>
            <a:endParaRPr lang="ru-RU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Управляющая кнопка: домой 11">
            <a:hlinkClick r:id="" action="ppaction://hlinkshowjump?jump=firstslide" highlightClick="1"/>
          </p:cNvPr>
          <p:cNvSpPr/>
          <p:nvPr/>
        </p:nvSpPr>
        <p:spPr>
          <a:xfrm>
            <a:off x="8532440" y="6334392"/>
            <a:ext cx="611560" cy="523608"/>
          </a:xfrm>
          <a:prstGeom prst="actionButtonHom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703396"/>
            <a:ext cx="4806950" cy="5892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717914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104" y="1412776"/>
            <a:ext cx="8897882" cy="4017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0" y="116632"/>
            <a:ext cx="9144000" cy="523220"/>
          </a:xfrm>
          <a:prstGeom prst="rect">
            <a:avLst/>
          </a:prstGeom>
          <a:solidFill>
            <a:srgbClr val="7030A0"/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Пример применения технологии проектного обучения</a:t>
            </a:r>
            <a:endParaRPr lang="ru-RU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Управляющая кнопка: домой 3">
            <a:hlinkClick r:id="" action="ppaction://hlinkshowjump?jump=firstslide" highlightClick="1"/>
          </p:cNvPr>
          <p:cNvSpPr/>
          <p:nvPr/>
        </p:nvSpPr>
        <p:spPr>
          <a:xfrm>
            <a:off x="8532440" y="6334392"/>
            <a:ext cx="611560" cy="523608"/>
          </a:xfrm>
          <a:prstGeom prst="actionButtonHom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4508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045" y="569379"/>
            <a:ext cx="8650435" cy="13308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045" y="1900215"/>
            <a:ext cx="3855276" cy="481376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4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1900212"/>
            <a:ext cx="3604856" cy="481376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0" y="116632"/>
            <a:ext cx="9144000" cy="523220"/>
          </a:xfrm>
          <a:prstGeom prst="rect">
            <a:avLst/>
          </a:prstGeom>
          <a:solidFill>
            <a:srgbClr val="7030A0"/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Пример применения технологии проектного обучения</a:t>
            </a:r>
            <a:endParaRPr lang="ru-RU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Управляющая кнопка: домой 5">
            <a:hlinkClick r:id="" action="ppaction://hlinkshowjump?jump=firstslide" highlightClick="1"/>
          </p:cNvPr>
          <p:cNvSpPr/>
          <p:nvPr/>
        </p:nvSpPr>
        <p:spPr>
          <a:xfrm>
            <a:off x="8532440" y="6334392"/>
            <a:ext cx="611560" cy="523608"/>
          </a:xfrm>
          <a:prstGeom prst="actionButtonHom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676905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276872"/>
            <a:ext cx="8121650" cy="170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0" y="116632"/>
            <a:ext cx="9144000" cy="523220"/>
          </a:xfrm>
          <a:prstGeom prst="rect">
            <a:avLst/>
          </a:prstGeom>
          <a:solidFill>
            <a:srgbClr val="7030A0"/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Пример применения технологии проектного обучения</a:t>
            </a:r>
            <a:endParaRPr lang="ru-RU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Управляющая кнопка: домой 3">
            <a:hlinkClick r:id="" action="ppaction://hlinkshowjump?jump=firstslide" highlightClick="1"/>
          </p:cNvPr>
          <p:cNvSpPr/>
          <p:nvPr/>
        </p:nvSpPr>
        <p:spPr>
          <a:xfrm>
            <a:off x="8532440" y="6334392"/>
            <a:ext cx="611560" cy="523608"/>
          </a:xfrm>
          <a:prstGeom prst="actionButtonHom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784118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116632"/>
            <a:ext cx="9144000" cy="523220"/>
          </a:xfrm>
          <a:prstGeom prst="rect">
            <a:avLst/>
          </a:prstGeom>
          <a:solidFill>
            <a:srgbClr val="0070C0"/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Положительные </a:t>
            </a:r>
            <a:r>
              <a:rPr lang="ru-RU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стороны </a:t>
            </a:r>
            <a:r>
              <a:rPr lang="ru-RU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проектного обучения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323528" y="1700808"/>
            <a:ext cx="8496944" cy="37702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spcAft>
                <a:spcPts val="1800"/>
              </a:spcAft>
              <a:buFontTx/>
              <a:buChar char="-"/>
            </a:pPr>
            <a:r>
              <a:rPr lang="ru-RU" sz="3200" dirty="0" smtClean="0"/>
              <a:t>учащийся </a:t>
            </a:r>
            <a:r>
              <a:rPr lang="ru-RU" sz="3200" dirty="0"/>
              <a:t>находится в центре внимания, осуществляется помощь развитию его креативных способностей; </a:t>
            </a:r>
            <a:endParaRPr lang="ru-RU" sz="3200" dirty="0" smtClean="0"/>
          </a:p>
          <a:p>
            <a:pPr marL="285750" indent="-285750">
              <a:spcAft>
                <a:spcPts val="1800"/>
              </a:spcAft>
              <a:buFontTx/>
              <a:buChar char="-"/>
            </a:pPr>
            <a:r>
              <a:rPr lang="ru-RU" sz="3200" dirty="0" smtClean="0"/>
              <a:t>каждый </a:t>
            </a:r>
            <a:r>
              <a:rPr lang="ru-RU" sz="3200" dirty="0"/>
              <a:t>ученик может обучаться в соответствии со своим уровнем развития, поскольку применяется индивидуальный темп работы над проектом; </a:t>
            </a:r>
            <a:r>
              <a:rPr lang="ru-RU" sz="3200" dirty="0" smtClean="0"/>
              <a:t> </a:t>
            </a:r>
            <a:endParaRPr lang="ru-RU" sz="3200" dirty="0"/>
          </a:p>
        </p:txBody>
      </p:sp>
      <p:sp>
        <p:nvSpPr>
          <p:cNvPr id="4" name="Управляющая кнопка: домой 3">
            <a:hlinkClick r:id="" action="ppaction://hlinkshowjump?jump=firstslide" highlightClick="1"/>
          </p:cNvPr>
          <p:cNvSpPr/>
          <p:nvPr/>
        </p:nvSpPr>
        <p:spPr>
          <a:xfrm>
            <a:off x="8532440" y="6334392"/>
            <a:ext cx="611560" cy="523608"/>
          </a:xfrm>
          <a:prstGeom prst="actionButtonHom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789582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116632"/>
            <a:ext cx="9144000" cy="523220"/>
          </a:xfrm>
          <a:prstGeom prst="rect">
            <a:avLst/>
          </a:prstGeom>
          <a:solidFill>
            <a:srgbClr val="0070C0"/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Положительные стороны проектного обучения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323528" y="1556792"/>
            <a:ext cx="8496944" cy="35086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spcAft>
                <a:spcPts val="1800"/>
              </a:spcAft>
              <a:buFontTx/>
              <a:buChar char="-"/>
            </a:pPr>
            <a:r>
              <a:rPr lang="ru-RU" sz="3200" dirty="0" smtClean="0"/>
              <a:t>грамотное </a:t>
            </a:r>
            <a:r>
              <a:rPr lang="ru-RU" sz="3200" dirty="0"/>
              <a:t>развитие основных психических и физиологических функций; </a:t>
            </a:r>
            <a:endParaRPr lang="ru-RU" sz="3200" dirty="0" smtClean="0"/>
          </a:p>
          <a:p>
            <a:pPr marL="285750" indent="-285750">
              <a:spcAft>
                <a:spcPts val="1800"/>
              </a:spcAft>
              <a:buFontTx/>
              <a:buChar char="-"/>
            </a:pPr>
            <a:r>
              <a:rPr lang="ru-RU" sz="3200" dirty="0" smtClean="0"/>
              <a:t>высокий </a:t>
            </a:r>
            <a:r>
              <a:rPr lang="ru-RU" sz="3200" dirty="0"/>
              <a:t>уровень мотивации; </a:t>
            </a:r>
            <a:endParaRPr lang="ru-RU" sz="3200" dirty="0" smtClean="0"/>
          </a:p>
          <a:p>
            <a:pPr marL="285750" indent="-285750">
              <a:spcAft>
                <a:spcPts val="1800"/>
              </a:spcAft>
              <a:buFontTx/>
              <a:buChar char="-"/>
            </a:pPr>
            <a:r>
              <a:rPr lang="ru-RU" sz="3200" dirty="0" smtClean="0"/>
              <a:t>достаточно </a:t>
            </a:r>
            <a:r>
              <a:rPr lang="ru-RU" sz="3200" dirty="0"/>
              <a:t>глубокое усвоение основ знаний, поскольку учебный предмет строится на основе логики. </a:t>
            </a:r>
          </a:p>
        </p:txBody>
      </p:sp>
      <p:sp>
        <p:nvSpPr>
          <p:cNvPr id="4" name="Управляющая кнопка: домой 3">
            <a:hlinkClick r:id="" action="ppaction://hlinkshowjump?jump=firstslide" highlightClick="1"/>
          </p:cNvPr>
          <p:cNvSpPr/>
          <p:nvPr/>
        </p:nvSpPr>
        <p:spPr>
          <a:xfrm>
            <a:off x="8532440" y="6334392"/>
            <a:ext cx="611560" cy="523608"/>
          </a:xfrm>
          <a:prstGeom prst="actionButtonHom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930136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116632"/>
            <a:ext cx="9144000" cy="52322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Ограничения в использовании проектного </a:t>
            </a:r>
            <a:r>
              <a:rPr lang="ru-RU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обучения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395536" y="1556792"/>
            <a:ext cx="8352928" cy="42319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spcAft>
                <a:spcPts val="1800"/>
              </a:spcAft>
              <a:buFontTx/>
              <a:buChar char="-"/>
            </a:pPr>
            <a:r>
              <a:rPr lang="ru-RU" sz="3200" dirty="0" smtClean="0"/>
              <a:t>низкая </a:t>
            </a:r>
            <a:r>
              <a:rPr lang="ru-RU" sz="3200" dirty="0"/>
              <a:t>мотивация школьников к принятию участия в проекте; </a:t>
            </a:r>
            <a:endParaRPr lang="ru-RU" sz="3200" dirty="0" smtClean="0"/>
          </a:p>
          <a:p>
            <a:pPr marL="285750" indent="-285750">
              <a:spcAft>
                <a:spcPts val="1800"/>
              </a:spcAft>
              <a:buFontTx/>
              <a:buChar char="-"/>
            </a:pPr>
            <a:r>
              <a:rPr lang="ru-RU" sz="3200" dirty="0" smtClean="0"/>
              <a:t>низкая </a:t>
            </a:r>
            <a:r>
              <a:rPr lang="ru-RU" sz="3200" dirty="0"/>
              <a:t>мотивация преподавателей к использованию проектной технологии; </a:t>
            </a:r>
            <a:endParaRPr lang="ru-RU" sz="3200" dirty="0" smtClean="0"/>
          </a:p>
          <a:p>
            <a:pPr marL="285750" indent="-285750">
              <a:spcAft>
                <a:spcPts val="1800"/>
              </a:spcAft>
              <a:buFontTx/>
              <a:buChar char="-"/>
            </a:pPr>
            <a:r>
              <a:rPr lang="ru-RU" sz="3200" dirty="0" smtClean="0"/>
              <a:t>недостаточные </a:t>
            </a:r>
            <a:r>
              <a:rPr lang="ru-RU" sz="3200" dirty="0"/>
              <a:t>умения учащихся заниматься исследовательской деятельностью; </a:t>
            </a:r>
            <a:endParaRPr lang="ru-RU" sz="3200" dirty="0" smtClean="0"/>
          </a:p>
          <a:p>
            <a:pPr marL="285750" indent="-285750">
              <a:spcAft>
                <a:spcPts val="1800"/>
              </a:spcAft>
              <a:buFontTx/>
              <a:buChar char="-"/>
            </a:pPr>
            <a:r>
              <a:rPr lang="ru-RU" sz="3200" dirty="0" smtClean="0"/>
              <a:t>неточность </a:t>
            </a:r>
            <a:r>
              <a:rPr lang="ru-RU" sz="3200" dirty="0"/>
              <a:t>определения результатов. </a:t>
            </a:r>
          </a:p>
        </p:txBody>
      </p:sp>
      <p:sp>
        <p:nvSpPr>
          <p:cNvPr id="4" name="Управляющая кнопка: домой 3">
            <a:hlinkClick r:id="" action="ppaction://hlinkshowjump?jump=firstslide" highlightClick="1"/>
          </p:cNvPr>
          <p:cNvSpPr/>
          <p:nvPr/>
        </p:nvSpPr>
        <p:spPr>
          <a:xfrm>
            <a:off x="8532440" y="6334392"/>
            <a:ext cx="611560" cy="523608"/>
          </a:xfrm>
          <a:prstGeom prst="actionButtonHom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815527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979782e5604f74338595efaf132271428bae7e5"/>
</p:tagLst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158</TotalTime>
  <Words>655</Words>
  <Application>Microsoft Office PowerPoint</Application>
  <PresentationFormat>Экран (4:3)</PresentationFormat>
  <Paragraphs>85</Paragraphs>
  <Slides>30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30</vt:i4>
      </vt:variant>
    </vt:vector>
  </HeadingPairs>
  <TitlesOfParts>
    <vt:vector size="31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Технология проектного обучения</dc:title>
  <dc:creator>Сергей Сидоров</dc:creator>
  <dc:description>Метод проектов как основа проектного обучения
Этапы проектного обучения
Положительные стороны проектного обучения
Ограничения по использованию технологии проектного обучения</dc:description>
  <cp:lastModifiedBy>Сергей</cp:lastModifiedBy>
  <cp:revision>20</cp:revision>
  <dcterms:created xsi:type="dcterms:W3CDTF">2016-11-06T06:06:43Z</dcterms:created>
  <dcterms:modified xsi:type="dcterms:W3CDTF">2016-11-06T09:53:24Z</dcterms:modified>
</cp:coreProperties>
</file>