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63" r:id="rId4"/>
    <p:sldId id="261" r:id="rId5"/>
    <p:sldId id="259" r:id="rId6"/>
    <p:sldId id="258" r:id="rId7"/>
    <p:sldId id="257" r:id="rId8"/>
    <p:sldId id="260" r:id="rId9"/>
    <p:sldId id="262" r:id="rId10"/>
    <p:sldId id="275" r:id="rId11"/>
    <p:sldId id="273" r:id="rId12"/>
    <p:sldId id="272" r:id="rId13"/>
    <p:sldId id="264" r:id="rId14"/>
    <p:sldId id="267" r:id="rId15"/>
    <p:sldId id="268" r:id="rId16"/>
    <p:sldId id="271" r:id="rId17"/>
    <p:sldId id="270" r:id="rId18"/>
    <p:sldId id="265" r:id="rId19"/>
    <p:sldId id="266" r:id="rId20"/>
  </p:sldIdLst>
  <p:sldSz cx="9144000" cy="6858000" type="screen4x3"/>
  <p:notesSz cx="6858000" cy="9144000"/>
  <p:custDataLst>
    <p:tags r:id="rId2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3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si-sv.com/" TargetMode="External"/><Relationship Id="rId4" Type="http://schemas.openxmlformats.org/officeDocument/2006/relationships/slide" Target="slide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576" y="476672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Дистанционное обучение</a:t>
            </a:r>
            <a:endParaRPr lang="ru-RU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1686" y="2060848"/>
            <a:ext cx="878497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ru-RU" sz="3200" dirty="0">
                <a:hlinkClick r:id="rId2" action="ppaction://hlinksldjump"/>
              </a:rPr>
              <a:t>1. Понятие о </a:t>
            </a:r>
            <a:r>
              <a:rPr lang="ru-RU" sz="3200" dirty="0" smtClean="0">
                <a:hlinkClick r:id="rId2" action="ppaction://hlinksldjump"/>
              </a:rPr>
              <a:t>современном дистанционном </a:t>
            </a:r>
            <a:r>
              <a:rPr lang="ru-RU" sz="3200" dirty="0">
                <a:hlinkClick r:id="rId2" action="ppaction://hlinksldjump"/>
              </a:rPr>
              <a:t>обучении</a:t>
            </a:r>
            <a:endParaRPr lang="ru-RU" sz="3200" dirty="0"/>
          </a:p>
          <a:p>
            <a:pPr>
              <a:spcAft>
                <a:spcPts val="2400"/>
              </a:spcAft>
            </a:pPr>
            <a:r>
              <a:rPr lang="ru-RU" sz="3200" dirty="0" smtClean="0">
                <a:hlinkClick r:id="rId3" action="ppaction://hlinksldjump"/>
              </a:rPr>
              <a:t>2</a:t>
            </a:r>
            <a:r>
              <a:rPr lang="ru-RU" sz="3200" dirty="0">
                <a:hlinkClick r:id="rId3" action="ppaction://hlinksldjump"/>
              </a:rPr>
              <a:t>. Способы и средства дистанционного </a:t>
            </a:r>
            <a:r>
              <a:rPr lang="ru-RU" sz="3200" dirty="0" smtClean="0">
                <a:hlinkClick r:id="rId3" action="ppaction://hlinksldjump"/>
              </a:rPr>
              <a:t>обучения</a:t>
            </a:r>
            <a:endParaRPr lang="ru-RU" sz="3200" dirty="0" smtClean="0"/>
          </a:p>
          <a:p>
            <a:pPr>
              <a:spcAft>
                <a:spcPts val="2400"/>
              </a:spcAft>
            </a:pPr>
            <a:r>
              <a:rPr lang="ru-RU" sz="3200" dirty="0">
                <a:hlinkClick r:id="rId4" action="ppaction://hlinksldjump"/>
              </a:rPr>
              <a:t>3. Взаимодействие участников образовательного процесса при дистанционном </a:t>
            </a:r>
            <a:r>
              <a:rPr lang="ru-RU" sz="3200" dirty="0" smtClean="0">
                <a:hlinkClick r:id="rId4" action="ppaction://hlinksldjump"/>
              </a:rPr>
              <a:t>обучении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5796136" y="6309320"/>
            <a:ext cx="3135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/>
              <a:t>Разработал </a:t>
            </a:r>
            <a:r>
              <a:rPr lang="ru-RU" sz="1400" dirty="0" err="1" smtClean="0"/>
              <a:t>к.п.н</a:t>
            </a:r>
            <a:r>
              <a:rPr lang="ru-RU" sz="1400" dirty="0" smtClean="0"/>
              <a:t>., доц. </a:t>
            </a:r>
            <a:r>
              <a:rPr lang="ru-RU" sz="1400" b="1" dirty="0" smtClean="0">
                <a:hlinkClick r:id="rId5"/>
              </a:rPr>
              <a:t>Сидоров С.В.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41784" y="1700808"/>
            <a:ext cx="85506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Дистанционное обучение</a:t>
            </a:r>
            <a:r>
              <a:rPr lang="ru-RU" sz="3200" dirty="0" smtClean="0"/>
              <a:t> – обучение на расстоянии, при котором преподаватель и обучаемый </a:t>
            </a:r>
            <a:r>
              <a:rPr lang="ru-RU" sz="3200" dirty="0"/>
              <a:t>физически </a:t>
            </a:r>
            <a:r>
              <a:rPr lang="ru-RU" sz="3200" dirty="0" smtClean="0"/>
              <a:t>находятся в разных местах. 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188640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1. Понятие о современном дистанционном обучении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00175" y="4005063"/>
            <a:ext cx="75608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 дистанционном обучении присутствуют все компоненты учебного процесса: цели, содержание, методы, формы, средства и т.д.)  </a:t>
            </a:r>
            <a:endParaRPr lang="ru-RU" sz="3200" dirty="0"/>
          </a:p>
        </p:txBody>
      </p:sp>
      <p:sp>
        <p:nvSpPr>
          <p:cNvPr id="2" name="Управляющая кнопка: домой 1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042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3429000"/>
            <a:ext cx="79928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dirty="0" smtClean="0">
                <a:solidFill>
                  <a:srgbClr val="00B0F0"/>
                </a:solidFill>
              </a:rPr>
              <a:t>Современное дистанционное обучение</a:t>
            </a:r>
            <a:r>
              <a:rPr lang="ru-RU" sz="3200" dirty="0" smtClean="0"/>
              <a:t> </a:t>
            </a:r>
          </a:p>
          <a:p>
            <a:pPr algn="r"/>
            <a:r>
              <a:rPr lang="ru-RU" sz="3200" dirty="0" smtClean="0"/>
              <a:t>использует лучшие традиционные и современные методы, а также средства обучения, основанные на современных компьютерных технологиях.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55737" y="764704"/>
            <a:ext cx="75608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Прообраз современного дистанционного обучения – </a:t>
            </a:r>
            <a:r>
              <a:rPr lang="ru-RU" sz="3200" b="1" dirty="0" smtClean="0">
                <a:solidFill>
                  <a:srgbClr val="00B0F0"/>
                </a:solidFill>
              </a:rPr>
              <a:t>корреспондентское обучение</a:t>
            </a:r>
            <a:r>
              <a:rPr lang="ru-RU" sz="3200" dirty="0" smtClean="0"/>
              <a:t> (</a:t>
            </a:r>
            <a:r>
              <a:rPr lang="ru-RU" sz="3200" dirty="0" err="1" smtClean="0"/>
              <a:t>обучение</a:t>
            </a:r>
            <a:r>
              <a:rPr lang="ru-RU" sz="3200" dirty="0" smtClean="0"/>
              <a:t> по переписке), известное с середины </a:t>
            </a:r>
            <a:r>
              <a:rPr lang="en-US" sz="3200" dirty="0" smtClean="0"/>
              <a:t>XIX </a:t>
            </a:r>
            <a:r>
              <a:rPr lang="ru-RU" sz="3200" dirty="0" smtClean="0"/>
              <a:t>в.</a:t>
            </a:r>
            <a:endParaRPr lang="ru-RU" sz="3200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Возможности современного дистанционного обучения</a:t>
            </a:r>
          </a:p>
          <a:p>
            <a:pPr marL="542925">
              <a:spcAft>
                <a:spcPts val="1200"/>
              </a:spcAft>
            </a:pP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1. Быстрая передача информации любого объема на любое расстояние. </a:t>
            </a:r>
          </a:p>
          <a:p>
            <a:pPr marL="542925">
              <a:spcAft>
                <a:spcPts val="1200"/>
              </a:spcAft>
            </a:pPr>
            <a:r>
              <a:rPr lang="ru-RU" sz="2800" dirty="0" smtClean="0"/>
              <a:t>2. Интерактивные возможности, оперативная обратная связь. </a:t>
            </a:r>
          </a:p>
          <a:p>
            <a:pPr marL="542925">
              <a:spcAft>
                <a:spcPts val="1200"/>
              </a:spcAft>
            </a:pPr>
            <a:r>
              <a:rPr lang="ru-RU" sz="2800" dirty="0" smtClean="0"/>
              <a:t>3. Доступ к любым источникам информации. </a:t>
            </a:r>
          </a:p>
          <a:p>
            <a:pPr marL="542925">
              <a:spcAft>
                <a:spcPts val="1200"/>
              </a:spcAft>
            </a:pPr>
            <a:r>
              <a:rPr lang="ru-RU" sz="2800" dirty="0" smtClean="0"/>
              <a:t>4. Организация телекоммуникационных образовательных проектов. </a:t>
            </a:r>
          </a:p>
          <a:p>
            <a:pPr marL="542925">
              <a:spcAft>
                <a:spcPts val="1200"/>
              </a:spcAft>
            </a:pPr>
            <a:r>
              <a:rPr lang="ru-RU" sz="2800" dirty="0" smtClean="0"/>
              <a:t>5. Проведение видеоконференций с неограниченным количеством участников.</a:t>
            </a:r>
            <a:endParaRPr lang="ru-RU" sz="2800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5232" y="476672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Цели дистанционного образования: 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71215" y="1251481"/>
            <a:ext cx="808960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1) введение в процесс учебы новейших образовательных технологий и создание посредством этого современного образовательного пространства; 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71984" y="3274314"/>
            <a:ext cx="77048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2) стимулирование самостоятельной поисковой работы обучающихся, направляемой преподавателями; 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95402" y="4869159"/>
            <a:ext cx="72294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3) постепенный переход от репродуктивного обучения к более современному: </a:t>
            </a:r>
            <a:r>
              <a:rPr lang="ru-RU" sz="2800" dirty="0" err="1" smtClean="0"/>
              <a:t>креативному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2897" y="908720"/>
            <a:ext cx="8611591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b="1" dirty="0" smtClean="0"/>
              <a:t>гибкость</a:t>
            </a:r>
            <a:r>
              <a:rPr lang="ru-RU" sz="2800" dirty="0" smtClean="0"/>
              <a:t> (выбор удобного времени, места и ритма обучения); </a:t>
            </a:r>
            <a:endParaRPr lang="ru-RU" sz="2800" dirty="0"/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b="1" dirty="0" smtClean="0"/>
              <a:t>модульность</a:t>
            </a:r>
            <a:r>
              <a:rPr lang="ru-RU" sz="2800" dirty="0" smtClean="0"/>
              <a:t> (индивидуальный план из различных дисциплин); </a:t>
            </a: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b="1" dirty="0" smtClean="0"/>
              <a:t>параллельность</a:t>
            </a:r>
            <a:r>
              <a:rPr lang="ru-RU" sz="2800" dirty="0" smtClean="0"/>
              <a:t> (без отрыва от работы); </a:t>
            </a: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b="1" dirty="0" smtClean="0"/>
              <a:t>дальность действия </a:t>
            </a:r>
            <a:r>
              <a:rPr lang="ru-RU" sz="2800" dirty="0" smtClean="0"/>
              <a:t>(расстояние не влияет на качество); </a:t>
            </a: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b="1" dirty="0" smtClean="0"/>
              <a:t>территориальный охват </a:t>
            </a:r>
            <a:r>
              <a:rPr lang="ru-RU" sz="2800" dirty="0" smtClean="0"/>
              <a:t>(сеть дистанционного обучения может покрывать огромные территории);</a:t>
            </a:r>
          </a:p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b="1" dirty="0" smtClean="0"/>
              <a:t>рентабельность</a:t>
            </a:r>
            <a:r>
              <a:rPr lang="ru-RU" sz="2800" dirty="0" smtClean="0"/>
              <a:t> (дистанционное образование экономически выгоднее традиционного).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2897" y="188640"/>
            <a:ext cx="80716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Достоинства дистанционного образования</a:t>
            </a:r>
            <a:r>
              <a:rPr lang="ru-RU" sz="3200" dirty="0" smtClean="0">
                <a:solidFill>
                  <a:srgbClr val="00B0F0"/>
                </a:solidFill>
              </a:rPr>
              <a:t>: </a:t>
            </a:r>
            <a:endParaRPr lang="ru-RU" sz="3200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50987"/>
            <a:ext cx="8640960" cy="5893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Проблемы дистанционного образования в РФ</a:t>
            </a:r>
          </a:p>
          <a:p>
            <a:pPr marL="542925">
              <a:spcAft>
                <a:spcPts val="1800"/>
              </a:spcAft>
            </a:pPr>
            <a:r>
              <a:rPr lang="ru-RU" sz="3000" dirty="0" smtClean="0"/>
              <a:t>1. Недостаточно разработана нормативно-правовая база дистанционного образования.</a:t>
            </a:r>
          </a:p>
          <a:p>
            <a:pPr marL="542925">
              <a:spcAft>
                <a:spcPts val="1800"/>
              </a:spcAft>
            </a:pPr>
            <a:r>
              <a:rPr lang="ru-RU" sz="3000" dirty="0" smtClean="0"/>
              <a:t>2. Ограничивает общение педагога и обучающегося между собой, сокращает возможности их взаимодействия. </a:t>
            </a:r>
          </a:p>
          <a:p>
            <a:pPr marL="542925">
              <a:spcAft>
                <a:spcPts val="1800"/>
              </a:spcAft>
            </a:pPr>
            <a:r>
              <a:rPr lang="ru-RU" sz="3000" dirty="0" smtClean="0"/>
              <a:t>3. Недостаточно развиты образовательные технологии с использованием электронных и </a:t>
            </a:r>
            <a:r>
              <a:rPr lang="ru-RU" sz="3000" dirty="0" err="1" smtClean="0"/>
              <a:t>интернет-ресурсов</a:t>
            </a:r>
            <a:r>
              <a:rPr lang="ru-RU" sz="3000" dirty="0" smtClean="0"/>
              <a:t>, не хватает технического оснащения, не отлажено взаимодействие педагогов и ИКТ-специалистов. </a:t>
            </a: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2872" y="1628800"/>
            <a:ext cx="8267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Основные методики дистанционного обучения</a:t>
            </a:r>
            <a:r>
              <a:rPr lang="ru-RU" sz="3200" dirty="0" smtClean="0">
                <a:solidFill>
                  <a:srgbClr val="00B0F0"/>
                </a:solidFill>
              </a:rPr>
              <a:t>: </a:t>
            </a:r>
          </a:p>
          <a:p>
            <a:endParaRPr lang="ru-RU" sz="3200" dirty="0" smtClean="0"/>
          </a:p>
          <a:p>
            <a:pPr marL="546100">
              <a:tabLst>
                <a:tab pos="1076325" algn="l"/>
              </a:tabLst>
            </a:pPr>
            <a:r>
              <a:rPr lang="ru-RU" sz="3200" dirty="0" smtClean="0"/>
              <a:t>1) методика синхронного обучения (в режиме онлайн, преподаватель-</a:t>
            </a:r>
            <a:r>
              <a:rPr lang="ru-RU" sz="3200" dirty="0" err="1" smtClean="0"/>
              <a:t>тьютор</a:t>
            </a:r>
            <a:r>
              <a:rPr lang="ru-RU" sz="3200" dirty="0" smtClean="0"/>
              <a:t>); </a:t>
            </a:r>
          </a:p>
          <a:p>
            <a:pPr marL="546100">
              <a:tabLst>
                <a:tab pos="1076325" algn="l"/>
              </a:tabLst>
            </a:pPr>
            <a:endParaRPr lang="ru-RU" sz="3200" dirty="0" smtClean="0"/>
          </a:p>
          <a:p>
            <a:pPr marL="546100">
              <a:tabLst>
                <a:tab pos="1076325" algn="l"/>
              </a:tabLst>
            </a:pPr>
            <a:r>
              <a:rPr lang="ru-RU" sz="3200" dirty="0" smtClean="0"/>
              <a:t>2) методика асинхронного обучения (организация самообразования, преподаватель-консультант). 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188640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2. Способы и средства дистанционного обучения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347865" y="2641116"/>
            <a:ext cx="2879180" cy="143595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дистанционного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088861" y="485081"/>
            <a:ext cx="2664296" cy="57606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Веб-занятия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04232" y="4198413"/>
            <a:ext cx="2854603" cy="57606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Телеконференции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7564" y="4992235"/>
            <a:ext cx="3024336" cy="158417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Дистанционное руководство индивидуальными проектами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411760" y="182985"/>
            <a:ext cx="2896319" cy="150611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Индивидуальное консультирование (интернет-телефония)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250736" y="2015554"/>
            <a:ext cx="2664296" cy="57606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Телеприсутствие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66217" y="2014847"/>
            <a:ext cx="2880320" cy="252028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Дистанционные задание с использованием электронных образовательных ресурсов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24027" y="5280267"/>
            <a:ext cx="3496889" cy="130461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Заочные конференции с использованием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интернет-форума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1" name="Прямая соединительная линия 10"/>
          <p:cNvCxnSpPr>
            <a:stCxn id="6" idx="2"/>
            <a:endCxn id="2" idx="0"/>
          </p:cNvCxnSpPr>
          <p:nvPr/>
        </p:nvCxnSpPr>
        <p:spPr>
          <a:xfrm>
            <a:off x="3859920" y="1689101"/>
            <a:ext cx="927535" cy="95201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2" idx="2"/>
            <a:endCxn id="5" idx="0"/>
          </p:cNvCxnSpPr>
          <p:nvPr/>
        </p:nvCxnSpPr>
        <p:spPr>
          <a:xfrm flipH="1">
            <a:off x="2159732" y="4077072"/>
            <a:ext cx="2627723" cy="9151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2" idx="3"/>
            <a:endCxn id="4" idx="0"/>
          </p:cNvCxnSpPr>
          <p:nvPr/>
        </p:nvCxnSpPr>
        <p:spPr>
          <a:xfrm>
            <a:off x="6227045" y="3359094"/>
            <a:ext cx="1304489" cy="83931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2" idx="2"/>
            <a:endCxn id="9" idx="0"/>
          </p:cNvCxnSpPr>
          <p:nvPr/>
        </p:nvCxnSpPr>
        <p:spPr>
          <a:xfrm>
            <a:off x="4787455" y="4077072"/>
            <a:ext cx="1785017" cy="12031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>
            <a:stCxn id="8" idx="3"/>
            <a:endCxn id="2" idx="1"/>
          </p:cNvCxnSpPr>
          <p:nvPr/>
        </p:nvCxnSpPr>
        <p:spPr>
          <a:xfrm>
            <a:off x="3046537" y="3274987"/>
            <a:ext cx="301328" cy="8410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3" idx="2"/>
            <a:endCxn id="2" idx="0"/>
          </p:cNvCxnSpPr>
          <p:nvPr/>
        </p:nvCxnSpPr>
        <p:spPr>
          <a:xfrm flipH="1">
            <a:off x="4787455" y="1061145"/>
            <a:ext cx="2633554" cy="157997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stCxn id="2" idx="3"/>
            <a:endCxn id="7" idx="2"/>
          </p:cNvCxnSpPr>
          <p:nvPr/>
        </p:nvCxnSpPr>
        <p:spPr>
          <a:xfrm flipV="1">
            <a:off x="6227045" y="2591618"/>
            <a:ext cx="1355839" cy="76747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Управляющая кнопка: домой 16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92696"/>
            <a:ext cx="864096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Основные средства </a:t>
            </a:r>
            <a:r>
              <a:rPr lang="ru-RU" sz="3200" b="1" dirty="0">
                <a:solidFill>
                  <a:srgbClr val="00B0F0"/>
                </a:solidFill>
              </a:rPr>
              <a:t>дистанционного </a:t>
            </a:r>
            <a:r>
              <a:rPr lang="ru-RU" sz="3200" b="1" dirty="0" smtClean="0">
                <a:solidFill>
                  <a:srgbClr val="00B0F0"/>
                </a:solidFill>
              </a:rPr>
              <a:t>обучения:</a:t>
            </a:r>
          </a:p>
          <a:p>
            <a:pPr marL="10001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печатные издания;</a:t>
            </a:r>
          </a:p>
          <a:p>
            <a:pPr marL="10001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электронные издания;</a:t>
            </a:r>
          </a:p>
          <a:p>
            <a:pPr marL="10001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компьютерные </a:t>
            </a:r>
            <a:r>
              <a:rPr lang="ru-RU" sz="3200" dirty="0"/>
              <a:t>обучающие системы в обычных и мультимедийных вариантах </a:t>
            </a:r>
            <a:r>
              <a:rPr lang="ru-RU" sz="3200" dirty="0" smtClean="0"/>
              <a:t>исполнения;</a:t>
            </a:r>
          </a:p>
          <a:p>
            <a:pPr marL="10001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учебные аудио/видеоматериалы;</a:t>
            </a:r>
          </a:p>
          <a:p>
            <a:pPr marL="10001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компьютерные сети;</a:t>
            </a:r>
          </a:p>
          <a:p>
            <a:pPr marL="10001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учебные </a:t>
            </a:r>
            <a:r>
              <a:rPr lang="ru-RU" sz="3200" dirty="0" err="1" smtClean="0"/>
              <a:t>интернет-ресурсы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937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Сергей\Documents\Documents\Документы 2016-17\Лекции презентации редактируемые\Картинки для Дистан.обуч. по пед.техн\Сохраненное изображение 2014-5-27_23-48-26.6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13438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" y="29561"/>
            <a:ext cx="9128719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Основные виды учебных </a:t>
            </a:r>
            <a:r>
              <a:rPr lang="ru-RU" sz="3200" b="1" dirty="0" err="1" smtClean="0">
                <a:solidFill>
                  <a:srgbClr val="00B0F0"/>
                </a:solidFill>
              </a:rPr>
              <a:t>интернет-ресурсов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62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Сергей\Documents\Documents\Документы 2016-17\Лекции презентации редактируемые\Картинки для Дистан.обуч. по пед.техн\Сохраненное изображение 2014-5-27_22-29-21.9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03" y="836712"/>
            <a:ext cx="8662173" cy="567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Сергей\Documents\Documents\Документы 2016-17\Лекции презентации редактируемые\Картинки для Дистан.обуч. по пед.техн\Сохраненное изображение 2014-5-27_22-30-2.7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" y="5732723"/>
            <a:ext cx="8913252" cy="78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09227" y="840394"/>
            <a:ext cx="279879" cy="2855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11663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Контроль при дистанционном обучении </a:t>
            </a:r>
            <a:r>
              <a:rPr lang="ru-RU" sz="3200" dirty="0" smtClean="0">
                <a:solidFill>
                  <a:srgbClr val="00B0F0"/>
                </a:solidFill>
              </a:rPr>
              <a:t>(пример)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63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ергей\Documents\Documents\Документы 2016-17\Лекции презентации редактируемые\Картинки для Дистан.обуч. по пед.техн\Сохраненное изображение 2014-5-27_23-0-8.6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283" y="188640"/>
            <a:ext cx="5946132" cy="4680520"/>
          </a:xfrm>
          <a:prstGeom prst="rect">
            <a:avLst/>
          </a:prstGeom>
          <a:ln w="3175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Сергей\Documents\Documents\Документы 2016-17\Лекции презентации редактируемые\Картинки для Дистан.обуч. по пед.техн\Сохраненное изображение 2014-5-27_22-59-41.9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971058"/>
            <a:ext cx="4968552" cy="3599207"/>
          </a:xfrm>
          <a:prstGeom prst="rect">
            <a:avLst/>
          </a:prstGeom>
          <a:ln w="3175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Выноска со стрелкой вверх 1"/>
          <p:cNvSpPr/>
          <p:nvPr/>
        </p:nvSpPr>
        <p:spPr>
          <a:xfrm>
            <a:off x="5873055" y="4568477"/>
            <a:ext cx="3024336" cy="1080120"/>
          </a:xfrm>
          <a:prstGeom prst="upArrowCallout">
            <a:avLst>
              <a:gd name="adj1" fmla="val 8833"/>
              <a:gd name="adj2" fmla="val 14712"/>
              <a:gd name="adj3" fmla="val 19856"/>
              <a:gd name="adj4" fmla="val 48222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Страница учителя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Выноска со стрелкой влево 2"/>
          <p:cNvSpPr/>
          <p:nvPr/>
        </p:nvSpPr>
        <p:spPr>
          <a:xfrm>
            <a:off x="4712010" y="5877272"/>
            <a:ext cx="3676414" cy="576064"/>
          </a:xfrm>
          <a:prstGeom prst="leftArrowCallout">
            <a:avLst>
              <a:gd name="adj1" fmla="val 15079"/>
              <a:gd name="adj2" fmla="val 25000"/>
              <a:gd name="adj3" fmla="val 49802"/>
              <a:gd name="adj4" fmla="val 77661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Страница ученика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472205"/>
            <a:ext cx="285677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Электронный классный журнал </a:t>
            </a:r>
            <a:r>
              <a:rPr lang="ru-RU" sz="3200" dirty="0" smtClean="0">
                <a:solidFill>
                  <a:srgbClr val="00B0F0"/>
                </a:solidFill>
              </a:rPr>
              <a:t>(вариант)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90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687"/>
            <a:ext cx="91424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3. Взаимодействие участников образовательного процесса при дистанционном обучении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4103" name="Picture 7" descr="C:\Users\Сергей\Documents\Documents\Документы 2016-17\Лекции презентации редактируемые\Картинки для Дистан.обуч. по пед.техн\Сохраненное изображение 2014-5-27_22-22-31.214 — коп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67306"/>
            <a:ext cx="9034958" cy="5790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4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Сергей\Documents\Documents\Документы 2016-17\Лекции презентации редактируемые\Картинки для Дистан.обуч. по пед.техн\Сохраненное изображение 2014-5-27_23-11-26.9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75" y="1284397"/>
            <a:ext cx="8541184" cy="5384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98810" y="1590775"/>
            <a:ext cx="1201613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600" b="1" dirty="0" smtClean="0"/>
              <a:t>Школа</a:t>
            </a:r>
            <a:endParaRPr lang="ru-RU" sz="2600" dirty="0"/>
          </a:p>
        </p:txBody>
      </p:sp>
      <p:sp>
        <p:nvSpPr>
          <p:cNvPr id="2" name="TextBox 1"/>
          <p:cNvSpPr txBox="1"/>
          <p:nvPr/>
        </p:nvSpPr>
        <p:spPr>
          <a:xfrm>
            <a:off x="179512" y="116632"/>
            <a:ext cx="87849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Сетевой преподаватель и </a:t>
            </a:r>
            <a:r>
              <a:rPr lang="ru-RU" sz="3200" b="1" dirty="0" err="1" smtClean="0">
                <a:solidFill>
                  <a:srgbClr val="00B0F0"/>
                </a:solidFill>
              </a:rPr>
              <a:t>тьютор</a:t>
            </a:r>
            <a:r>
              <a:rPr lang="ru-RU" sz="3200" b="1" dirty="0" smtClean="0">
                <a:solidFill>
                  <a:srgbClr val="00B0F0"/>
                </a:solidFill>
              </a:rPr>
              <a:t> в дистанционном образовании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05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260648"/>
            <a:ext cx="86409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Сетевой преподаватель </a:t>
            </a:r>
            <a:r>
              <a:rPr lang="ru-RU" sz="3200" dirty="0" smtClean="0"/>
              <a:t>– педагог, разрабатывающий учебный курс, проводящий дистанционные занятия лекционного типа, организующий работу </a:t>
            </a:r>
            <a:r>
              <a:rPr lang="ru-RU" sz="3200" dirty="0" err="1" smtClean="0"/>
              <a:t>тьюторов</a:t>
            </a:r>
            <a:r>
              <a:rPr lang="ru-RU" sz="3200" dirty="0" smtClean="0"/>
              <a:t>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924944"/>
            <a:ext cx="8208912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1800"/>
              </a:spcAft>
            </a:pPr>
            <a:r>
              <a:rPr lang="ru-RU" sz="3000" dirty="0" smtClean="0"/>
              <a:t>Проектирует дистанционный учебный процесс и создаёт условия </a:t>
            </a:r>
            <a:r>
              <a:rPr lang="ru-RU" sz="3000" dirty="0"/>
              <a:t>для освоения </a:t>
            </a:r>
            <a:r>
              <a:rPr lang="ru-RU" sz="3000" dirty="0" smtClean="0"/>
              <a:t>обучающимися </a:t>
            </a:r>
            <a:r>
              <a:rPr lang="ru-RU" sz="3000" dirty="0"/>
              <a:t>новой информационно-образовательной </a:t>
            </a:r>
            <a:r>
              <a:rPr lang="ru-RU" sz="3000" dirty="0" smtClean="0"/>
              <a:t>среды.</a:t>
            </a:r>
            <a:endParaRPr lang="ru-RU" sz="3000" dirty="0"/>
          </a:p>
          <a:p>
            <a:pPr algn="r">
              <a:spcAft>
                <a:spcPts val="1800"/>
              </a:spcAft>
            </a:pPr>
            <a:r>
              <a:rPr lang="ru-RU" sz="3000" dirty="0" smtClean="0"/>
              <a:t>Обеспечивает методическое сопровождение обучающихся </a:t>
            </a:r>
            <a:r>
              <a:rPr lang="ru-RU" sz="3000" dirty="0"/>
              <a:t>в освоении ими учебных материалов, представленных в виде сетевых учебных </a:t>
            </a:r>
            <a:r>
              <a:rPr lang="ru-RU" sz="3000" dirty="0" smtClean="0"/>
              <a:t>курсов.</a:t>
            </a:r>
            <a:endParaRPr lang="ru-RU" sz="3000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9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212" y="2532597"/>
            <a:ext cx="914400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Задачи и функции </a:t>
            </a:r>
            <a:r>
              <a:rPr lang="ru-RU" sz="2800" b="1" dirty="0" err="1" smtClean="0">
                <a:solidFill>
                  <a:srgbClr val="7030A0"/>
                </a:solidFill>
              </a:rPr>
              <a:t>тьютора</a:t>
            </a:r>
            <a:r>
              <a:rPr lang="ru-RU" sz="2800" b="1" dirty="0" smtClean="0">
                <a:solidFill>
                  <a:srgbClr val="7030A0"/>
                </a:solidFill>
              </a:rPr>
              <a:t> в дистанционном </a:t>
            </a:r>
            <a:r>
              <a:rPr lang="ru-RU" sz="2800" b="1" dirty="0" smtClean="0">
                <a:solidFill>
                  <a:srgbClr val="7030A0"/>
                </a:solidFill>
              </a:rPr>
              <a:t>об</a:t>
            </a:r>
            <a:r>
              <a:rPr lang="ru-RU" sz="2800" b="1" dirty="0" smtClean="0">
                <a:solidFill>
                  <a:srgbClr val="7030A0"/>
                </a:solidFill>
              </a:rPr>
              <a:t>уче</a:t>
            </a:r>
            <a:r>
              <a:rPr lang="ru-RU" sz="2800" b="1" dirty="0" smtClean="0">
                <a:solidFill>
                  <a:srgbClr val="7030A0"/>
                </a:solidFill>
              </a:rPr>
              <a:t>нии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0" y="3131164"/>
            <a:ext cx="4914900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428" y="3150214"/>
            <a:ext cx="4238625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9190" y="3169264"/>
            <a:ext cx="85725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9512" y="260648"/>
            <a:ext cx="87849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 smtClean="0">
                <a:solidFill>
                  <a:srgbClr val="00B0F0"/>
                </a:solidFill>
              </a:rPr>
              <a:t>Тьютор</a:t>
            </a:r>
            <a:r>
              <a:rPr lang="ru-RU" sz="3200" dirty="0" smtClean="0"/>
              <a:t> – куратор </a:t>
            </a:r>
            <a:r>
              <a:rPr lang="ru-RU" sz="3200" dirty="0"/>
              <a:t>и помощник обучающегося, </a:t>
            </a:r>
            <a:r>
              <a:rPr lang="ru-RU" sz="3200" dirty="0" smtClean="0"/>
              <a:t>посредник </a:t>
            </a:r>
            <a:r>
              <a:rPr lang="ru-RU" sz="3200" dirty="0"/>
              <a:t>в процессе дистанционного </a:t>
            </a:r>
            <a:r>
              <a:rPr lang="ru-RU" sz="3200" dirty="0" smtClean="0"/>
              <a:t>образования. Работает с малой учебной группой и индивидуально. </a:t>
            </a:r>
            <a:endParaRPr lang="ru-RU" sz="3200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915" y="2420888"/>
            <a:ext cx="9144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850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Сергей\Documents\Documents\Документы 2016-17\Лекции презентации редактируемые\Картинки для Дистан.обуч. по пед.техн\Сохраненное изображение 2014-5-27_23-12-17.3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37" y="110477"/>
            <a:ext cx="8757731" cy="6639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413483" y="2276975"/>
            <a:ext cx="256168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solidFill>
                  <a:srgbClr val="FF0000"/>
                </a:solidFill>
              </a:rPr>
              <a:t>Школа 2</a:t>
            </a:r>
            <a:r>
              <a:rPr lang="ru-RU" sz="2000" b="1" dirty="0" smtClean="0"/>
              <a:t>, 5 класс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328907" y="5671071"/>
            <a:ext cx="256168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Школа 3</a:t>
            </a:r>
            <a:r>
              <a:rPr lang="ru-RU" sz="2000" b="1" dirty="0" smtClean="0"/>
              <a:t>, 5 класс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4225503" y="5650158"/>
            <a:ext cx="256168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Школа 4</a:t>
            </a:r>
            <a:r>
              <a:rPr lang="ru-RU" sz="2000" b="1" dirty="0" smtClean="0"/>
              <a:t>, 5 класс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266561"/>
            <a:ext cx="1872208" cy="4105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324950" y="2266561"/>
            <a:ext cx="2245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Школа 1</a:t>
            </a:r>
            <a:r>
              <a:rPr lang="ru-RU" sz="2000" b="1" dirty="0" smtClean="0"/>
              <a:t>, 5 класс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328907" y="6046645"/>
            <a:ext cx="85635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Межшкольная учебная группа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71052" y="2664440"/>
            <a:ext cx="3121428" cy="31393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ru-RU" sz="2200" b="1" dirty="0" smtClean="0"/>
          </a:p>
          <a:p>
            <a:pPr algn="ctr"/>
            <a:endParaRPr lang="ru-RU" sz="2200" b="1" dirty="0"/>
          </a:p>
          <a:p>
            <a:pPr algn="ctr"/>
            <a:endParaRPr lang="ru-RU" sz="2200" b="1" dirty="0" smtClean="0"/>
          </a:p>
          <a:p>
            <a:pPr algn="ctr"/>
            <a:endParaRPr lang="ru-RU" sz="2200" b="1" dirty="0"/>
          </a:p>
          <a:p>
            <a:pPr algn="ctr"/>
            <a:endParaRPr lang="ru-RU" sz="2200" b="1" dirty="0" smtClean="0"/>
          </a:p>
          <a:p>
            <a:pPr algn="ctr"/>
            <a:endParaRPr lang="ru-RU" sz="2200" b="1" dirty="0" smtClean="0"/>
          </a:p>
          <a:p>
            <a:pPr algn="ctr"/>
            <a:endParaRPr lang="ru-RU" sz="2200" b="1" dirty="0"/>
          </a:p>
          <a:p>
            <a:pPr algn="ctr"/>
            <a:endParaRPr lang="ru-RU" sz="2200" b="1" dirty="0" smtClean="0"/>
          </a:p>
          <a:p>
            <a:pPr algn="ctr"/>
            <a:r>
              <a:rPr lang="ru-RU" sz="2200" b="1" dirty="0" err="1" smtClean="0"/>
              <a:t>Тьютор</a:t>
            </a:r>
            <a:r>
              <a:rPr lang="ru-RU" sz="2200" b="1" dirty="0" smtClean="0"/>
              <a:t> 2</a:t>
            </a:r>
            <a:r>
              <a:rPr lang="ru-RU" sz="2200" dirty="0" smtClean="0"/>
              <a:t> </a:t>
            </a:r>
            <a:endParaRPr lang="ru-RU" sz="2200" dirty="0"/>
          </a:p>
        </p:txBody>
      </p:sp>
      <p:pic>
        <p:nvPicPr>
          <p:cNvPr id="16" name="Picture 7" descr="C:\Users\Сергей\Documents\Documents\Документы 2016-17\Лекции презентации редактируемые\Картинки для Дистан.обуч. по пед.техн\Сохраненное изображение 2014-5-27_23-11-26.966 — коп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933" y="424320"/>
            <a:ext cx="983665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6629193" y="1975643"/>
            <a:ext cx="1405146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err="1" smtClean="0"/>
              <a:t>Тьютор</a:t>
            </a:r>
            <a:r>
              <a:rPr lang="ru-RU" sz="2200" b="1" dirty="0" smtClean="0"/>
              <a:t> 1</a:t>
            </a:r>
            <a:r>
              <a:rPr lang="ru-RU" sz="2200" dirty="0" smtClean="0"/>
              <a:t> </a:t>
            </a:r>
            <a:endParaRPr lang="ru-RU" sz="2200" dirty="0"/>
          </a:p>
        </p:txBody>
      </p:sp>
      <p:pic>
        <p:nvPicPr>
          <p:cNvPr id="20" name="Picture 7" descr="C:\Users\Сергей\Documents\Documents\Документы 2016-17\Лекции презентации редактируемые\Картинки для Дистан.обуч. по пед.техн\Сохраненное изображение 2014-5-27_23-11-26.966 — коп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925" y="3789040"/>
            <a:ext cx="983665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Управляющая кнопка: домой 13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626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Сергей\Documents\Documents\Документы 2016-17\Лекции презентации редактируемые\Картинки для Дистан.обуч. по пед.техн\Сохраненное изображение 2014-5-27_23-11-40.8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813" y="1231305"/>
            <a:ext cx="6350210" cy="5396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23528" y="154087"/>
            <a:ext cx="84287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Формы внешкольного образования </a:t>
            </a:r>
          </a:p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с использованием дистанционных технологий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62813" y="3917939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71200" y="371703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70045" y="594928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3</a:t>
            </a: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04448" y="6381328"/>
            <a:ext cx="539552" cy="476672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419872" y="3285450"/>
            <a:ext cx="126206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/>
              <a:t>Тьютор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900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3045136e4f1625656ff4bff3b6dbb26872b9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524</Words>
  <Application>Microsoft Office PowerPoint</Application>
  <PresentationFormat>Экран (4:3)</PresentationFormat>
  <Paragraphs>87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Дистанционное обучение</dc:title>
  <dc:creator>Сергей Сидоров</dc:creator>
  <dc:description>1. Понятие о современном дистанционном обучении
2. Способы и средства дистанционного обучения
3. Взаимодействие участников образовательного процесса при дистанционном обучении</dc:description>
  <cp:lastModifiedBy>Сергей</cp:lastModifiedBy>
  <cp:revision>36</cp:revision>
  <dcterms:modified xsi:type="dcterms:W3CDTF">2016-11-05T16:59:41Z</dcterms:modified>
</cp:coreProperties>
</file>