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75" r:id="rId4"/>
    <p:sldId id="287" r:id="rId5"/>
    <p:sldId id="282" r:id="rId6"/>
    <p:sldId id="284" r:id="rId7"/>
    <p:sldId id="261" r:id="rId8"/>
    <p:sldId id="262" r:id="rId9"/>
    <p:sldId id="281" r:id="rId10"/>
    <p:sldId id="280" r:id="rId11"/>
    <p:sldId id="260" r:id="rId12"/>
    <p:sldId id="264" r:id="rId13"/>
    <p:sldId id="276" r:id="rId14"/>
    <p:sldId id="277" r:id="rId15"/>
    <p:sldId id="263" r:id="rId16"/>
    <p:sldId id="278" r:id="rId17"/>
    <p:sldId id="283" r:id="rId18"/>
    <p:sldId id="272" r:id="rId19"/>
    <p:sldId id="288" r:id="rId20"/>
    <p:sldId id="289" r:id="rId21"/>
    <p:sldId id="290" r:id="rId22"/>
  </p:sldIdLst>
  <p:sldSz cx="9144000" cy="6858000" type="screen4x3"/>
  <p:notesSz cx="6858000" cy="9144000"/>
  <p:custDataLst>
    <p:tags r:id="rId2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5" autoAdjust="0"/>
    <p:restoredTop sz="94660"/>
  </p:normalViewPr>
  <p:slideViewPr>
    <p:cSldViewPr>
      <p:cViewPr>
        <p:scale>
          <a:sx n="78" d="100"/>
          <a:sy n="78" d="100"/>
        </p:scale>
        <p:origin x="-1464" y="-1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219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05.11.2016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si-sv.com/" TargetMode="External"/><Relationship Id="rId4" Type="http://schemas.openxmlformats.org/officeDocument/2006/relationships/slide" Target="slide1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" y="856301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Mincho" pitchFamily="49" charset="-128"/>
                <a:cs typeface="Arial" charset="0"/>
              </a:rPr>
              <a:t>Технология </a:t>
            </a:r>
            <a:r>
              <a:rPr lang="ru-RU" alt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Mincho" pitchFamily="49" charset="-128"/>
                <a:cs typeface="Arial" charset="0"/>
              </a:rPr>
              <a:t>проблемного обучения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793" y="2636912"/>
            <a:ext cx="8063449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8163" indent="-538163">
              <a:spcAft>
                <a:spcPts val="1800"/>
              </a:spcAft>
              <a:buFont typeface="Wingdings" panose="05000000000000000000" pitchFamily="2" charset="2"/>
              <a:buChar char="v"/>
            </a:pPr>
            <a:r>
              <a:rPr lang="ru-RU" sz="3200" dirty="0">
                <a:hlinkClick r:id="rId2" action="ppaction://hlinksldjump"/>
              </a:rPr>
              <a:t>Особенности проблемного </a:t>
            </a:r>
            <a:r>
              <a:rPr lang="ru-RU" sz="3200" dirty="0" smtClean="0">
                <a:hlinkClick r:id="rId2" action="ppaction://hlinksldjump"/>
              </a:rPr>
              <a:t>обучения</a:t>
            </a:r>
            <a:endParaRPr lang="ru-RU" sz="3200" dirty="0" smtClean="0"/>
          </a:p>
          <a:p>
            <a:pPr marL="538163" indent="-538163">
              <a:spcAft>
                <a:spcPts val="1800"/>
              </a:spcAft>
              <a:buFont typeface="Wingdings" panose="05000000000000000000" pitchFamily="2" charset="2"/>
              <a:buChar char="v"/>
            </a:pPr>
            <a:r>
              <a:rPr lang="ru-RU" sz="3200" dirty="0">
                <a:hlinkClick r:id="rId3" action="ppaction://hlinksldjump"/>
              </a:rPr>
              <a:t>Элементы проблемного обучения</a:t>
            </a:r>
            <a:endParaRPr lang="ru-RU" sz="3200" dirty="0"/>
          </a:p>
          <a:p>
            <a:pPr marL="538163" indent="-538163">
              <a:spcAft>
                <a:spcPts val="1800"/>
              </a:spcAft>
              <a:buFont typeface="Wingdings" panose="05000000000000000000" pitchFamily="2" charset="2"/>
              <a:buChar char="v"/>
            </a:pPr>
            <a:r>
              <a:rPr lang="ru-RU" sz="3200" dirty="0">
                <a:hlinkClick r:id="rId4" action="ppaction://hlinksldjump"/>
              </a:rPr>
              <a:t>Реализация технологии проблемного </a:t>
            </a:r>
            <a:r>
              <a:rPr lang="ru-RU" sz="3200" dirty="0" smtClean="0">
                <a:hlinkClick r:id="rId4" action="ppaction://hlinksldjump"/>
              </a:rPr>
              <a:t>обучения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5796136" y="6309320"/>
            <a:ext cx="3135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dirty="0" smtClean="0"/>
              <a:t>Разработал </a:t>
            </a:r>
            <a:r>
              <a:rPr lang="ru-RU" sz="1400" dirty="0" err="1" smtClean="0"/>
              <a:t>к.п.н</a:t>
            </a:r>
            <a:r>
              <a:rPr lang="ru-RU" sz="1400" dirty="0" smtClean="0"/>
              <a:t>., доц. </a:t>
            </a:r>
            <a:r>
              <a:rPr lang="ru-RU" sz="1400" b="1" dirty="0" smtClean="0">
                <a:hlinkClick r:id="rId5"/>
              </a:rPr>
              <a:t>Сидоров С.В.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3142045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ChangeArrowheads="1"/>
          </p:cNvSpPr>
          <p:nvPr/>
        </p:nvSpPr>
        <p:spPr bwMode="auto">
          <a:xfrm>
            <a:off x="200444" y="836712"/>
            <a:ext cx="8680767" cy="5755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indent="45720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3200" dirty="0" smtClean="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Научная основа технологии проблемного обучения – </a:t>
            </a:r>
            <a:r>
              <a:rPr lang="ru-RU" altLang="ru-RU" sz="3200" b="1" dirty="0" smtClean="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концепция </a:t>
            </a:r>
            <a:r>
              <a:rPr lang="ru-RU" altLang="ru-RU" sz="3200" b="1" dirty="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проблемного обучения</a:t>
            </a:r>
            <a:r>
              <a:rPr lang="ru-RU" altLang="ru-RU" sz="3200" dirty="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 </a:t>
            </a:r>
          </a:p>
          <a:p>
            <a:pPr eaLnBrk="1" hangingPunct="1"/>
            <a:endParaRPr lang="ru-RU" altLang="ru-RU" sz="3200" dirty="0">
              <a:ea typeface="MS Mincho" pitchFamily="49" charset="-128"/>
              <a:cs typeface="Arial" charset="0"/>
            </a:endParaRPr>
          </a:p>
          <a:p>
            <a:pPr eaLnBrk="1" hangingPunct="1"/>
            <a:r>
              <a:rPr lang="ru-RU" altLang="ru-RU" sz="2800" dirty="0" smtClean="0">
                <a:ea typeface="MS Mincho" pitchFamily="49" charset="-128"/>
                <a:cs typeface="Arial" charset="0"/>
              </a:rPr>
              <a:t>Концепция проблемного обучения направлена </a:t>
            </a:r>
            <a:r>
              <a:rPr lang="ru-RU" altLang="ru-RU" sz="2800" dirty="0">
                <a:ea typeface="MS Mincho" pitchFamily="49" charset="-128"/>
                <a:cs typeface="Arial" charset="0"/>
              </a:rPr>
              <a:t>на поиск резервов умственного развития учащихся: способности к творческому мышлению и самостоятельной познавательной деятельности. </a:t>
            </a:r>
          </a:p>
          <a:p>
            <a:pPr eaLnBrk="1" hangingPunct="1"/>
            <a:endParaRPr lang="ru-RU" altLang="ru-RU" sz="2800" dirty="0">
              <a:ea typeface="MS Mincho" pitchFamily="49" charset="-128"/>
              <a:cs typeface="Arial" charset="0"/>
            </a:endParaRPr>
          </a:p>
          <a:p>
            <a:pPr algn="r" eaLnBrk="1" hangingPunct="1"/>
            <a:r>
              <a:rPr lang="ru-RU" altLang="ru-RU" sz="2500" dirty="0">
                <a:ea typeface="MS Mincho" pitchFamily="49" charset="-128"/>
                <a:cs typeface="Arial" charset="0"/>
              </a:rPr>
              <a:t>Научное обоснование </a:t>
            </a:r>
            <a:r>
              <a:rPr lang="ru-RU" altLang="ru-RU" sz="2500" dirty="0" smtClean="0">
                <a:ea typeface="MS Mincho" pitchFamily="49" charset="-128"/>
                <a:cs typeface="Arial" charset="0"/>
              </a:rPr>
              <a:t>проблемного обучения дано </a:t>
            </a:r>
          </a:p>
          <a:p>
            <a:pPr algn="r" eaLnBrk="1" hangingPunct="1"/>
            <a:r>
              <a:rPr lang="ru-RU" altLang="ru-RU" sz="2500" dirty="0" smtClean="0">
                <a:ea typeface="MS Mincho" pitchFamily="49" charset="-128"/>
                <a:cs typeface="Arial" charset="0"/>
              </a:rPr>
              <a:t>в </a:t>
            </a:r>
            <a:r>
              <a:rPr lang="ru-RU" altLang="ru-RU" sz="2500" dirty="0">
                <a:ea typeface="MS Mincho" pitchFamily="49" charset="-128"/>
                <a:cs typeface="Arial" charset="0"/>
              </a:rPr>
              <a:t>1960–1970-х гг. в работах </a:t>
            </a:r>
            <a:endParaRPr lang="ru-RU" altLang="ru-RU" sz="2500" dirty="0" smtClean="0">
              <a:ea typeface="MS Mincho" pitchFamily="49" charset="-128"/>
              <a:cs typeface="Arial" charset="0"/>
            </a:endParaRPr>
          </a:p>
          <a:p>
            <a:pPr algn="r" eaLnBrk="1" hangingPunct="1"/>
            <a:r>
              <a:rPr lang="ru-RU" altLang="ru-RU" sz="2500" b="1" dirty="0" smtClean="0">
                <a:ea typeface="MS Mincho" pitchFamily="49" charset="-128"/>
                <a:cs typeface="Arial" charset="0"/>
              </a:rPr>
              <a:t>Т.В</a:t>
            </a:r>
            <a:r>
              <a:rPr lang="ru-RU" altLang="ru-RU" sz="2500" b="1" dirty="0">
                <a:ea typeface="MS Mincho" pitchFamily="49" charset="-128"/>
                <a:cs typeface="Arial" charset="0"/>
              </a:rPr>
              <a:t>. Кудрявцева</a:t>
            </a:r>
            <a:r>
              <a:rPr lang="ru-RU" altLang="ru-RU" sz="2500" b="1" dirty="0" smtClean="0">
                <a:ea typeface="MS Mincho" pitchFamily="49" charset="-128"/>
                <a:cs typeface="Arial" charset="0"/>
              </a:rPr>
              <a:t>, А.М</a:t>
            </a:r>
            <a:r>
              <a:rPr lang="ru-RU" altLang="ru-RU" sz="2500" b="1" dirty="0">
                <a:ea typeface="MS Mincho" pitchFamily="49" charset="-128"/>
                <a:cs typeface="Arial" charset="0"/>
              </a:rPr>
              <a:t>. Матюшкина, М.И. </a:t>
            </a:r>
            <a:r>
              <a:rPr lang="ru-RU" altLang="ru-RU" sz="2500" b="1" dirty="0" err="1">
                <a:ea typeface="MS Mincho" pitchFamily="49" charset="-128"/>
                <a:cs typeface="Arial" charset="0"/>
              </a:rPr>
              <a:t>Махмутова</a:t>
            </a:r>
            <a:r>
              <a:rPr lang="ru-RU" altLang="ru-RU" sz="2500" dirty="0">
                <a:ea typeface="MS Mincho" pitchFamily="49" charset="-128"/>
                <a:cs typeface="Arial" charset="0"/>
              </a:rPr>
              <a:t> </a:t>
            </a:r>
            <a:endParaRPr lang="ru-RU" altLang="ru-RU" sz="2500" dirty="0" smtClean="0">
              <a:ea typeface="MS Mincho" pitchFamily="49" charset="-128"/>
              <a:cs typeface="Arial" charset="0"/>
            </a:endParaRPr>
          </a:p>
          <a:p>
            <a:pPr algn="r" eaLnBrk="1" hangingPunct="1"/>
            <a:r>
              <a:rPr lang="ru-RU" altLang="ru-RU" sz="2500" dirty="0" smtClean="0">
                <a:ea typeface="MS Mincho" pitchFamily="49" charset="-128"/>
                <a:cs typeface="Arial" charset="0"/>
              </a:rPr>
              <a:t>и др.  </a:t>
            </a:r>
            <a:endParaRPr lang="ru-RU" altLang="ru-RU" sz="2500" dirty="0">
              <a:ea typeface="MS Mincho" pitchFamily="49" charset="-128"/>
              <a:cs typeface="Arial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570E49-60A0-47BD-AC04-240D46B9FDA7}" type="slidenum">
              <a:rPr lang="ru-RU"/>
              <a:pPr>
                <a:defRPr/>
              </a:pPr>
              <a:t>2</a:t>
            </a:fld>
            <a:endParaRPr lang="ru-RU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0" y="116632"/>
            <a:ext cx="9144000" cy="504056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Особенности проблемного обучения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76519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2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1"/>
          <p:cNvSpPr>
            <a:spLocks noChangeArrowheads="1"/>
          </p:cNvSpPr>
          <p:nvPr/>
        </p:nvSpPr>
        <p:spPr bwMode="auto">
          <a:xfrm>
            <a:off x="147092" y="1052736"/>
            <a:ext cx="8856984" cy="4462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45720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3200" b="1" dirty="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Суть проблемного обучения</a:t>
            </a:r>
            <a:endParaRPr lang="ru-RU" altLang="ru-RU" sz="3200" b="1" dirty="0">
              <a:ea typeface="MS Mincho" pitchFamily="49" charset="-128"/>
              <a:cs typeface="Arial" charset="0"/>
            </a:endParaRPr>
          </a:p>
          <a:p>
            <a:pPr eaLnBrk="1" hangingPunct="1"/>
            <a:endParaRPr lang="ru-RU" altLang="ru-RU" sz="2800" dirty="0">
              <a:ea typeface="MS Mincho" pitchFamily="49" charset="-128"/>
              <a:cs typeface="Arial" charset="0"/>
            </a:endParaRPr>
          </a:p>
          <a:p>
            <a:pPr eaLnBrk="1" hangingPunct="1"/>
            <a:r>
              <a:rPr lang="ru-RU" altLang="ru-RU" sz="2800" dirty="0" smtClean="0">
                <a:ea typeface="MS Mincho" pitchFamily="49" charset="-128"/>
                <a:cs typeface="Arial" charset="0"/>
              </a:rPr>
              <a:t>Педагог </a:t>
            </a:r>
            <a:r>
              <a:rPr lang="ru-RU" altLang="ru-RU" sz="2800" dirty="0">
                <a:ea typeface="MS Mincho" pitchFamily="49" charset="-128"/>
                <a:cs typeface="Arial" charset="0"/>
              </a:rPr>
              <a:t>создаёт для учащихся ситуации затруднения (проблемные ситуации) и организует… </a:t>
            </a:r>
          </a:p>
          <a:p>
            <a:pPr eaLnBrk="1" hangingPunct="1"/>
            <a:r>
              <a:rPr lang="ru-RU" altLang="ru-RU" sz="2800" dirty="0">
                <a:ea typeface="MS Mincho" pitchFamily="49" charset="-128"/>
                <a:cs typeface="Arial" charset="0"/>
              </a:rPr>
              <a:t>- осознание и принятие этих ситуаций, </a:t>
            </a:r>
          </a:p>
          <a:p>
            <a:pPr eaLnBrk="1" hangingPunct="1"/>
            <a:r>
              <a:rPr lang="ru-RU" altLang="ru-RU" sz="2800" dirty="0">
                <a:ea typeface="MS Mincho" pitchFamily="49" charset="-128"/>
                <a:cs typeface="Arial" charset="0"/>
              </a:rPr>
              <a:t>- решение учебной проблемы. </a:t>
            </a:r>
          </a:p>
          <a:p>
            <a:pPr eaLnBrk="1" hangingPunct="1"/>
            <a:endParaRPr lang="ru-RU" altLang="ru-RU" sz="2800" dirty="0">
              <a:ea typeface="MS Mincho" pitchFamily="49" charset="-128"/>
              <a:cs typeface="Arial" charset="0"/>
            </a:endParaRPr>
          </a:p>
          <a:p>
            <a:pPr algn="r" eaLnBrk="1" hangingPunct="1"/>
            <a:r>
              <a:rPr lang="ru-RU" altLang="ru-RU" sz="2800" dirty="0">
                <a:ea typeface="MS Mincho" pitchFamily="49" charset="-128"/>
                <a:cs typeface="Arial" charset="0"/>
              </a:rPr>
              <a:t>Учебная проблема решается в процессе совместной деятельности учащихся и учителя, но при максимальной самостоятельности учеников.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C16CB2-164A-452F-A73E-08114A8D1466}" type="slidenum">
              <a:rPr lang="ru-RU"/>
              <a:pPr>
                <a:defRPr/>
              </a:pPr>
              <a:t>3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0" y="116632"/>
            <a:ext cx="9144000" cy="504056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Особенности проблемного обучения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95761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0318" y="1921291"/>
            <a:ext cx="4752528" cy="1908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0319" y="4459914"/>
            <a:ext cx="4752527" cy="2112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6306582" y="6032823"/>
            <a:ext cx="1152128" cy="0"/>
          </a:xfrm>
          <a:prstGeom prst="line">
            <a:avLst/>
          </a:prstGeom>
          <a:ln w="1905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5171311" y="6572563"/>
            <a:ext cx="1440160" cy="0"/>
          </a:xfrm>
          <a:prstGeom prst="line">
            <a:avLst/>
          </a:prstGeom>
          <a:ln w="1905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6450598" y="6032823"/>
            <a:ext cx="0" cy="539740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5226462" y="3780395"/>
            <a:ext cx="936104" cy="0"/>
          </a:xfrm>
          <a:prstGeom prst="line">
            <a:avLst/>
          </a:prstGeom>
          <a:ln w="1905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6314966" y="3780395"/>
            <a:ext cx="936104" cy="0"/>
          </a:xfrm>
          <a:prstGeom prst="line">
            <a:avLst/>
          </a:prstGeom>
          <a:ln w="1905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905806" y="3780395"/>
            <a:ext cx="280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Противоречия нет</a:t>
            </a:r>
            <a:endParaRPr lang="ru-RU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6515843" y="6071860"/>
            <a:ext cx="21670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Противоречие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7910" y="2414759"/>
            <a:ext cx="32067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Проблемы не существует</a:t>
            </a:r>
            <a:endParaRPr lang="ru-RU" sz="36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49527" y="5102363"/>
            <a:ext cx="32067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Проблема существует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68322" y="707437"/>
            <a:ext cx="87471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Любая </a:t>
            </a:r>
            <a:r>
              <a:rPr lang="ru-RU" sz="3200" b="1" dirty="0">
                <a:solidFill>
                  <a:srgbClr val="FF0000"/>
                </a:solidFill>
              </a:rPr>
              <a:t>п</a:t>
            </a:r>
            <a:r>
              <a:rPr lang="ru-RU" sz="3200" b="1" dirty="0" smtClean="0">
                <a:solidFill>
                  <a:srgbClr val="FF0000"/>
                </a:solidFill>
              </a:rPr>
              <a:t>роблема основывается на объективно существующих противоречиях</a:t>
            </a:r>
            <a:endParaRPr lang="ru-RU" sz="3200" b="1" dirty="0">
              <a:solidFill>
                <a:srgbClr val="FF0000"/>
              </a:solidFill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>
            <a:off x="-30118" y="1796001"/>
            <a:ext cx="91440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6157" y="4350266"/>
            <a:ext cx="914400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0" y="116632"/>
            <a:ext cx="9144000" cy="504056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Особенности проблемного обучения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Управляющая кнопка: домой 21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8782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/>
      <p:bldP spid="16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40410"/>
            <a:ext cx="7704856" cy="509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rgbClr val="0000FF">
                <a:alpha val="40000"/>
              </a:srgb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1520" y="5661248"/>
            <a:ext cx="86639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Любая </a:t>
            </a:r>
            <a:r>
              <a:rPr lang="ru-RU" sz="3200" b="1" dirty="0">
                <a:solidFill>
                  <a:srgbClr val="FF0000"/>
                </a:solidFill>
              </a:rPr>
              <a:t>п</a:t>
            </a:r>
            <a:r>
              <a:rPr lang="ru-RU" sz="3200" b="1" dirty="0" smtClean="0">
                <a:solidFill>
                  <a:srgbClr val="FF0000"/>
                </a:solidFill>
              </a:rPr>
              <a:t>роблема решается устранением противоречий, лежащих в её основе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16632"/>
            <a:ext cx="9144000" cy="504056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Особенности проблемного обучения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3613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372" y="5111620"/>
            <a:ext cx="8868072" cy="156966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dirty="0" smtClean="0"/>
              <a:t>Посредством проблемного формулирования вопросов и задач, заданий по</a:t>
            </a:r>
            <a:r>
              <a:rPr lang="ru-RU" sz="3200" dirty="0"/>
              <a:t>и</a:t>
            </a:r>
            <a:r>
              <a:rPr lang="ru-RU" sz="3200" dirty="0" smtClean="0"/>
              <a:t>скового характера учитель создаёт проблемную ситуацию </a:t>
            </a:r>
            <a:endParaRPr lang="ru-RU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950418" y="4017670"/>
            <a:ext cx="8208912" cy="1077218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dirty="0" smtClean="0"/>
              <a:t>Обучающийся испытывает интеллектуальное затруднение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1660154" y="2456892"/>
            <a:ext cx="7488832" cy="1569660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dirty="0" smtClean="0"/>
              <a:t>Обучающийся осознаёт, что не может достичь цели с помощью известных ему («готовых») способов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2394056" y="394789"/>
            <a:ext cx="6732240" cy="2062103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dirty="0" smtClean="0"/>
              <a:t>Проблемная ситуация побуждает обучающегося искать новый способ действия или объяснения сложившейся ситуации</a:t>
            </a:r>
            <a:endParaRPr lang="ru-RU" sz="3200" dirty="0"/>
          </a:p>
        </p:txBody>
      </p:sp>
      <p:cxnSp>
        <p:nvCxnSpPr>
          <p:cNvPr id="7" name="Прямая со стрелкой 6"/>
          <p:cNvCxnSpPr/>
          <p:nvPr/>
        </p:nvCxnSpPr>
        <p:spPr>
          <a:xfrm flipV="1">
            <a:off x="179512" y="620688"/>
            <a:ext cx="1800200" cy="403244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9144000" cy="504056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Особенности проблемного обучения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08815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916832"/>
            <a:ext cx="8208912" cy="3247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3200" b="1" dirty="0" smtClean="0">
                <a:solidFill>
                  <a:srgbClr val="00B0F0"/>
                </a:solidFill>
              </a:rPr>
              <a:t>Специфические элементы проблемного обучения:</a:t>
            </a:r>
          </a:p>
          <a:p>
            <a:pPr marL="1533525" indent="-457200"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ru-RU" sz="3200" dirty="0"/>
              <a:t>проблемный вопрос;</a:t>
            </a:r>
          </a:p>
          <a:p>
            <a:pPr marL="1533525" indent="-457200"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ru-RU" sz="3200" dirty="0" smtClean="0"/>
              <a:t>проблемная задача;</a:t>
            </a:r>
          </a:p>
          <a:p>
            <a:pPr marL="1533525" indent="-457200"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ru-RU" sz="3200" dirty="0" smtClean="0"/>
              <a:t>проблемная ситуация.</a:t>
            </a:r>
            <a:endParaRPr lang="ru-RU" sz="3200" dirty="0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116632"/>
            <a:ext cx="9144000" cy="5040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Элементы проблемного обучения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6763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9102" y="764703"/>
            <a:ext cx="854337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B0F0"/>
                </a:solidFill>
              </a:rPr>
              <a:t>Проблемный вопрос </a:t>
            </a:r>
            <a:r>
              <a:rPr lang="ru-RU" sz="3200" dirty="0" smtClean="0"/>
              <a:t>– высказывание (предположение </a:t>
            </a:r>
            <a:r>
              <a:rPr lang="ru-RU" sz="3200" dirty="0"/>
              <a:t>или </a:t>
            </a:r>
            <a:r>
              <a:rPr lang="ru-RU" sz="3200" dirty="0" smtClean="0"/>
              <a:t>утверждение), содержащее проблему и требующее </a:t>
            </a:r>
            <a:r>
              <a:rPr lang="ru-RU" sz="3200" dirty="0"/>
              <a:t>ответа или объяснения. </a:t>
            </a:r>
            <a:endParaRPr lang="ru-RU" sz="3200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223714" y="3212976"/>
            <a:ext cx="866876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-RU" sz="3200" dirty="0" smtClean="0">
                <a:solidFill>
                  <a:prstClr val="black"/>
                </a:solidFill>
              </a:rPr>
              <a:t>Проблемный </a:t>
            </a:r>
            <a:r>
              <a:rPr lang="ru-RU" sz="3200" dirty="0">
                <a:solidFill>
                  <a:prstClr val="black"/>
                </a:solidFill>
              </a:rPr>
              <a:t>вопрос должен требовать не воспроизведения </a:t>
            </a:r>
            <a:r>
              <a:rPr lang="ru-RU" sz="3200" dirty="0" smtClean="0">
                <a:solidFill>
                  <a:prstClr val="black"/>
                </a:solidFill>
              </a:rPr>
              <a:t>готового, заранее известного ученику </a:t>
            </a:r>
            <a:r>
              <a:rPr lang="ru-RU" sz="3200" dirty="0">
                <a:solidFill>
                  <a:prstClr val="black"/>
                </a:solidFill>
              </a:rPr>
              <a:t>ответа, а </a:t>
            </a:r>
            <a:r>
              <a:rPr lang="ru-RU" sz="3200" b="1" dirty="0">
                <a:solidFill>
                  <a:prstClr val="black"/>
                </a:solidFill>
              </a:rPr>
              <a:t>творческого </a:t>
            </a:r>
            <a:r>
              <a:rPr lang="ru-RU" sz="3200" b="1" dirty="0" smtClean="0">
                <a:solidFill>
                  <a:prstClr val="black"/>
                </a:solidFill>
              </a:rPr>
              <a:t>поиска, </a:t>
            </a:r>
            <a:r>
              <a:rPr lang="ru-RU" sz="3200" b="1" dirty="0">
                <a:solidFill>
                  <a:prstClr val="black"/>
                </a:solidFill>
              </a:rPr>
              <a:t>выбора верного способа решения</a:t>
            </a:r>
            <a:r>
              <a:rPr lang="ru-RU" sz="3200" dirty="0">
                <a:solidFill>
                  <a:prstClr val="black"/>
                </a:solidFill>
              </a:rPr>
              <a:t>, также </a:t>
            </a:r>
            <a:r>
              <a:rPr lang="ru-RU" sz="3200" b="1" dirty="0" smtClean="0">
                <a:solidFill>
                  <a:prstClr val="black"/>
                </a:solidFill>
              </a:rPr>
              <a:t>стимулировать самостоятельность</a:t>
            </a:r>
            <a:r>
              <a:rPr lang="ru-RU" sz="3200" dirty="0" smtClean="0">
                <a:solidFill>
                  <a:prstClr val="black"/>
                </a:solidFill>
              </a:rPr>
              <a:t> </a:t>
            </a:r>
            <a:r>
              <a:rPr lang="ru-RU" sz="3200" dirty="0">
                <a:solidFill>
                  <a:prstClr val="black"/>
                </a:solidFill>
              </a:rPr>
              <a:t>учащихся в оценивании изучаемой темы. 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0" y="116632"/>
            <a:ext cx="9144000" cy="5040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Элементы проблемного обучения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7264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2"/>
          <p:cNvSpPr txBox="1">
            <a:spLocks/>
          </p:cNvSpPr>
          <p:nvPr/>
        </p:nvSpPr>
        <p:spPr>
          <a:xfrm>
            <a:off x="539552" y="1772816"/>
            <a:ext cx="8229600" cy="338437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buNone/>
            </a:pPr>
            <a:r>
              <a:rPr lang="ru-RU" sz="3200" b="1" dirty="0" smtClean="0">
                <a:solidFill>
                  <a:srgbClr val="00B0F0"/>
                </a:solidFill>
              </a:rPr>
              <a:t>Проблемная </a:t>
            </a:r>
            <a:r>
              <a:rPr lang="ru-RU" sz="3200" b="1" dirty="0">
                <a:solidFill>
                  <a:srgbClr val="00B0F0"/>
                </a:solidFill>
              </a:rPr>
              <a:t>задача </a:t>
            </a:r>
            <a:r>
              <a:rPr lang="ru-RU" sz="3200" dirty="0" smtClean="0"/>
              <a:t>– задача </a:t>
            </a:r>
            <a:r>
              <a:rPr lang="ru-RU" sz="3200" dirty="0"/>
              <a:t>творческого характера, требующая от обучающихся большой инициативности в суждениях, поиска не испытанных ранее путей решения. </a:t>
            </a:r>
            <a:endParaRPr lang="ru-RU" sz="3200" dirty="0" smtClean="0"/>
          </a:p>
          <a:p>
            <a:pPr marL="0" lvl="1" indent="0">
              <a:buNone/>
            </a:pPr>
            <a:r>
              <a:rPr lang="ru-RU" sz="3200" dirty="0" smtClean="0"/>
              <a:t>Является </a:t>
            </a:r>
            <a:r>
              <a:rPr lang="ru-RU" sz="3200" dirty="0"/>
              <a:t>средством создания проблемной ситуации. </a:t>
            </a:r>
            <a:endParaRPr lang="ru-RU" sz="3200" dirty="0" smtClean="0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116632"/>
            <a:ext cx="9144000" cy="5040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Элементы проблемного обучения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88689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57200" y="274638"/>
            <a:ext cx="8363272" cy="5715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200" b="1" dirty="0">
              <a:solidFill>
                <a:srgbClr val="00B0F0"/>
              </a:solidFill>
            </a:endParaRPr>
          </a:p>
        </p:txBody>
      </p:sp>
      <p:sp>
        <p:nvSpPr>
          <p:cNvPr id="3" name="Содержимое 2"/>
          <p:cNvSpPr txBox="1">
            <a:spLocks/>
          </p:cNvSpPr>
          <p:nvPr/>
        </p:nvSpPr>
        <p:spPr>
          <a:xfrm>
            <a:off x="971849" y="2060848"/>
            <a:ext cx="7776864" cy="398904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spcBef>
                <a:spcPts val="0"/>
              </a:spcBef>
              <a:spcAft>
                <a:spcPts val="1200"/>
              </a:spcAft>
              <a:buFont typeface="Arial" pitchFamily="34" charset="0"/>
              <a:buNone/>
            </a:pPr>
            <a:r>
              <a:rPr lang="ru-RU" dirty="0" smtClean="0"/>
              <a:t>1) являются начальным звеном в процессе усвоения;</a:t>
            </a:r>
          </a:p>
          <a:p>
            <a:pPr>
              <a:spcBef>
                <a:spcPts val="0"/>
              </a:spcBef>
              <a:spcAft>
                <a:spcPts val="1200"/>
              </a:spcAft>
              <a:buFont typeface="Arial" pitchFamily="34" charset="0"/>
              <a:buNone/>
            </a:pPr>
            <a:r>
              <a:rPr lang="ru-RU" dirty="0" smtClean="0"/>
              <a:t>2) обеспечивают основные условия успешности этого процесса;</a:t>
            </a:r>
          </a:p>
          <a:p>
            <a:pPr>
              <a:spcBef>
                <a:spcPts val="0"/>
              </a:spcBef>
              <a:spcAft>
                <a:spcPts val="1200"/>
              </a:spcAft>
              <a:buFont typeface="Arial" pitchFamily="34" charset="0"/>
              <a:buNone/>
            </a:pPr>
            <a:r>
              <a:rPr lang="ru-RU" dirty="0" smtClean="0"/>
              <a:t>3) выступают основным средством контроля для выявления уровня результатов обучения.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980728"/>
            <a:ext cx="75460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b="1" dirty="0">
                <a:solidFill>
                  <a:srgbClr val="00B0F0"/>
                </a:solidFill>
              </a:rPr>
              <a:t>Основные функции проблемных задач </a:t>
            </a:r>
            <a:r>
              <a:rPr lang="ru-RU" sz="3200" b="1" dirty="0" smtClean="0">
                <a:solidFill>
                  <a:srgbClr val="00B0F0"/>
                </a:solidFill>
              </a:rPr>
              <a:t>:</a:t>
            </a:r>
            <a:endParaRPr lang="ru-RU" sz="3200" b="1" dirty="0">
              <a:solidFill>
                <a:srgbClr val="00B0F0"/>
              </a:solidFill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0" y="116632"/>
            <a:ext cx="9144000" cy="5040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Элементы проблемного обучения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51925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4437112"/>
            <a:ext cx="80648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b="1" dirty="0" smtClean="0"/>
              <a:t>Проблемная ситуация</a:t>
            </a:r>
            <a:r>
              <a:rPr lang="ru-RU" sz="3200" dirty="0" smtClean="0"/>
              <a:t> пробуждает у обучающихся познавательную </a:t>
            </a:r>
            <a:r>
              <a:rPr lang="ru-RU" sz="3200" dirty="0"/>
              <a:t>потребность.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124744"/>
            <a:ext cx="842493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indent="0">
              <a:buNone/>
            </a:pPr>
            <a:r>
              <a:rPr lang="ru-RU" sz="3200" b="1" dirty="0">
                <a:solidFill>
                  <a:srgbClr val="00B0F0"/>
                </a:solidFill>
              </a:rPr>
              <a:t>Учебная проблемная ситуация</a:t>
            </a:r>
            <a:r>
              <a:rPr lang="ru-RU" sz="3200" dirty="0"/>
              <a:t> представляет собой психическое состояние мыслительного взаимодействия студента или группы студентов с некоторой проблемой под руководством преподавателя. 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0" y="116632"/>
            <a:ext cx="9144000" cy="5040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Элементы проблемного обучения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1821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764704"/>
            <a:ext cx="8424936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Компоненты проблемной </a:t>
            </a:r>
            <a:r>
              <a:rPr lang="ru-RU" sz="3200" b="1" dirty="0">
                <a:solidFill>
                  <a:srgbClr val="00B0F0"/>
                </a:solidFill>
              </a:rPr>
              <a:t>ситуации</a:t>
            </a:r>
            <a:r>
              <a:rPr lang="ru-RU" sz="3200" dirty="0">
                <a:solidFill>
                  <a:srgbClr val="00B0F0"/>
                </a:solidFill>
              </a:rPr>
              <a:t> </a:t>
            </a:r>
            <a:endParaRPr lang="ru-RU" sz="3200" dirty="0" smtClean="0">
              <a:solidFill>
                <a:srgbClr val="00B0F0"/>
              </a:solidFill>
            </a:endParaRPr>
          </a:p>
          <a:p>
            <a:pPr>
              <a:spcAft>
                <a:spcPts val="1200"/>
              </a:spcAft>
            </a:pPr>
            <a:r>
              <a:rPr lang="ru-RU" sz="3200" i="1" dirty="0" smtClean="0">
                <a:solidFill>
                  <a:srgbClr val="00B0F0"/>
                </a:solidFill>
              </a:rPr>
              <a:t>(по А.М</a:t>
            </a:r>
            <a:r>
              <a:rPr lang="ru-RU" sz="3200" i="1" dirty="0">
                <a:solidFill>
                  <a:srgbClr val="00B0F0"/>
                </a:solidFill>
              </a:rPr>
              <a:t>. </a:t>
            </a:r>
            <a:r>
              <a:rPr lang="ru-RU" sz="3200" i="1" dirty="0" smtClean="0">
                <a:solidFill>
                  <a:srgbClr val="00B0F0"/>
                </a:solidFill>
              </a:rPr>
              <a:t>Матюшкину)</a:t>
            </a:r>
            <a:r>
              <a:rPr lang="ru-RU" sz="3200" dirty="0" smtClean="0">
                <a:solidFill>
                  <a:srgbClr val="00B0F0"/>
                </a:solidFill>
              </a:rPr>
              <a:t>:</a:t>
            </a:r>
            <a:r>
              <a:rPr lang="ru-RU" sz="3200" dirty="0" smtClean="0"/>
              <a:t> </a:t>
            </a:r>
          </a:p>
          <a:p>
            <a:pPr marL="116205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3200" dirty="0" smtClean="0"/>
              <a:t>неизвестное </a:t>
            </a:r>
            <a:r>
              <a:rPr lang="ru-RU" sz="3200" dirty="0"/>
              <a:t>достижение знаний; </a:t>
            </a:r>
            <a:endParaRPr lang="ru-RU" sz="3200" dirty="0" smtClean="0"/>
          </a:p>
          <a:p>
            <a:pPr marL="116205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3200" dirty="0" smtClean="0"/>
              <a:t>познавательная </a:t>
            </a:r>
            <a:r>
              <a:rPr lang="ru-RU" sz="3200" dirty="0"/>
              <a:t>потребность, побуждающая человека к интеллектуальной деятельности; </a:t>
            </a:r>
            <a:endParaRPr lang="ru-RU" sz="3200" dirty="0" smtClean="0"/>
          </a:p>
          <a:p>
            <a:pPr marL="116205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3200" dirty="0" smtClean="0"/>
              <a:t>интеллектуальные </a:t>
            </a:r>
            <a:r>
              <a:rPr lang="ru-RU" sz="3200" dirty="0"/>
              <a:t>данные человека, а также творческие способности и прошлый опыт. </a:t>
            </a:r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116632"/>
            <a:ext cx="9144000" cy="5040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Элементы проблемного обучения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0241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ChangeArrowheads="1"/>
          </p:cNvSpPr>
          <p:nvPr/>
        </p:nvSpPr>
        <p:spPr bwMode="auto">
          <a:xfrm>
            <a:off x="287337" y="786517"/>
            <a:ext cx="8569325" cy="5816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45720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indent="0">
              <a:spcAft>
                <a:spcPts val="1800"/>
              </a:spcAft>
            </a:pPr>
            <a:r>
              <a:rPr lang="ru-RU" altLang="ru-RU" sz="3200" b="1" dirty="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Когда возникают проблемные </a:t>
            </a:r>
            <a:r>
              <a:rPr lang="ru-RU" altLang="ru-RU" sz="3200" b="1" dirty="0" smtClean="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ситуации </a:t>
            </a:r>
            <a:endParaRPr lang="ru-RU" altLang="ru-RU" sz="3200" b="1" dirty="0">
              <a:solidFill>
                <a:srgbClr val="00B0F0"/>
              </a:solidFill>
              <a:ea typeface="MS Mincho" pitchFamily="49" charset="-128"/>
              <a:cs typeface="Arial" charset="0"/>
            </a:endParaRPr>
          </a:p>
          <a:p>
            <a:pPr>
              <a:spcAft>
                <a:spcPts val="1800"/>
              </a:spcAft>
              <a:buFontTx/>
              <a:buChar char="•"/>
            </a:pPr>
            <a:r>
              <a:rPr lang="ru-RU" altLang="ru-RU" sz="2800" dirty="0">
                <a:ea typeface="MS Mincho" pitchFamily="49" charset="-128"/>
                <a:cs typeface="Arial" charset="0"/>
              </a:rPr>
              <a:t>нехватка знаний (для решения задачи, ответа на вопрос надо приобрести необходимые знания);</a:t>
            </a:r>
          </a:p>
          <a:p>
            <a:pPr>
              <a:spcAft>
                <a:spcPts val="1800"/>
              </a:spcAft>
              <a:buFontTx/>
              <a:buChar char="•"/>
            </a:pPr>
            <a:r>
              <a:rPr lang="ru-RU" altLang="ru-RU" sz="2800" dirty="0">
                <a:ea typeface="MS Mincho" pitchFamily="49" charset="-128"/>
                <a:cs typeface="Arial" charset="0"/>
              </a:rPr>
              <a:t>новые условия (надо найти способ применения уже имеющихся знаний и умений в новых условиях);</a:t>
            </a:r>
          </a:p>
          <a:p>
            <a:pPr>
              <a:spcAft>
                <a:spcPts val="1800"/>
              </a:spcAft>
              <a:buFontTx/>
              <a:buChar char="•"/>
            </a:pPr>
            <a:r>
              <a:rPr lang="ru-RU" altLang="ru-RU" sz="2800" dirty="0">
                <a:ea typeface="MS Mincho" pitchFamily="49" charset="-128"/>
                <a:cs typeface="Arial" charset="0"/>
              </a:rPr>
              <a:t>противоречие между теоретической возможностью и практической осуществимостью;</a:t>
            </a:r>
          </a:p>
          <a:p>
            <a:pPr>
              <a:spcAft>
                <a:spcPts val="1800"/>
              </a:spcAft>
              <a:buFontTx/>
              <a:buChar char="•"/>
            </a:pPr>
            <a:r>
              <a:rPr lang="ru-RU" altLang="ru-RU" sz="2800" dirty="0">
                <a:ea typeface="MS Mincho" pitchFamily="49" charset="-128"/>
                <a:cs typeface="Arial" charset="0"/>
              </a:rPr>
              <a:t>противоречие между полученным практическим результатом и отсутствием знаний для объяснения его </a:t>
            </a:r>
            <a:r>
              <a:rPr lang="ru-RU" altLang="ru-RU" sz="2800" dirty="0" smtClean="0">
                <a:ea typeface="MS Mincho" pitchFamily="49" charset="-128"/>
                <a:cs typeface="Arial" charset="0"/>
              </a:rPr>
              <a:t>причин</a:t>
            </a:r>
            <a:endParaRPr lang="ru-RU" altLang="ru-RU" sz="2800" dirty="0">
              <a:ea typeface="MS Mincho" pitchFamily="49" charset="-128"/>
              <a:cs typeface="Arial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387AFE-4C82-444E-BDEC-09A63C118FB2}" type="slidenum">
              <a:rPr lang="ru-RU"/>
              <a:pPr>
                <a:defRPr/>
              </a:pPr>
              <a:t>13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0" y="116632"/>
            <a:ext cx="9144000" cy="5040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Элементы проблемного обучения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43908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ChangeArrowheads="1"/>
          </p:cNvSpPr>
          <p:nvPr/>
        </p:nvSpPr>
        <p:spPr bwMode="auto">
          <a:xfrm>
            <a:off x="323528" y="782569"/>
            <a:ext cx="8549339" cy="5832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indent="45720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Aft>
                <a:spcPts val="1800"/>
              </a:spcAft>
            </a:pPr>
            <a:r>
              <a:rPr lang="ru-RU" altLang="ru-RU" sz="2800" b="1" dirty="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Правила создания проблемных ситуаций</a:t>
            </a:r>
            <a:r>
              <a:rPr lang="ru-RU" altLang="ru-RU" sz="2800" b="1" dirty="0" smtClean="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: </a:t>
            </a:r>
          </a:p>
          <a:p>
            <a:pPr>
              <a:spcAft>
                <a:spcPts val="3000"/>
              </a:spcAft>
              <a:buFontTx/>
              <a:buChar char="•"/>
            </a:pPr>
            <a:r>
              <a:rPr lang="ru-RU" altLang="ru-RU" sz="2800" dirty="0" smtClean="0">
                <a:ea typeface="MS Mincho" pitchFamily="49" charset="-128"/>
                <a:cs typeface="Arial" charset="0"/>
              </a:rPr>
              <a:t>задание должно основываться на тех знаниях и умениях, которыми владеет ученик;</a:t>
            </a:r>
          </a:p>
          <a:p>
            <a:pPr>
              <a:spcAft>
                <a:spcPts val="3000"/>
              </a:spcAft>
              <a:buFontTx/>
              <a:buChar char="•"/>
            </a:pPr>
            <a:r>
              <a:rPr lang="ru-RU" altLang="ru-RU" sz="2800" dirty="0" smtClean="0">
                <a:ea typeface="MS Mincho" pitchFamily="49" charset="-128"/>
                <a:cs typeface="Arial" charset="0"/>
              </a:rPr>
              <a:t>неизвестное</a:t>
            </a:r>
            <a:r>
              <a:rPr lang="ru-RU" altLang="ru-RU" sz="2800" dirty="0">
                <a:ea typeface="MS Mincho" pitchFamily="49" charset="-128"/>
                <a:cs typeface="Arial" charset="0"/>
              </a:rPr>
              <a:t>, которое нужно «открыть» ученику при разрешении проблемной ситуации, должно подлежать усвоению, способствовать формированию действительно важных знаний и умений;</a:t>
            </a:r>
          </a:p>
          <a:p>
            <a:pPr>
              <a:spcAft>
                <a:spcPts val="3000"/>
              </a:spcAft>
              <a:buFontTx/>
              <a:buChar char="•"/>
            </a:pPr>
            <a:r>
              <a:rPr lang="ru-RU" altLang="ru-RU" sz="2800" dirty="0">
                <a:ea typeface="MS Mincho" pitchFamily="49" charset="-128"/>
                <a:cs typeface="Arial" charset="0"/>
              </a:rPr>
              <a:t>выполнение проблемного задания должно вызывать у ученика потребность в усваиваемом знании.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7EB820-B2F9-4F56-829D-208864DB3D55}" type="slidenum">
              <a:rPr lang="ru-RU"/>
              <a:pPr>
                <a:defRPr/>
              </a:pPr>
              <a:t>14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0" y="116632"/>
            <a:ext cx="9144000" cy="5040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Элементы проблемного обучения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62682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3941425"/>
              </p:ext>
            </p:extLst>
          </p:nvPr>
        </p:nvGraphicFramePr>
        <p:xfrm>
          <a:off x="225202" y="1037124"/>
          <a:ext cx="8721154" cy="565751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672474"/>
                <a:gridCol w="2974831"/>
                <a:gridCol w="3073849"/>
              </a:tblGrid>
              <a:tr h="1889512">
                <a:tc>
                  <a:txBody>
                    <a:bodyPr/>
                    <a:lstStyle/>
                    <a:p>
                      <a:pPr algn="r"/>
                      <a:r>
                        <a:rPr lang="ru-RU" sz="24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Виды обучения</a:t>
                      </a:r>
                    </a:p>
                    <a:p>
                      <a:endParaRPr lang="ru-RU" sz="2400" b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endParaRPr lang="ru-RU" sz="2400" b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r>
                        <a:rPr lang="ru-RU" sz="24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Элементы обучения</a:t>
                      </a:r>
                      <a:endParaRPr lang="ru-RU" sz="24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Традиционное  обучение</a:t>
                      </a:r>
                      <a:endParaRPr lang="ru-RU" sz="2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Проблемное обучение</a:t>
                      </a:r>
                      <a:endParaRPr lang="ru-RU" sz="2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</a:tr>
              <a:tr h="1245758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Учебный вопрос</a:t>
                      </a:r>
                      <a:endParaRPr lang="ru-RU" sz="2400" b="1" dirty="0"/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</a:tr>
              <a:tr h="1245758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Учебная задача</a:t>
                      </a:r>
                      <a:endParaRPr lang="ru-RU" sz="2400" b="1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</a:tr>
              <a:tr h="1245758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Учебная ситуация</a:t>
                      </a:r>
                      <a:endParaRPr lang="ru-RU" sz="2400" b="1" dirty="0"/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Прямая соединительная линия 5"/>
          <p:cNvCxnSpPr/>
          <p:nvPr/>
        </p:nvCxnSpPr>
        <p:spPr>
          <a:xfrm>
            <a:off x="219175" y="1067544"/>
            <a:ext cx="2633736" cy="187220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19175" y="605879"/>
            <a:ext cx="86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Сравнение элементов традиционного и проблемного обучения</a:t>
            </a:r>
            <a:endParaRPr lang="ru-RU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43833" y="2993528"/>
            <a:ext cx="504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rgbClr val="FF0000"/>
                </a:solidFill>
              </a:rPr>
              <a:t>?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96161" y="5513807"/>
            <a:ext cx="504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rgbClr val="FF0000"/>
                </a:solidFill>
              </a:rPr>
              <a:t>?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43833" y="5513808"/>
            <a:ext cx="504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rgbClr val="FF0000"/>
                </a:solidFill>
              </a:rPr>
              <a:t>?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43833" y="4129324"/>
            <a:ext cx="504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rgbClr val="FF0000"/>
                </a:solidFill>
              </a:rPr>
              <a:t>?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96161" y="4129325"/>
            <a:ext cx="504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rgbClr val="FF0000"/>
                </a:solidFill>
              </a:rPr>
              <a:t>?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896161" y="2993528"/>
            <a:ext cx="504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rgbClr val="FF0000"/>
                </a:solidFill>
              </a:rPr>
              <a:t>?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16" name="Управляющая кнопка: домой 15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0" y="116632"/>
            <a:ext cx="9144000" cy="5040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Элементы проблемного обучения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2493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ChangeArrowheads="1"/>
          </p:cNvSpPr>
          <p:nvPr/>
        </p:nvSpPr>
        <p:spPr bwMode="auto">
          <a:xfrm>
            <a:off x="310977" y="530840"/>
            <a:ext cx="8569647" cy="6124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indent="45720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Aft>
                <a:spcPts val="2400"/>
              </a:spcAft>
            </a:pPr>
            <a:r>
              <a:rPr lang="ru-RU" altLang="ru-RU" sz="3200" b="1" dirty="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Этапы решения учебной проблемы: </a:t>
            </a:r>
          </a:p>
          <a:p>
            <a:pPr>
              <a:spcAft>
                <a:spcPts val="2400"/>
              </a:spcAft>
            </a:pPr>
            <a:r>
              <a:rPr lang="ru-RU" altLang="ru-RU" sz="2800" dirty="0">
                <a:ea typeface="MS Mincho" pitchFamily="49" charset="-128"/>
                <a:cs typeface="Arial" charset="0"/>
              </a:rPr>
              <a:t>1) осознание проблемной ситуации («ситуация требует разрешения, потому что…»); </a:t>
            </a:r>
          </a:p>
          <a:p>
            <a:pPr>
              <a:spcAft>
                <a:spcPts val="2400"/>
              </a:spcAft>
            </a:pPr>
            <a:r>
              <a:rPr lang="ru-RU" altLang="ru-RU" sz="2800" dirty="0">
                <a:ea typeface="MS Mincho" pitchFamily="49" charset="-128"/>
                <a:cs typeface="Arial" charset="0"/>
              </a:rPr>
              <a:t>2) анализ ситуации и формулирование проблемы («проблема состоит в том, что…»);</a:t>
            </a:r>
          </a:p>
          <a:p>
            <a:pPr>
              <a:spcAft>
                <a:spcPts val="2400"/>
              </a:spcAft>
            </a:pPr>
            <a:r>
              <a:rPr lang="ru-RU" altLang="ru-RU" sz="2800" dirty="0">
                <a:ea typeface="MS Mincho" pitchFamily="49" charset="-128"/>
                <a:cs typeface="Arial" charset="0"/>
              </a:rPr>
              <a:t>3) решение проблемы: выдвижение гипотез и обоснование путей решения, отбор наиболее логичных гипотез и их последовательная проверка, выбор способа решения;</a:t>
            </a:r>
          </a:p>
          <a:p>
            <a:pPr>
              <a:spcAft>
                <a:spcPts val="2400"/>
              </a:spcAft>
            </a:pPr>
            <a:r>
              <a:rPr lang="ru-RU" altLang="ru-RU" sz="2800" dirty="0">
                <a:ea typeface="MS Mincho" pitchFamily="49" charset="-128"/>
                <a:cs typeface="Arial" charset="0"/>
              </a:rPr>
              <a:t>4) проверка правильности решения проблемы («противоречие устранено, потому что…»).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6F260D-7122-450A-BBC2-67BB4A7369DA}" type="slidenum">
              <a:rPr lang="ru-RU"/>
              <a:pPr>
                <a:defRPr/>
              </a:pPr>
              <a:t>16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3800" y="26784"/>
            <a:ext cx="9144000" cy="50405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Реализация технологии проблемного обучения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974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836712"/>
            <a:ext cx="885698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 smtClean="0">
                <a:solidFill>
                  <a:srgbClr val="00B0F0"/>
                </a:solidFill>
              </a:rPr>
              <a:t>Условия эффективности проблемного обучения: </a:t>
            </a:r>
          </a:p>
          <a:p>
            <a:pPr marL="714375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800" dirty="0" smtClean="0"/>
              <a:t>интерес обучающихся </a:t>
            </a:r>
            <a:r>
              <a:rPr lang="ru-RU" sz="2800" dirty="0"/>
              <a:t>к содержанию проблемы; </a:t>
            </a:r>
            <a:endParaRPr lang="ru-RU" sz="2800" dirty="0" smtClean="0"/>
          </a:p>
          <a:p>
            <a:pPr marL="714375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800" dirty="0" smtClean="0"/>
              <a:t>посильность </a:t>
            </a:r>
            <a:r>
              <a:rPr lang="ru-RU" sz="2800" dirty="0"/>
              <a:t>решения проблемы для </a:t>
            </a:r>
            <a:r>
              <a:rPr lang="ru-RU" sz="2800" dirty="0" smtClean="0"/>
              <a:t>обучающихся данного возраста, и уровня подготовленности; </a:t>
            </a:r>
          </a:p>
          <a:p>
            <a:pPr marL="714375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800" dirty="0" smtClean="0"/>
              <a:t>практическая значимость </a:t>
            </a:r>
            <a:r>
              <a:rPr lang="ru-RU" sz="2800" dirty="0"/>
              <a:t>для </a:t>
            </a:r>
            <a:r>
              <a:rPr lang="ru-RU" sz="2800" dirty="0" smtClean="0"/>
              <a:t>обучающегося </a:t>
            </a:r>
            <a:r>
              <a:rPr lang="ru-RU" sz="2800" dirty="0"/>
              <a:t>информации, получаемой при решении проблемы; </a:t>
            </a:r>
            <a:endParaRPr lang="ru-RU" sz="2800" dirty="0" smtClean="0"/>
          </a:p>
          <a:p>
            <a:pPr marL="714375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800" dirty="0"/>
              <a:t>активное творческое участие обучаемых в процессе решения проблемы (личное и коллективное); </a:t>
            </a:r>
          </a:p>
          <a:p>
            <a:pPr marL="714375" indent="-45720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ru-RU" sz="2800" dirty="0"/>
              <a:t>диалогическое общение педагога с обучающимися, поощрение высказанных ими мыслей, гипотез. </a:t>
            </a:r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3800" y="26784"/>
            <a:ext cx="9144000" cy="50405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Реализация технологии проблемного обучения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34780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735240"/>
            <a:ext cx="8064896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3200" b="1" dirty="0" smtClean="0">
                <a:solidFill>
                  <a:srgbClr val="00B0F0"/>
                </a:solidFill>
              </a:rPr>
              <a:t>Основные задачи проблемного обучения в </a:t>
            </a:r>
            <a:r>
              <a:rPr lang="ru-RU" sz="3200" b="1" dirty="0" smtClean="0">
                <a:solidFill>
                  <a:srgbClr val="00B0F0"/>
                </a:solidFill>
              </a:rPr>
              <a:t>профессиональном образовании</a:t>
            </a:r>
            <a:endParaRPr lang="ru-RU" sz="3200" b="1" dirty="0">
              <a:solidFill>
                <a:srgbClr val="00B0F0"/>
              </a:solidFill>
            </a:endParaRPr>
          </a:p>
        </p:txBody>
      </p:sp>
      <p:sp>
        <p:nvSpPr>
          <p:cNvPr id="3" name="Содержимое 2"/>
          <p:cNvSpPr txBox="1">
            <a:spLocks/>
          </p:cNvSpPr>
          <p:nvPr/>
        </p:nvSpPr>
        <p:spPr>
          <a:xfrm>
            <a:off x="827584" y="2017375"/>
            <a:ext cx="8075240" cy="442108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ru-RU" sz="3000" dirty="0" smtClean="0"/>
              <a:t>развитие </a:t>
            </a:r>
            <a:r>
              <a:rPr lang="ru-RU" sz="3000" dirty="0" smtClean="0"/>
              <a:t>у студентов гибкости и системности мышления, творческих умений и способностей;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ru-RU" sz="3000" dirty="0" smtClean="0"/>
              <a:t>усвоение </a:t>
            </a:r>
            <a:r>
              <a:rPr lang="ru-RU" sz="3000" dirty="0" smtClean="0"/>
              <a:t>студентами </a:t>
            </a:r>
            <a:r>
              <a:rPr lang="ru-RU" sz="3000" dirty="0" smtClean="0"/>
              <a:t>знаний и умений, компетенций, </a:t>
            </a:r>
            <a:r>
              <a:rPr lang="ru-RU" sz="3000" dirty="0" smtClean="0"/>
              <a:t>добытых в ходе активного поиска и самостоятельного решения проблем, </a:t>
            </a:r>
            <a:r>
              <a:rPr lang="ru-RU" sz="3000" dirty="0" smtClean="0"/>
              <a:t>(эти знания, умения, компетенции более прочны, </a:t>
            </a:r>
            <a:r>
              <a:rPr lang="ru-RU" sz="3000" dirty="0" smtClean="0"/>
              <a:t>чем при традиционном </a:t>
            </a:r>
            <a:r>
              <a:rPr lang="ru-RU" sz="3000" dirty="0" smtClean="0"/>
              <a:t>обучении);</a:t>
            </a:r>
            <a:endParaRPr lang="ru-RU" sz="3000" dirty="0" smtClean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3800" y="26784"/>
            <a:ext cx="9144000" cy="50405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Реализация технологии проблемного обучения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6502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39893" y="752820"/>
            <a:ext cx="8064896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3200" b="1" dirty="0" smtClean="0">
                <a:solidFill>
                  <a:srgbClr val="00B0F0"/>
                </a:solidFill>
              </a:rPr>
              <a:t>Основные задачи проблемного обучения в </a:t>
            </a:r>
            <a:r>
              <a:rPr lang="ru-RU" sz="3200" b="1" dirty="0" smtClean="0">
                <a:solidFill>
                  <a:srgbClr val="00B0F0"/>
                </a:solidFill>
              </a:rPr>
              <a:t>профессиональном образовании</a:t>
            </a:r>
            <a:endParaRPr lang="ru-RU" sz="3200" b="1" dirty="0">
              <a:solidFill>
                <a:srgbClr val="00B0F0"/>
              </a:solidFill>
            </a:endParaRPr>
          </a:p>
        </p:txBody>
      </p:sp>
      <p:sp>
        <p:nvSpPr>
          <p:cNvPr id="3" name="Содержимое 2"/>
          <p:cNvSpPr txBox="1">
            <a:spLocks/>
          </p:cNvSpPr>
          <p:nvPr/>
        </p:nvSpPr>
        <p:spPr>
          <a:xfrm>
            <a:off x="727925" y="1976956"/>
            <a:ext cx="8075240" cy="470912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ru-RU" dirty="0" smtClean="0"/>
              <a:t>воспитание </a:t>
            </a:r>
            <a:r>
              <a:rPr lang="ru-RU" dirty="0" smtClean="0"/>
              <a:t>активной, творческой личности учащегося, умеющего видеть проблемы, правильно их ставить и находить нестандартные подходы к успешному их разрешению;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ru-RU" dirty="0" smtClean="0"/>
              <a:t>развитие </a:t>
            </a:r>
            <a:r>
              <a:rPr lang="ru-RU" dirty="0" smtClean="0"/>
              <a:t>профессионального проблемного </a:t>
            </a:r>
            <a:r>
              <a:rPr lang="ru-RU" dirty="0" smtClean="0"/>
              <a:t>мышления (в </a:t>
            </a:r>
            <a:r>
              <a:rPr lang="ru-RU" dirty="0" smtClean="0"/>
              <a:t>каждой </a:t>
            </a:r>
            <a:r>
              <a:rPr lang="ru-RU" dirty="0" smtClean="0"/>
              <a:t>профессии оно </a:t>
            </a:r>
            <a:r>
              <a:rPr lang="ru-RU" dirty="0" smtClean="0"/>
              <a:t>имеет свою </a:t>
            </a:r>
            <a:r>
              <a:rPr lang="ru-RU" dirty="0" smtClean="0"/>
              <a:t>специфику).</a:t>
            </a:r>
            <a:endParaRPr lang="ru-RU" dirty="0" smtClean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-6782" y="52677"/>
            <a:ext cx="9144000" cy="50405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Реализация технологии проблемного обучения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5825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2"/>
          <p:cNvSpPr txBox="1">
            <a:spLocks/>
          </p:cNvSpPr>
          <p:nvPr/>
        </p:nvSpPr>
        <p:spPr>
          <a:xfrm>
            <a:off x="205164" y="696387"/>
            <a:ext cx="8712968" cy="597666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ru-RU" b="1" dirty="0" smtClean="0">
                <a:solidFill>
                  <a:srgbClr val="00B0F0"/>
                </a:solidFill>
              </a:rPr>
              <a:t>Преимущества проблемного </a:t>
            </a:r>
            <a:r>
              <a:rPr lang="ru-RU" b="1" dirty="0">
                <a:solidFill>
                  <a:srgbClr val="00B0F0"/>
                </a:solidFill>
              </a:rPr>
              <a:t>обучения </a:t>
            </a:r>
            <a:r>
              <a:rPr lang="ru-RU" sz="2800" dirty="0">
                <a:solidFill>
                  <a:srgbClr val="00B0F0"/>
                </a:solidFill>
              </a:rPr>
              <a:t>(по сравнению с традиционным объяснительно-иллюстративным обучением)</a:t>
            </a:r>
            <a:r>
              <a:rPr lang="ru-RU" dirty="0">
                <a:solidFill>
                  <a:srgbClr val="00B0F0"/>
                </a:solidFill>
              </a:rPr>
              <a:t>:</a:t>
            </a:r>
          </a:p>
          <a:p>
            <a:pPr marL="722313">
              <a:spcBef>
                <a:spcPts val="0"/>
              </a:spcBef>
              <a:spcAft>
                <a:spcPts val="1200"/>
              </a:spcAft>
            </a:pPr>
            <a:r>
              <a:rPr lang="ru-RU" dirty="0" smtClean="0"/>
              <a:t>имеет большие возможности для развития у обучающихся внимания, наблюдательности</a:t>
            </a:r>
            <a:r>
              <a:rPr lang="ru-RU" dirty="0" smtClean="0"/>
              <a:t>, </a:t>
            </a:r>
            <a:r>
              <a:rPr lang="ru-RU" dirty="0" smtClean="0"/>
              <a:t>мышления; </a:t>
            </a:r>
            <a:endParaRPr lang="ru-RU" dirty="0" smtClean="0"/>
          </a:p>
          <a:p>
            <a:pPr marL="722313">
              <a:spcBef>
                <a:spcPts val="0"/>
              </a:spcBef>
              <a:spcAft>
                <a:spcPts val="1200"/>
              </a:spcAft>
            </a:pPr>
            <a:r>
              <a:rPr lang="ru-RU" dirty="0" smtClean="0"/>
              <a:t>развивает самостоятельность обучающихся, заинтересовывает и активизирует их познавательную деятельность;</a:t>
            </a:r>
          </a:p>
          <a:p>
            <a:pPr marL="722313">
              <a:spcBef>
                <a:spcPts val="0"/>
              </a:spcBef>
              <a:spcAft>
                <a:spcPts val="1200"/>
              </a:spcAft>
            </a:pPr>
            <a:r>
              <a:rPr lang="ru-RU" dirty="0" smtClean="0"/>
              <a:t>формирует опыт преодоления затруднений, уверенность в своих силах.</a:t>
            </a:r>
            <a:endParaRPr lang="ru-RU" dirty="0" smtClean="0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3800" y="26784"/>
            <a:ext cx="9144000" cy="50405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Реализация технологии проблемного обучения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5665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2"/>
          <p:cNvSpPr txBox="1">
            <a:spLocks/>
          </p:cNvSpPr>
          <p:nvPr/>
        </p:nvSpPr>
        <p:spPr>
          <a:xfrm>
            <a:off x="239316" y="947713"/>
            <a:ext cx="8712968" cy="5505475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1800"/>
              </a:spcAft>
              <a:buNone/>
            </a:pPr>
            <a:r>
              <a:rPr lang="ru-RU" b="1" dirty="0">
                <a:solidFill>
                  <a:srgbClr val="00B0F0"/>
                </a:solidFill>
              </a:rPr>
              <a:t>Недостатки проблемного обучения </a:t>
            </a:r>
            <a:r>
              <a:rPr lang="ru-RU" sz="2800" dirty="0" smtClean="0">
                <a:solidFill>
                  <a:srgbClr val="00B0F0"/>
                </a:solidFill>
              </a:rPr>
              <a:t>(по сравнению с традиционным объяснительно-иллюстративным обучением)</a:t>
            </a:r>
            <a:r>
              <a:rPr lang="ru-RU" dirty="0" smtClean="0">
                <a:solidFill>
                  <a:srgbClr val="00B0F0"/>
                </a:solidFill>
              </a:rPr>
              <a:t>:</a:t>
            </a:r>
            <a:endParaRPr lang="ru-RU" dirty="0">
              <a:solidFill>
                <a:srgbClr val="00B0F0"/>
              </a:solidFill>
            </a:endParaRPr>
          </a:p>
          <a:p>
            <a:pPr marL="722313">
              <a:spcBef>
                <a:spcPts val="0"/>
              </a:spcBef>
              <a:spcAft>
                <a:spcPts val="1800"/>
              </a:spcAft>
            </a:pPr>
            <a:r>
              <a:rPr lang="ru-RU" dirty="0" smtClean="0"/>
              <a:t>требует больше времени; </a:t>
            </a:r>
          </a:p>
          <a:p>
            <a:pPr marL="722313">
              <a:spcBef>
                <a:spcPts val="0"/>
              </a:spcBef>
              <a:spcAft>
                <a:spcPts val="1800"/>
              </a:spcAft>
            </a:pPr>
            <a:r>
              <a:rPr lang="ru-RU" dirty="0" smtClean="0"/>
              <a:t>выше требования к </a:t>
            </a:r>
            <a:r>
              <a:rPr lang="ru-RU" dirty="0" smtClean="0"/>
              <a:t>уровню </a:t>
            </a:r>
            <a:r>
              <a:rPr lang="ru-RU" dirty="0" smtClean="0"/>
              <a:t>педагогического мастерства </a:t>
            </a:r>
            <a:r>
              <a:rPr lang="ru-RU" dirty="0" smtClean="0"/>
              <a:t>преподавателя; </a:t>
            </a:r>
          </a:p>
          <a:p>
            <a:pPr marL="722313">
              <a:spcBef>
                <a:spcPts val="0"/>
              </a:spcBef>
              <a:spcAft>
                <a:spcPts val="1800"/>
              </a:spcAft>
            </a:pPr>
            <a:r>
              <a:rPr lang="ru-RU" dirty="0" smtClean="0"/>
              <a:t>вызывает </a:t>
            </a:r>
            <a:r>
              <a:rPr lang="ru-RU" dirty="0" smtClean="0"/>
              <a:t>затруднения у </a:t>
            </a:r>
            <a:r>
              <a:rPr lang="ru-RU" dirty="0" smtClean="0"/>
              <a:t>обучающихся с низким уровнем способностей, предметной подготовленности и учебной мотивации.</a:t>
            </a:r>
            <a:endParaRPr lang="ru-RU" dirty="0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3800" y="26784"/>
            <a:ext cx="9144000" cy="50405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Реализация технологии проблемного обучения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3560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766b6918f55d39789d1994168e8f159a99ab417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878</Words>
  <Application>Microsoft Office PowerPoint</Application>
  <PresentationFormat>Экран (4:3)</PresentationFormat>
  <Paragraphs>124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Технология проблемного обучения</dc:title>
  <dc:creator>Сергей Сидоров</dc:creator>
  <dc:description>Особенности проблемного обучения
Элементы проблемного обучения
Реализация технологии проблемного обучения</dc:description>
  <cp:lastModifiedBy>Сергей</cp:lastModifiedBy>
  <cp:revision>30</cp:revision>
  <dcterms:created xsi:type="dcterms:W3CDTF">2016-11-01T16:51:30Z</dcterms:created>
  <dcterms:modified xsi:type="dcterms:W3CDTF">2016-11-05T13:37:38Z</dcterms:modified>
</cp:coreProperties>
</file>