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7"/>
  </p:notesMasterIdLst>
  <p:sldIdLst>
    <p:sldId id="264" r:id="rId2"/>
    <p:sldId id="265" r:id="rId3"/>
    <p:sldId id="262" r:id="rId4"/>
    <p:sldId id="276" r:id="rId5"/>
    <p:sldId id="277" r:id="rId6"/>
    <p:sldId id="278" r:id="rId7"/>
    <p:sldId id="279" r:id="rId8"/>
    <p:sldId id="280" r:id="rId9"/>
    <p:sldId id="281" r:id="rId10"/>
    <p:sldId id="295" r:id="rId11"/>
    <p:sldId id="307" r:id="rId12"/>
    <p:sldId id="286" r:id="rId13"/>
    <p:sldId id="287" r:id="rId14"/>
    <p:sldId id="288" r:id="rId15"/>
    <p:sldId id="303" r:id="rId16"/>
    <p:sldId id="304" r:id="rId17"/>
    <p:sldId id="306" r:id="rId18"/>
    <p:sldId id="305" r:id="rId19"/>
    <p:sldId id="289" r:id="rId20"/>
    <p:sldId id="302" r:id="rId21"/>
    <p:sldId id="290" r:id="rId22"/>
    <p:sldId id="297" r:id="rId23"/>
    <p:sldId id="298" r:id="rId24"/>
    <p:sldId id="299" r:id="rId25"/>
    <p:sldId id="291" r:id="rId26"/>
    <p:sldId id="292" r:id="rId27"/>
    <p:sldId id="300" r:id="rId28"/>
    <p:sldId id="301" r:id="rId29"/>
    <p:sldId id="293" r:id="rId30"/>
    <p:sldId id="296" r:id="rId31"/>
    <p:sldId id="294" r:id="rId32"/>
    <p:sldId id="282" r:id="rId33"/>
    <p:sldId id="283" r:id="rId34"/>
    <p:sldId id="284" r:id="rId35"/>
    <p:sldId id="285" r:id="rId36"/>
  </p:sldIdLst>
  <p:sldSz cx="9144000" cy="6858000" type="screen4x3"/>
  <p:notesSz cx="6858000" cy="9144000"/>
  <p:custDataLst>
    <p:tags r:id="rId3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008000"/>
    <a:srgbClr val="003300"/>
    <a:srgbClr val="0066FF"/>
    <a:srgbClr val="CCFF66"/>
    <a:srgbClr val="CCFF99"/>
    <a:srgbClr val="CCECFF"/>
    <a:srgbClr val="FFCCCC"/>
    <a:srgbClr val="FF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8" autoAdjust="0"/>
    <p:restoredTop sz="94660"/>
  </p:normalViewPr>
  <p:slideViewPr>
    <p:cSldViewPr>
      <p:cViewPr varScale="1">
        <p:scale>
          <a:sx n="80" d="100"/>
          <a:sy n="80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0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AB925-31CD-4988-95F8-F30A916F027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47359B-C1D3-410D-AB96-2B633B9C8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664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55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066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101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418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780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039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67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46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172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705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277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20618-F25D-4717-A508-C10B8B5F67BA}" type="datetimeFigureOut">
              <a:rPr lang="ru-RU" smtClean="0"/>
              <a:t>01.11.2016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CBF4D-714F-4106-BC6E-8C2ACAE1C4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62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32.xml"/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5" Type="http://schemas.openxmlformats.org/officeDocument/2006/relationships/slide" Target="slide12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0285" y="260648"/>
            <a:ext cx="88558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Интерактивные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технологии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обучения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6136" y="6309320"/>
            <a:ext cx="3135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2"/>
              </a:rPr>
              <a:t>Сидоров С.В.</a:t>
            </a:r>
            <a:endParaRPr lang="ru-RU" sz="14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06253" y="2132856"/>
            <a:ext cx="846386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hlinkClick r:id="rId3" action="ppaction://hlinksldjump"/>
              </a:rPr>
              <a:t>Интерактивность </a:t>
            </a:r>
            <a:r>
              <a:rPr lang="ru-RU" sz="3200" dirty="0">
                <a:hlinkClick r:id="rId3" action="ppaction://hlinksldjump"/>
              </a:rPr>
              <a:t>как общее свойство систем</a:t>
            </a:r>
            <a:endParaRPr lang="ru-RU" sz="3200" dirty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hlinkClick r:id="rId4" action="ppaction://hlinksldjump"/>
              </a:rPr>
              <a:t>Особенности </a:t>
            </a:r>
            <a:r>
              <a:rPr lang="ru-RU" sz="3200" dirty="0">
                <a:hlinkClick r:id="rId4" action="ppaction://hlinksldjump"/>
              </a:rPr>
              <a:t>интерактивного </a:t>
            </a:r>
            <a:r>
              <a:rPr lang="ru-RU" sz="3200" dirty="0" smtClean="0">
                <a:hlinkClick r:id="rId4" action="ppaction://hlinksldjump"/>
              </a:rPr>
              <a:t>обучения</a:t>
            </a:r>
            <a:endParaRPr lang="ru-RU" sz="3200" dirty="0" smtClean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hlinkClick r:id="rId5" action="ppaction://hlinksldjump"/>
              </a:rPr>
              <a:t>Основные </a:t>
            </a:r>
            <a:r>
              <a:rPr lang="ru-RU" sz="3200" dirty="0">
                <a:hlinkClick r:id="rId5" action="ppaction://hlinksldjump"/>
              </a:rPr>
              <a:t>элементы интерактивного обучения </a:t>
            </a:r>
            <a:endParaRPr lang="ru-RU" sz="3200" dirty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hlinkClick r:id="rId6" action="ppaction://hlinksldjump"/>
              </a:rPr>
              <a:t>Виды </a:t>
            </a:r>
            <a:r>
              <a:rPr lang="ru-RU" sz="3200" dirty="0">
                <a:hlinkClick r:id="rId6" action="ppaction://hlinksldjump"/>
              </a:rPr>
              <a:t>групповых </a:t>
            </a:r>
            <a:r>
              <a:rPr lang="ru-RU" sz="3200" dirty="0" smtClean="0">
                <a:hlinkClick r:id="rId6" action="ppaction://hlinksldjump"/>
              </a:rPr>
              <a:t>дискуссий</a:t>
            </a:r>
            <a:endParaRPr lang="ru-RU" sz="3200" dirty="0" smtClean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hlinkClick r:id="rId7" action="ppaction://hlinksldjump"/>
              </a:rPr>
              <a:t>Этапы </a:t>
            </a:r>
            <a:r>
              <a:rPr lang="ru-RU" sz="3200" dirty="0">
                <a:hlinkClick r:id="rId7" action="ppaction://hlinksldjump"/>
              </a:rPr>
              <a:t>интерактивного учебного </a:t>
            </a:r>
            <a:r>
              <a:rPr lang="ru-RU" sz="3200" dirty="0" smtClean="0">
                <a:hlinkClick r:id="rId7" action="ppaction://hlinksldjump"/>
              </a:rPr>
              <a:t>занятия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3949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349172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Интерактивность (от англ. </a:t>
            </a:r>
            <a:r>
              <a:rPr lang="ru-RU" sz="3200" dirty="0" err="1">
                <a:solidFill>
                  <a:prstClr val="black"/>
                </a:solidFill>
              </a:rPr>
              <a:t>interaction</a:t>
            </a:r>
            <a:r>
              <a:rPr lang="ru-RU" sz="3200" dirty="0">
                <a:solidFill>
                  <a:prstClr val="black"/>
                </a:solidFill>
              </a:rPr>
              <a:t> — «взаимодействие») – понятие, раскрывающее особенности взаимодействия при </a:t>
            </a:r>
            <a:r>
              <a:rPr lang="ru-RU" sz="3200" dirty="0" smtClean="0">
                <a:solidFill>
                  <a:prstClr val="black"/>
                </a:solidFill>
              </a:rPr>
              <a:t>коммуникациях.  </a:t>
            </a:r>
          </a:p>
          <a:p>
            <a:endParaRPr lang="ru-RU" sz="3200" dirty="0" smtClean="0">
              <a:solidFill>
                <a:prstClr val="black"/>
              </a:solidFill>
            </a:endParaRPr>
          </a:p>
          <a:p>
            <a:pPr algn="r"/>
            <a:r>
              <a:rPr lang="ru-RU" sz="3200" dirty="0" smtClean="0">
                <a:solidFill>
                  <a:prstClr val="black"/>
                </a:solidFill>
              </a:rPr>
              <a:t>Используется </a:t>
            </a:r>
            <a:r>
              <a:rPr lang="ru-RU" sz="3200" dirty="0">
                <a:solidFill>
                  <a:prstClr val="black"/>
                </a:solidFill>
              </a:rPr>
              <a:t>в характеристике </a:t>
            </a:r>
            <a:r>
              <a:rPr lang="ru-RU" sz="3200" dirty="0" smtClean="0">
                <a:solidFill>
                  <a:prstClr val="black"/>
                </a:solidFill>
              </a:rPr>
              <a:t>информационных </a:t>
            </a:r>
            <a:r>
              <a:rPr lang="ru-RU" sz="3200" dirty="0">
                <a:solidFill>
                  <a:prstClr val="black"/>
                </a:solidFill>
              </a:rPr>
              <a:t>и телекоммуникационных систем, в программировании, а также социальных </a:t>
            </a:r>
            <a:r>
              <a:rPr lang="ru-RU" sz="3200" dirty="0" smtClean="0">
                <a:solidFill>
                  <a:prstClr val="black"/>
                </a:solidFill>
              </a:rPr>
              <a:t>науках. 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008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Интерактивность как общее свойство систем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763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Управляющая кнопка: домой 2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58602" y="980728"/>
            <a:ext cx="8317854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800" b="1" dirty="0">
                <a:solidFill>
                  <a:srgbClr val="00B0F0"/>
                </a:solidFill>
              </a:rPr>
              <a:t>Например</a:t>
            </a:r>
            <a:r>
              <a:rPr lang="ru-RU" sz="2800" dirty="0"/>
              <a:t>, интерактивный </a:t>
            </a:r>
            <a:r>
              <a:rPr lang="ru-RU" sz="2800" dirty="0" smtClean="0"/>
              <a:t>дизайн сайта обеспечивает </a:t>
            </a:r>
            <a:r>
              <a:rPr lang="ru-RU" sz="2800" dirty="0"/>
              <a:t>разнообразное взаимодействие пользователя с </a:t>
            </a:r>
            <a:r>
              <a:rPr lang="ru-RU" sz="2800" dirty="0" smtClean="0"/>
              <a:t>веб-ресурсом: </a:t>
            </a:r>
          </a:p>
          <a:p>
            <a:pPr marL="895350" indent="-35242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участвовать в обсуждении материалов сайта; </a:t>
            </a:r>
          </a:p>
          <a:p>
            <a:pPr marL="895350" indent="-35242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делиться своими материалами;  </a:t>
            </a:r>
          </a:p>
          <a:p>
            <a:pPr marL="895350" indent="-35242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менять внешний вид страниц; </a:t>
            </a:r>
          </a:p>
          <a:p>
            <a:pPr marL="895350" indent="-35242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задавать свои параметры поиска информации; </a:t>
            </a:r>
          </a:p>
          <a:p>
            <a:pPr marL="895350" indent="-352425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подписываться на оповещения о новинках...</a:t>
            </a:r>
            <a:r>
              <a:rPr lang="ru-RU" sz="2800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008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Интерактивность как общее свойство систем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39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Скриншоты ScreenCapture\Сохраненное изображение 2016-9-26_21-31-27.6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2246"/>
            <a:ext cx="6266857" cy="34157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Скриншоты ScreenCapture\Сохраненное изображение 2016-9-26_21-35-0.2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214" y="1304925"/>
            <a:ext cx="5984785" cy="28803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51520" y="764590"/>
            <a:ext cx="82809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Пример реализации интерактивного дизайна сайта: </a:t>
            </a:r>
          </a:p>
          <a:p>
            <a:r>
              <a:rPr lang="ru-RU" sz="2800" dirty="0" smtClean="0"/>
              <a:t>страница</a:t>
            </a:r>
          </a:p>
          <a:p>
            <a:r>
              <a:rPr lang="en-US" sz="2800" dirty="0" smtClean="0"/>
              <a:t>www.yandex.ru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на экранах </a:t>
            </a:r>
          </a:p>
          <a:p>
            <a:r>
              <a:rPr lang="ru-RU" sz="2800" dirty="0" smtClean="0"/>
              <a:t>разных </a:t>
            </a:r>
          </a:p>
          <a:p>
            <a:r>
              <a:rPr lang="ru-RU" sz="2800" dirty="0" smtClean="0"/>
              <a:t>пользователей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008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Интерактивность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общее свойство систем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592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26442" y="1196752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Интерактивность в широком смысле часто понимается как возможность потребителя самому управлять процессом потребления.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61069" y="3501008"/>
            <a:ext cx="79949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Интерактивность </a:t>
            </a:r>
            <a:r>
              <a:rPr lang="ru-RU" sz="3200" dirty="0"/>
              <a:t>свидетельствует об интеллекте системы, о том, что она способна подстраиваться под потребности пользователя.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008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Интерактивность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общее свойство систем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620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4111" y="1484784"/>
            <a:ext cx="8306047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dirty="0"/>
              <a:t>Интерактивное обучение позволяет обучающемуся самостоятельно управлять процессом освоения знаний и опыта, приобретения </a:t>
            </a:r>
            <a:r>
              <a:rPr lang="ru-RU" sz="3200" dirty="0" smtClean="0"/>
              <a:t>компетенций. </a:t>
            </a:r>
          </a:p>
          <a:p>
            <a:pPr>
              <a:spcAft>
                <a:spcPts val="1800"/>
              </a:spcAft>
            </a:pPr>
            <a:r>
              <a:rPr lang="ru-RU" sz="3200" dirty="0" smtClean="0"/>
              <a:t>Задача</a:t>
            </a:r>
            <a:r>
              <a:rPr lang="ru-RU" sz="3200" dirty="0"/>
              <a:t>, которую решает посредством этого </a:t>
            </a:r>
            <a:r>
              <a:rPr lang="ru-RU" sz="3200" dirty="0" smtClean="0"/>
              <a:t>педагог: увеличить </a:t>
            </a:r>
            <a:r>
              <a:rPr lang="ru-RU" sz="3200" dirty="0"/>
              <a:t>эффективность обучения.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интерактивного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59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13283" y="1628800"/>
            <a:ext cx="8496944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Показатели интерактивного обучения: </a:t>
            </a:r>
          </a:p>
          <a:p>
            <a:pPr marL="1076325" indent="-3619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ru-RU" sz="3200" dirty="0" smtClean="0"/>
              <a:t>диалоговый </a:t>
            </a:r>
            <a:r>
              <a:rPr lang="ru-RU" sz="3200" dirty="0"/>
              <a:t>режим взаимодействия педагога с </a:t>
            </a:r>
            <a:r>
              <a:rPr lang="ru-RU" sz="3200" dirty="0" smtClean="0"/>
              <a:t>учащимися; </a:t>
            </a:r>
          </a:p>
          <a:p>
            <a:pPr marL="1076325" indent="-3619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ru-RU" sz="3200" dirty="0" smtClean="0"/>
              <a:t>наличие у обучающегося возможности самостоятельно </a:t>
            </a:r>
            <a:r>
              <a:rPr lang="ru-RU" sz="3200" dirty="0"/>
              <a:t>выбрать формат участия в этом диалоге. </a:t>
            </a:r>
            <a:endParaRPr lang="ru-RU" sz="3200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интерактивного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750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56749"/>
            <a:ext cx="87849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НЕОБХОДИМО</a:t>
            </a:r>
            <a:r>
              <a:rPr lang="ru-RU" sz="3200" dirty="0" smtClean="0"/>
              <a:t> </a:t>
            </a:r>
            <a:endParaRPr lang="ru-RU" sz="3200" dirty="0"/>
          </a:p>
          <a:p>
            <a:r>
              <a:rPr lang="ru-RU" sz="3200" dirty="0"/>
              <a:t>постоянное двустороннее общение, эффективные коммуникации во взаимодействии учителя с учениками, а также учащихся друг с другом.   </a:t>
            </a:r>
            <a:endParaRPr lang="ru-RU" sz="3200" dirty="0" smtClean="0"/>
          </a:p>
          <a:p>
            <a:endParaRPr lang="ru-RU" sz="3200" dirty="0"/>
          </a:p>
          <a:p>
            <a:r>
              <a:rPr lang="ru-RU" sz="3200" b="1" dirty="0" smtClean="0">
                <a:solidFill>
                  <a:srgbClr val="C00000"/>
                </a:solidFill>
              </a:rPr>
              <a:t>НЕОБЯЗАТЕЛЬНО</a:t>
            </a:r>
            <a:r>
              <a:rPr lang="ru-RU" sz="3200" dirty="0" smtClean="0"/>
              <a:t> </a:t>
            </a:r>
          </a:p>
          <a:p>
            <a:r>
              <a:rPr lang="ru-RU" sz="3200" dirty="0" smtClean="0"/>
              <a:t>использование </a:t>
            </a:r>
            <a:r>
              <a:rPr lang="ru-RU" sz="3200" dirty="0"/>
              <a:t>каких-либо специальных интерактивных технических </a:t>
            </a:r>
            <a:r>
              <a:rPr lang="ru-RU" sz="3200" dirty="0" smtClean="0"/>
              <a:t>средств (компьютера, интерактивной доски и т.п.)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06688" y="871974"/>
            <a:ext cx="6057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dirty="0">
                <a:solidFill>
                  <a:srgbClr val="00B0F0"/>
                </a:solidFill>
              </a:rPr>
              <a:t>Для интерактивного </a:t>
            </a:r>
            <a:r>
              <a:rPr lang="ru-RU" sz="3200" b="1" dirty="0" smtClean="0">
                <a:solidFill>
                  <a:srgbClr val="00B0F0"/>
                </a:solidFill>
              </a:rPr>
              <a:t>обучения… </a:t>
            </a:r>
            <a:endParaRPr lang="ru-RU" b="1" dirty="0">
              <a:solidFill>
                <a:srgbClr val="00B0F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077072"/>
            <a:ext cx="9144000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интерактивного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8128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92720" y="836305"/>
            <a:ext cx="872174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>
                <a:solidFill>
                  <a:srgbClr val="00B0F0"/>
                </a:solidFill>
              </a:rPr>
              <a:t>При интерактивном обучении </a:t>
            </a:r>
            <a:r>
              <a:rPr lang="ru-RU" sz="3200" b="1" dirty="0">
                <a:solidFill>
                  <a:srgbClr val="00B0F0"/>
                </a:solidFill>
              </a:rPr>
              <a:t>педагог </a:t>
            </a:r>
            <a:r>
              <a:rPr lang="ru-RU" sz="3200" b="1" dirty="0" smtClean="0">
                <a:solidFill>
                  <a:srgbClr val="00B0F0"/>
                </a:solidFill>
              </a:rPr>
              <a:t>должен…</a:t>
            </a:r>
            <a:r>
              <a:rPr lang="ru-RU" sz="3200" dirty="0" smtClean="0"/>
              <a:t> </a:t>
            </a:r>
          </a:p>
          <a:p>
            <a:pPr marL="12668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активизировать </a:t>
            </a:r>
            <a:r>
              <a:rPr lang="ru-RU" sz="3200" dirty="0"/>
              <a:t>индивидуальные умственные процессы учащихся; </a:t>
            </a:r>
            <a:endParaRPr lang="ru-RU" sz="3200" dirty="0" smtClean="0"/>
          </a:p>
          <a:p>
            <a:pPr marL="12668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обеспечивать </a:t>
            </a:r>
            <a:r>
              <a:rPr lang="ru-RU" sz="3200" dirty="0"/>
              <a:t>понимание учащимися информации; </a:t>
            </a:r>
            <a:endParaRPr lang="ru-RU" sz="3200" dirty="0" smtClean="0"/>
          </a:p>
          <a:p>
            <a:pPr marL="12668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индивидуализировать </a:t>
            </a:r>
            <a:r>
              <a:rPr lang="ru-RU" sz="3200" dirty="0"/>
              <a:t>педагогическое взаимодействие; </a:t>
            </a:r>
            <a:endParaRPr lang="ru-RU" sz="3200" dirty="0" smtClean="0"/>
          </a:p>
          <a:p>
            <a:pPr marL="12668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обеспечивать </a:t>
            </a:r>
            <a:r>
              <a:rPr lang="ru-RU" sz="3200" dirty="0"/>
              <a:t>достижение взаимной связи между учащимися при обмене </a:t>
            </a:r>
            <a:r>
              <a:rPr lang="ru-RU" sz="3200" dirty="0" smtClean="0"/>
              <a:t>информацией.</a:t>
            </a:r>
            <a:r>
              <a:rPr lang="ru-RU" sz="3200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интерактивного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3831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805" y="980728"/>
            <a:ext cx="861639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 smtClean="0">
                <a:solidFill>
                  <a:srgbClr val="00B0F0"/>
                </a:solidFill>
              </a:rPr>
              <a:t>Преимущества интерактивного обучения </a:t>
            </a:r>
          </a:p>
          <a:p>
            <a:pPr marL="895350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пробуждение интереса к учению; </a:t>
            </a:r>
          </a:p>
          <a:p>
            <a:pPr marL="895350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поощрение </a:t>
            </a:r>
            <a:r>
              <a:rPr lang="ru-RU" sz="2800" dirty="0"/>
              <a:t>активного участия всех обучающихся в учебном </a:t>
            </a:r>
            <a:r>
              <a:rPr lang="ru-RU" sz="2800" dirty="0" smtClean="0"/>
              <a:t>процессе;</a:t>
            </a:r>
          </a:p>
          <a:p>
            <a:pPr marL="895350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обращение </a:t>
            </a:r>
            <a:r>
              <a:rPr lang="ru-RU" sz="2800" dirty="0"/>
              <a:t>к чувствам каждого участника учебного процесса; </a:t>
            </a:r>
            <a:endParaRPr lang="ru-RU" sz="2800" dirty="0" smtClean="0"/>
          </a:p>
          <a:p>
            <a:pPr marL="895350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способствование эффективному усвоению </a:t>
            </a:r>
            <a:r>
              <a:rPr lang="ru-RU" sz="2800" dirty="0"/>
              <a:t>учебного материала; </a:t>
            </a:r>
            <a:endParaRPr lang="ru-RU" sz="2800" dirty="0" smtClean="0"/>
          </a:p>
          <a:p>
            <a:pPr marL="895350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формирование </a:t>
            </a:r>
            <a:r>
              <a:rPr lang="ru-RU" sz="2800" dirty="0"/>
              <a:t>у учащихся </a:t>
            </a:r>
            <a:r>
              <a:rPr lang="ru-RU" sz="2800" dirty="0" smtClean="0"/>
              <a:t>собственного мнения; </a:t>
            </a:r>
          </a:p>
          <a:p>
            <a:pPr marL="895350" indent="-4572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формирование </a:t>
            </a:r>
            <a:r>
              <a:rPr lang="ru-RU" sz="2800" dirty="0"/>
              <a:t>жизненных навыков. 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интерактивного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2695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023" y="974913"/>
            <a:ext cx="8820471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000" b="1" dirty="0" smtClean="0">
                <a:solidFill>
                  <a:srgbClr val="00B0F0"/>
                </a:solidFill>
              </a:rPr>
              <a:t>Правила для педагога при </a:t>
            </a:r>
            <a:r>
              <a:rPr lang="ru-RU" sz="3000" b="1" dirty="0">
                <a:solidFill>
                  <a:srgbClr val="00B0F0"/>
                </a:solidFill>
              </a:rPr>
              <a:t>интерактивном обучении </a:t>
            </a:r>
            <a:endParaRPr lang="ru-RU" sz="3000" b="1" dirty="0" smtClean="0">
              <a:solidFill>
                <a:srgbClr val="00B0F0"/>
              </a:solidFill>
            </a:endParaRPr>
          </a:p>
          <a:p>
            <a:pPr>
              <a:spcAft>
                <a:spcPts val="1200"/>
              </a:spcAft>
            </a:pPr>
            <a:r>
              <a:rPr lang="ru-RU" sz="3000" dirty="0" smtClean="0"/>
              <a:t>1. Вовлекать в работу всех обучающихся</a:t>
            </a:r>
            <a:r>
              <a:rPr lang="ru-RU" sz="3000" dirty="0"/>
              <a:t>. </a:t>
            </a:r>
            <a:endParaRPr lang="ru-RU" sz="3000" dirty="0" smtClean="0"/>
          </a:p>
          <a:p>
            <a:pPr>
              <a:spcAft>
                <a:spcPts val="1200"/>
              </a:spcAft>
            </a:pPr>
            <a:r>
              <a:rPr lang="ru-RU" sz="3000" dirty="0" smtClean="0"/>
              <a:t>2</a:t>
            </a:r>
            <a:r>
              <a:rPr lang="ru-RU" sz="3000" dirty="0"/>
              <a:t>. </a:t>
            </a:r>
            <a:r>
              <a:rPr lang="ru-RU" sz="3000" dirty="0" smtClean="0"/>
              <a:t>Уделять внимание </a:t>
            </a:r>
            <a:r>
              <a:rPr lang="ru-RU" sz="3000" dirty="0"/>
              <a:t>психологической готовности </a:t>
            </a:r>
            <a:r>
              <a:rPr lang="ru-RU" sz="3000" dirty="0" smtClean="0"/>
              <a:t>обучающихся, чтобы преодолевать их скованность. </a:t>
            </a:r>
          </a:p>
          <a:p>
            <a:pPr>
              <a:spcAft>
                <a:spcPts val="1200"/>
              </a:spcAft>
            </a:pPr>
            <a:r>
              <a:rPr lang="ru-RU" sz="3000" dirty="0" smtClean="0"/>
              <a:t>3</a:t>
            </a:r>
            <a:r>
              <a:rPr lang="ru-RU" sz="3000" dirty="0"/>
              <a:t>. </a:t>
            </a:r>
            <a:r>
              <a:rPr lang="ru-RU" sz="3000" dirty="0" smtClean="0"/>
              <a:t>Обучающихся не </a:t>
            </a:r>
            <a:r>
              <a:rPr lang="ru-RU" sz="3000" dirty="0"/>
              <a:t>должно быть слишком много. </a:t>
            </a:r>
            <a:endParaRPr lang="ru-RU" sz="3000" dirty="0" smtClean="0"/>
          </a:p>
          <a:p>
            <a:pPr>
              <a:spcAft>
                <a:spcPts val="1200"/>
              </a:spcAft>
            </a:pPr>
            <a:r>
              <a:rPr lang="ru-RU" sz="3000" dirty="0" smtClean="0"/>
              <a:t>4</a:t>
            </a:r>
            <a:r>
              <a:rPr lang="ru-RU" sz="3000" dirty="0"/>
              <a:t>. </a:t>
            </a:r>
            <a:r>
              <a:rPr lang="ru-RU" sz="3000" dirty="0" smtClean="0"/>
              <a:t>Не отклоняться </a:t>
            </a:r>
            <a:r>
              <a:rPr lang="ru-RU" sz="3000" dirty="0"/>
              <a:t>от определённого регламента и процедуры. </a:t>
            </a:r>
            <a:endParaRPr lang="ru-RU" sz="3000" dirty="0" smtClean="0"/>
          </a:p>
          <a:p>
            <a:pPr>
              <a:spcAft>
                <a:spcPts val="1200"/>
              </a:spcAft>
            </a:pPr>
            <a:r>
              <a:rPr lang="ru-RU" sz="3000" dirty="0" smtClean="0"/>
              <a:t>5</a:t>
            </a:r>
            <a:r>
              <a:rPr lang="ru-RU" sz="3000" dirty="0"/>
              <a:t>. </a:t>
            </a:r>
            <a:r>
              <a:rPr lang="ru-RU" sz="3000" dirty="0" smtClean="0"/>
              <a:t>Тщательно продумывать деление обучающихся на </a:t>
            </a:r>
            <a:r>
              <a:rPr lang="ru-RU" sz="3000" dirty="0" err="1" smtClean="0"/>
              <a:t>микрогруппы</a:t>
            </a:r>
            <a:r>
              <a:rPr lang="ru-RU" sz="3000" dirty="0" smtClean="0"/>
              <a:t>.</a:t>
            </a:r>
            <a:endParaRPr lang="ru-RU" sz="30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интерактивного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677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7" y="2132856"/>
            <a:ext cx="848131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1. Работа </a:t>
            </a:r>
            <a:r>
              <a:rPr lang="ru-RU" sz="3200" b="1" dirty="0">
                <a:solidFill>
                  <a:srgbClr val="00B0F0"/>
                </a:solidFill>
              </a:rPr>
              <a:t>в группах </a:t>
            </a:r>
            <a:endParaRPr lang="ru-RU" sz="3200" b="1" dirty="0" smtClean="0">
              <a:solidFill>
                <a:srgbClr val="00B0F0"/>
              </a:solidFill>
            </a:endParaRPr>
          </a:p>
          <a:p>
            <a:pPr>
              <a:spcAft>
                <a:spcPts val="1200"/>
              </a:spcAft>
            </a:pPr>
            <a:r>
              <a:rPr lang="ru-RU" sz="3200" dirty="0" smtClean="0"/>
              <a:t>Разделение </a:t>
            </a:r>
            <a:r>
              <a:rPr lang="ru-RU" sz="3200" dirty="0"/>
              <a:t>всех учащихся на группы по 4-6 участников и постановка задач, которые выполняются в определённый срок. После </a:t>
            </a:r>
            <a:r>
              <a:rPr lang="ru-RU" sz="3200" dirty="0" smtClean="0"/>
              <a:t>этого </a:t>
            </a:r>
            <a:r>
              <a:rPr lang="ru-RU" sz="3200" dirty="0"/>
              <a:t>происходит обсуждение и активное </a:t>
            </a:r>
            <a:r>
              <a:rPr lang="ru-RU" sz="3200" dirty="0" smtClean="0"/>
              <a:t>слушание,  комментарии </a:t>
            </a:r>
            <a:r>
              <a:rPr lang="ru-RU" sz="3200" dirty="0"/>
              <a:t>педагога по работе </a:t>
            </a:r>
            <a:r>
              <a:rPr lang="ru-RU" sz="3200" dirty="0" smtClean="0"/>
              <a:t>группы.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-1" y="260648"/>
            <a:ext cx="9143999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элементы интерактивного обучения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60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492896"/>
            <a:ext cx="8352928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>
                <a:solidFill>
                  <a:srgbClr val="00B0F0"/>
                </a:solidFill>
              </a:rPr>
              <a:t>2. Ролевая </a:t>
            </a:r>
            <a:r>
              <a:rPr lang="ru-RU" sz="3200" b="1" dirty="0" smtClean="0">
                <a:solidFill>
                  <a:srgbClr val="00B0F0"/>
                </a:solidFill>
              </a:rPr>
              <a:t>игра</a:t>
            </a:r>
            <a:endParaRPr lang="ru-RU" sz="3200" dirty="0" smtClean="0"/>
          </a:p>
          <a:p>
            <a:pPr>
              <a:spcAft>
                <a:spcPts val="1800"/>
              </a:spcAft>
            </a:pPr>
            <a:r>
              <a:rPr lang="ru-RU" sz="3200" dirty="0"/>
              <a:t>П</a:t>
            </a:r>
            <a:r>
              <a:rPr lang="ru-RU" sz="3200" dirty="0" smtClean="0"/>
              <a:t>едагог </a:t>
            </a:r>
            <a:r>
              <a:rPr lang="ru-RU" sz="3200" dirty="0"/>
              <a:t>распределяет роли между учащимися, и они стараются действовать в рамках предложенной ситуации.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" y="260648"/>
            <a:ext cx="9143999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элементы интерактивного обучения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28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063" y="1196752"/>
            <a:ext cx="864096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3. Мозговой </a:t>
            </a:r>
            <a:r>
              <a:rPr lang="ru-RU" sz="3200" b="1" dirty="0" smtClean="0">
                <a:solidFill>
                  <a:srgbClr val="00B0F0"/>
                </a:solidFill>
              </a:rPr>
              <a:t>штурм</a:t>
            </a:r>
          </a:p>
          <a:p>
            <a:pPr>
              <a:spcAft>
                <a:spcPts val="1200"/>
              </a:spcAft>
            </a:pPr>
            <a:r>
              <a:rPr lang="ru-RU" sz="3200" dirty="0"/>
              <a:t>До</a:t>
            </a:r>
            <a:r>
              <a:rPr lang="ru-RU" sz="3200" dirty="0" smtClean="0"/>
              <a:t>стижение </a:t>
            </a:r>
            <a:r>
              <a:rPr lang="ru-RU" sz="3200" dirty="0"/>
              <a:t>результата путём выражения мыслей всех </a:t>
            </a:r>
            <a:r>
              <a:rPr lang="ru-RU" sz="3200" dirty="0" smtClean="0"/>
              <a:t>участников. Помогает </a:t>
            </a:r>
            <a:r>
              <a:rPr lang="ru-RU" sz="3200" dirty="0"/>
              <a:t>найти несколько решений по поставленной проблеме.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/>
              <a:t>Необходимо сформулировать проблему таким образом, чтобы </a:t>
            </a:r>
            <a:r>
              <a:rPr lang="ru-RU" sz="3200" dirty="0"/>
              <a:t>способствовать выдвижению новых идей.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/>
              <a:t>В </a:t>
            </a:r>
            <a:r>
              <a:rPr lang="ru-RU" sz="3200" dirty="0"/>
              <a:t>конце занятия происходит обсуждение и оценка интересных идей.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" y="260648"/>
            <a:ext cx="9143999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элементы интерактивного обучения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91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42692"/>
            <a:ext cx="87129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/>
              <a:t>Открытие.</a:t>
            </a:r>
            <a:r>
              <a:rPr lang="ru-RU" sz="2800" dirty="0"/>
              <a:t> </a:t>
            </a:r>
            <a:endParaRPr lang="ru-RU" sz="2800" dirty="0" smtClean="0"/>
          </a:p>
          <a:p>
            <a:pPr>
              <a:spcAft>
                <a:spcPts val="1200"/>
              </a:spcAft>
            </a:pPr>
            <a:r>
              <a:rPr lang="ru-RU" sz="2800" dirty="0" smtClean="0"/>
              <a:t>Ведущий </a:t>
            </a:r>
            <a:r>
              <a:rPr lang="ru-RU" sz="2800" dirty="0"/>
              <a:t>объявляет тему и </a:t>
            </a:r>
            <a:r>
              <a:rPr lang="ru-RU" sz="2800" dirty="0" smtClean="0"/>
              <a:t>правила </a:t>
            </a:r>
            <a:r>
              <a:rPr lang="ru-RU" sz="2800" dirty="0"/>
              <a:t>«мозгового штурма»: </a:t>
            </a:r>
            <a:endParaRPr lang="ru-RU" sz="2800" dirty="0" smtClean="0"/>
          </a:p>
          <a:p>
            <a:pPr marL="285750" indent="-285750">
              <a:spcAft>
                <a:spcPts val="1200"/>
              </a:spcAft>
              <a:buFontTx/>
              <a:buChar char="-"/>
            </a:pPr>
            <a:r>
              <a:rPr lang="ru-RU" sz="2800" dirty="0" smtClean="0"/>
              <a:t>всем </a:t>
            </a:r>
            <a:r>
              <a:rPr lang="ru-RU" sz="2800" dirty="0"/>
              <a:t>нужно настроиться на творчество; </a:t>
            </a:r>
            <a:endParaRPr lang="ru-RU" sz="2800" dirty="0" smtClean="0"/>
          </a:p>
          <a:p>
            <a:pPr marL="285750" indent="-285750">
              <a:spcAft>
                <a:spcPts val="1200"/>
              </a:spcAft>
              <a:buFontTx/>
              <a:buChar char="-"/>
            </a:pPr>
            <a:r>
              <a:rPr lang="ru-RU" sz="2800" dirty="0" smtClean="0"/>
              <a:t>высказывать </a:t>
            </a:r>
            <a:r>
              <a:rPr lang="ru-RU" sz="2800" dirty="0"/>
              <a:t>можно все идеи, какие приходят в голову в связи с темой, даже самые, на первый взгляд, нереальные; </a:t>
            </a:r>
            <a:endParaRPr lang="ru-RU" sz="2800" dirty="0" smtClean="0"/>
          </a:p>
          <a:p>
            <a:pPr marL="285750" indent="-285750">
              <a:spcAft>
                <a:spcPts val="1200"/>
              </a:spcAft>
              <a:buFontTx/>
              <a:buChar char="-"/>
            </a:pPr>
            <a:r>
              <a:rPr lang="ru-RU" sz="2800" dirty="0" smtClean="0"/>
              <a:t>каждый</a:t>
            </a:r>
            <a:r>
              <a:rPr lang="ru-RU" sz="2800" dirty="0"/>
              <a:t>, кто предлагает, добивается, чтобы все члены группы понимали смысл предложения; </a:t>
            </a:r>
            <a:endParaRPr lang="ru-RU" sz="2800" dirty="0" smtClean="0"/>
          </a:p>
          <a:p>
            <a:pPr marL="285750" indent="-285750">
              <a:spcAft>
                <a:spcPts val="1200"/>
              </a:spcAft>
              <a:buFontTx/>
              <a:buChar char="-"/>
            </a:pPr>
            <a:r>
              <a:rPr lang="ru-RU" sz="2800" dirty="0" smtClean="0"/>
              <a:t>на </a:t>
            </a:r>
            <a:r>
              <a:rPr lang="ru-RU" sz="2800" dirty="0"/>
              <a:t>первом этапе ничего обсуждать и критиковать нельзя; </a:t>
            </a:r>
            <a:endParaRPr lang="ru-RU" sz="2800" dirty="0" smtClean="0"/>
          </a:p>
          <a:p>
            <a:pPr marL="285750" indent="-285750">
              <a:spcAft>
                <a:spcPts val="1200"/>
              </a:spcAft>
              <a:buFontTx/>
              <a:buChar char="-"/>
            </a:pPr>
            <a:r>
              <a:rPr lang="ru-RU" sz="2800" dirty="0" smtClean="0"/>
              <a:t>все </a:t>
            </a:r>
            <a:r>
              <a:rPr lang="ru-RU" sz="2800" dirty="0"/>
              <a:t>идеи записываются.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79712" y="0"/>
            <a:ext cx="7181428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Организации «мозгового штурма» (вариант)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75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340768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«</a:t>
            </a:r>
            <a:r>
              <a:rPr lang="ru-RU" sz="2800" b="1" dirty="0"/>
              <a:t>Фонтан идей». </a:t>
            </a:r>
            <a:endParaRPr lang="ru-RU" sz="2800" b="1" dirty="0" smtClean="0"/>
          </a:p>
          <a:p>
            <a:r>
              <a:rPr lang="ru-RU" sz="2800" dirty="0" smtClean="0"/>
              <a:t>Все </a:t>
            </a:r>
            <a:r>
              <a:rPr lang="ru-RU" sz="2800" dirty="0"/>
              <a:t>предлагают свои идеи для решения возникшей проблемы, реализации проекта или составления плана мероприятий.   </a:t>
            </a:r>
            <a:endParaRPr lang="ru-RU" sz="2800" dirty="0" smtClean="0"/>
          </a:p>
          <a:p>
            <a:endParaRPr lang="ru-RU" sz="2800" dirty="0" smtClean="0"/>
          </a:p>
          <a:p>
            <a:r>
              <a:rPr lang="ru-RU" sz="2800" b="1" dirty="0"/>
              <a:t>«Прояснение».</a:t>
            </a:r>
            <a:r>
              <a:rPr lang="ru-RU" sz="2800" dirty="0"/>
              <a:t> </a:t>
            </a:r>
            <a:endParaRPr lang="ru-RU" sz="2800" dirty="0" smtClean="0"/>
          </a:p>
          <a:p>
            <a:r>
              <a:rPr lang="ru-RU" sz="2800" dirty="0" smtClean="0"/>
              <a:t>Можно </a:t>
            </a:r>
            <a:r>
              <a:rPr lang="ru-RU" sz="2800" dirty="0"/>
              <a:t>задать друг другу вопросы, чтобы устранить непонимание. Авторы комментируют по просьбе участников комментируют свои идеи, отвечают на вопросы.   </a:t>
            </a:r>
            <a:endParaRPr lang="ru-RU" sz="28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979712" y="0"/>
            <a:ext cx="7181428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ru-RU"/>
            </a:defPPr>
            <a:lvl1pPr algn="r">
              <a:defRPr sz="2800" b="1">
                <a:solidFill>
                  <a:schemeClr val="accent6">
                    <a:lumMod val="50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dirty="0"/>
              <a:t>Организации «мозгового штурма» (вариант)</a:t>
            </a:r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32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030" y="1700808"/>
            <a:ext cx="828092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/>
              <a:t>«Сужение». </a:t>
            </a:r>
          </a:p>
          <a:p>
            <a:pPr>
              <a:spcAft>
                <a:spcPts val="1200"/>
              </a:spcAft>
            </a:pPr>
            <a:r>
              <a:rPr lang="ru-RU" sz="2800" dirty="0"/>
              <a:t>1. Объединение. С разрешения коллектива объединяются похожие идеи, чтобы избежать повторений. </a:t>
            </a:r>
          </a:p>
          <a:p>
            <a:pPr>
              <a:spcAft>
                <a:spcPts val="1200"/>
              </a:spcAft>
            </a:pPr>
            <a:r>
              <a:rPr lang="ru-RU" sz="2800" dirty="0"/>
              <a:t>2. Голосование. Выбор лучших идей. Можно либо пойти по пути постепенного сокращения количества идей, либо заранее определить, сколько идей можно оставить на этом этапе. 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79712" y="0"/>
            <a:ext cx="7181428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ru-RU"/>
            </a:defPPr>
            <a:lvl1pPr algn="r">
              <a:defRPr sz="2800" b="1">
                <a:solidFill>
                  <a:schemeClr val="accent6">
                    <a:lumMod val="50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dirty="0"/>
              <a:t>Организации «мозгового штурма» (вариант)</a:t>
            </a:r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07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542" y="1628800"/>
            <a:ext cx="864096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/>
              <a:t>Закрытие.</a:t>
            </a:r>
            <a:r>
              <a:rPr lang="ru-RU" sz="2800" b="1" dirty="0">
                <a:solidFill>
                  <a:srgbClr val="00B0F0"/>
                </a:solidFill>
              </a:rPr>
              <a:t> </a:t>
            </a:r>
            <a:endParaRPr lang="ru-RU" sz="2800" b="1" dirty="0" smtClean="0">
              <a:solidFill>
                <a:srgbClr val="00B0F0"/>
              </a:solidFill>
            </a:endParaRPr>
          </a:p>
          <a:p>
            <a:pPr>
              <a:spcAft>
                <a:spcPts val="1200"/>
              </a:spcAft>
            </a:pPr>
            <a:r>
              <a:rPr lang="ru-RU" sz="2800" dirty="0" smtClean="0"/>
              <a:t>Сообщаются </a:t>
            </a:r>
            <a:r>
              <a:rPr lang="ru-RU" sz="2800" dirty="0"/>
              <a:t>результаты отбора идей, называются идеи-«чемпионы» и их авторы. Результаты можно оформить в виде рейтинга, своеобразного хит-парада. В случае если две идеи набрали одинаковое количество голосов, надо взять обе.   </a:t>
            </a:r>
            <a:endParaRPr lang="ru-RU" sz="2800" dirty="0" smtClean="0"/>
          </a:p>
          <a:p>
            <a:pPr>
              <a:spcAft>
                <a:spcPts val="1200"/>
              </a:spcAft>
            </a:pPr>
            <a:endParaRPr lang="ru-RU" sz="2800" dirty="0"/>
          </a:p>
          <a:p>
            <a:pPr algn="r">
              <a:spcAft>
                <a:spcPts val="1200"/>
              </a:spcAft>
            </a:pPr>
            <a:r>
              <a:rPr lang="ru-RU" sz="2800" dirty="0" smtClean="0"/>
              <a:t>Детальная </a:t>
            </a:r>
            <a:r>
              <a:rPr lang="ru-RU" sz="2800" dirty="0"/>
              <a:t>доработка идей осуществляется их авторами и теми, кто вызвался им </a:t>
            </a:r>
            <a:r>
              <a:rPr lang="ru-RU" sz="2800" dirty="0" smtClean="0"/>
              <a:t>помочь.</a:t>
            </a:r>
            <a:r>
              <a:rPr lang="ru-RU" sz="2800" dirty="0"/>
              <a:t>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79712" y="0"/>
            <a:ext cx="7181428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ru-RU"/>
            </a:defPPr>
            <a:lvl1pPr algn="r">
              <a:defRPr sz="2800" b="1">
                <a:solidFill>
                  <a:schemeClr val="accent6">
                    <a:lumMod val="50000"/>
                  </a:schemeClr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dirty="0"/>
              <a:t>Организации «мозгового штурма» (вариант)</a:t>
            </a:r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30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8004" y="1260048"/>
            <a:ext cx="82383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4. Метод «пресс</a:t>
            </a:r>
            <a:r>
              <a:rPr lang="ru-RU" sz="3200" b="1" dirty="0" smtClean="0">
                <a:solidFill>
                  <a:srgbClr val="00B0F0"/>
                </a:solidFill>
              </a:rPr>
              <a:t>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" y="260648"/>
            <a:ext cx="9143999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элементы интерактивного обучения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92" y="1988840"/>
            <a:ext cx="8328612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36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063" y="1484784"/>
            <a:ext cx="86409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5. Групповая дискуссия </a:t>
            </a:r>
            <a:r>
              <a:rPr lang="ru-RU" sz="3200" dirty="0" smtClean="0"/>
              <a:t>– определённым </a:t>
            </a:r>
            <a:r>
              <a:rPr lang="ru-RU" sz="3200" dirty="0"/>
              <a:t>образом организованное обсуждение тех или иных вопросов в группе специально собранных людей под руководством </a:t>
            </a:r>
            <a:r>
              <a:rPr lang="ru-RU" sz="3200" dirty="0" smtClean="0"/>
              <a:t>ведущего. 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В интерактивном </a:t>
            </a:r>
            <a:r>
              <a:rPr lang="ru-RU" sz="3200" dirty="0" smtClean="0"/>
              <a:t>обучении </a:t>
            </a:r>
            <a:r>
              <a:rPr lang="ru-RU" sz="3200" dirty="0" smtClean="0"/>
              <a:t>групповая дискуссия часто </a:t>
            </a:r>
            <a:r>
              <a:rPr lang="ru-RU" sz="3200" dirty="0" smtClean="0"/>
              <a:t>включает в </a:t>
            </a:r>
            <a:r>
              <a:rPr lang="ru-RU" sz="3200" dirty="0" smtClean="0"/>
              <a:t>себя </a:t>
            </a:r>
            <a:r>
              <a:rPr lang="ru-RU" sz="3200" dirty="0" smtClean="0"/>
              <a:t>элементы деловой и ролевой </a:t>
            </a:r>
            <a:r>
              <a:rPr lang="ru-RU" sz="3200" dirty="0" smtClean="0"/>
              <a:t>игр.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-1" y="260648"/>
            <a:ext cx="9143999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элементы интерактивного обучения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7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4664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групповых дискуссий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268760"/>
            <a:ext cx="86409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7030A0"/>
                </a:solidFill>
              </a:rPr>
              <a:t>Дискуссия «Аквариум»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Применяется </a:t>
            </a:r>
            <a:r>
              <a:rPr lang="ru-RU" sz="3200" dirty="0"/>
              <a:t>для обсуждения спорных, противоречивых вопросов, для формирования умения </a:t>
            </a:r>
            <a:r>
              <a:rPr lang="ru-RU" sz="3200" dirty="0" smtClean="0"/>
              <a:t>отстаивать </a:t>
            </a:r>
            <a:r>
              <a:rPr lang="ru-RU" sz="3200" dirty="0"/>
              <a:t>и аргументировать свою позицию.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/>
              <a:t>В ходе основного этапа представители </a:t>
            </a:r>
            <a:r>
              <a:rPr lang="ru-RU" sz="3200" dirty="0" err="1" smtClean="0"/>
              <a:t>микрогрупп</a:t>
            </a:r>
            <a:r>
              <a:rPr lang="ru-RU" sz="3200" dirty="0" smtClean="0"/>
              <a:t> собираются в центре аудитории (в «аквариуме») для обсуждения проблемы на глазах у остальных участников. </a:t>
            </a:r>
            <a:endParaRPr lang="ru-RU" sz="32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57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964488" cy="57606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24136" y="1844824"/>
            <a:ext cx="8352928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 b="1" dirty="0" smtClean="0"/>
              <a:t>1. Подготовительный этап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Ведущий </a:t>
            </a:r>
            <a:r>
              <a:rPr lang="ru-RU" sz="2400" dirty="0"/>
              <a:t>представляет проблему и делит студенческую группу </a:t>
            </a:r>
            <a:r>
              <a:rPr lang="ru-RU" sz="2400" dirty="0" smtClean="0"/>
              <a:t>(класс) на </a:t>
            </a:r>
            <a:r>
              <a:rPr lang="ru-RU" sz="2400" dirty="0" err="1"/>
              <a:t>микрогруппы</a:t>
            </a:r>
            <a:r>
              <a:rPr lang="ru-RU" sz="2400" dirty="0"/>
              <a:t>, которые располагаются по кругу. </a:t>
            </a:r>
            <a:endParaRPr lang="ru-RU" sz="2400" dirty="0" smtClean="0"/>
          </a:p>
          <a:p>
            <a:pPr>
              <a:spcAft>
                <a:spcPts val="1200"/>
              </a:spcAft>
            </a:pPr>
            <a:r>
              <a:rPr lang="ru-RU" sz="2400" dirty="0" smtClean="0"/>
              <a:t>Группы </a:t>
            </a:r>
            <a:r>
              <a:rPr lang="ru-RU" sz="2400" dirty="0"/>
              <a:t>обсуждают проблему и определяют свою точку зрения на нее. </a:t>
            </a:r>
            <a:endParaRPr lang="ru-RU" sz="2400" dirty="0" smtClean="0"/>
          </a:p>
          <a:p>
            <a:pPr>
              <a:spcAft>
                <a:spcPts val="1200"/>
              </a:spcAft>
            </a:pPr>
            <a:r>
              <a:rPr lang="ru-RU" sz="2400" dirty="0" smtClean="0"/>
              <a:t>От </a:t>
            </a:r>
            <a:r>
              <a:rPr lang="ru-RU" sz="2400" dirty="0"/>
              <a:t>каждой группы выбирается представитель, который будет отражать и отстаивать позицию группы перед другими </a:t>
            </a:r>
            <a:r>
              <a:rPr lang="ru-RU" sz="2400" dirty="0" smtClean="0"/>
              <a:t>участниками.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360685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prstClr val="black"/>
                </a:solidFill>
              </a:rPr>
              <a:t>Алгоритм дискуссии "Аквариум"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87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964488" cy="60486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58255" y="1556792"/>
            <a:ext cx="835292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 b="1" dirty="0" smtClean="0"/>
              <a:t>2. «Аквариумное</a:t>
            </a:r>
            <a:r>
              <a:rPr lang="ru-RU" sz="2400" b="1" dirty="0"/>
              <a:t>» обсуждение проблемы </a:t>
            </a:r>
            <a:endParaRPr lang="ru-RU" sz="2400" dirty="0" smtClean="0"/>
          </a:p>
          <a:p>
            <a:pPr>
              <a:spcAft>
                <a:spcPts val="1200"/>
              </a:spcAft>
            </a:pPr>
            <a:r>
              <a:rPr lang="ru-RU" sz="2400" dirty="0"/>
              <a:t>П</a:t>
            </a:r>
            <a:r>
              <a:rPr lang="ru-RU" sz="2400" dirty="0" smtClean="0"/>
              <a:t>редставители </a:t>
            </a:r>
            <a:r>
              <a:rPr lang="ru-RU" sz="2400" dirty="0" err="1" smtClean="0"/>
              <a:t>микрогрупп</a:t>
            </a:r>
            <a:r>
              <a:rPr lang="ru-RU" sz="2400" dirty="0" smtClean="0"/>
              <a:t> </a:t>
            </a:r>
            <a:r>
              <a:rPr lang="ru-RU" sz="2400" dirty="0"/>
              <a:t>собираются в центре аудитории и обсуждают проблему, представляя и отстаивая интересы своей группы. </a:t>
            </a:r>
            <a:endParaRPr lang="ru-RU" sz="2400" dirty="0" smtClean="0"/>
          </a:p>
          <a:p>
            <a:pPr>
              <a:spcAft>
                <a:spcPts val="1200"/>
              </a:spcAft>
            </a:pPr>
            <a:r>
              <a:rPr lang="ru-RU" sz="2400" dirty="0" smtClean="0"/>
              <a:t>Остальные </a:t>
            </a:r>
            <a:r>
              <a:rPr lang="ru-RU" sz="2400" dirty="0"/>
              <a:t>участники наблюдают за ходом дискуссии, занимая позицию аналитиков, оценивающих содержание и форму выступлений, степень их убедительности, особенности стиля общения дискутирующих, но вмешиваться в ход дискуссии им запрещается. </a:t>
            </a:r>
            <a:endParaRPr lang="ru-RU" sz="2400" dirty="0" smtClean="0"/>
          </a:p>
          <a:p>
            <a:pPr>
              <a:spcAft>
                <a:spcPts val="1200"/>
              </a:spcAft>
            </a:pPr>
            <a:r>
              <a:rPr lang="ru-RU" sz="2400" dirty="0" smtClean="0"/>
              <a:t>Преподаватель </a:t>
            </a:r>
            <a:r>
              <a:rPr lang="ru-RU" sz="2400" dirty="0"/>
              <a:t>может выделить специальное время на вопросы к участникам «аквариумного» </a:t>
            </a:r>
            <a:r>
              <a:rPr lang="ru-RU" sz="2400" dirty="0" smtClean="0"/>
              <a:t>обсуждения.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360685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prstClr val="black"/>
                </a:solidFill>
              </a:rPr>
              <a:t>Алгоритм дискуссии "Аквариум"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197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964488" cy="57606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03548" y="1412776"/>
            <a:ext cx="8352928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 b="1" dirty="0" smtClean="0"/>
              <a:t>3. Анализ </a:t>
            </a:r>
            <a:r>
              <a:rPr lang="ru-RU" sz="2400" b="1" dirty="0"/>
              <a:t>хода и результатов дискуссии </a:t>
            </a:r>
            <a:endParaRPr lang="ru-RU" sz="2400" b="1" dirty="0" smtClean="0"/>
          </a:p>
          <a:p>
            <a:pPr>
              <a:spcAft>
                <a:spcPts val="1200"/>
              </a:spcAft>
            </a:pPr>
            <a:r>
              <a:rPr lang="ru-RU" sz="2400" dirty="0" smtClean="0"/>
              <a:t>Участники «аквариумной</a:t>
            </a:r>
            <a:r>
              <a:rPr lang="ru-RU" sz="2400" dirty="0"/>
              <a:t>» </a:t>
            </a:r>
            <a:r>
              <a:rPr lang="ru-RU" sz="2400" dirty="0" smtClean="0"/>
              <a:t>группы оценивают </a:t>
            </a:r>
            <a:r>
              <a:rPr lang="ru-RU" sz="2400" dirty="0"/>
              <a:t>степень своей удовлетворенности тем, как проходило обсуждение, и </a:t>
            </a:r>
            <a:r>
              <a:rPr lang="ru-RU" sz="2400" dirty="0" smtClean="0"/>
              <a:t>анализируют </a:t>
            </a:r>
            <a:r>
              <a:rPr lang="ru-RU" sz="2400" dirty="0"/>
              <a:t>причины удовлетворенности или неудовлетворенности. </a:t>
            </a:r>
            <a:endParaRPr lang="ru-RU" sz="2400" dirty="0" smtClean="0"/>
          </a:p>
          <a:p>
            <a:pPr>
              <a:spcAft>
                <a:spcPts val="1200"/>
              </a:spcAft>
            </a:pPr>
            <a:r>
              <a:rPr lang="ru-RU" sz="2400" dirty="0" smtClean="0"/>
              <a:t>«Аналитики» оценивают </a:t>
            </a:r>
            <a:r>
              <a:rPr lang="ru-RU" sz="2400" dirty="0"/>
              <a:t>ход и результаты дискуссии, характер взаимодействия ее участников. </a:t>
            </a:r>
            <a:endParaRPr lang="ru-RU" sz="2400" dirty="0" smtClean="0"/>
          </a:p>
          <a:p>
            <a:pPr>
              <a:spcAft>
                <a:spcPts val="1200"/>
              </a:spcAft>
            </a:pPr>
            <a:r>
              <a:rPr lang="ru-RU" sz="2400" dirty="0" smtClean="0"/>
              <a:t>Преподаватель </a:t>
            </a:r>
            <a:r>
              <a:rPr lang="ru-RU" sz="2400" dirty="0"/>
              <a:t>систематизирует выводы студентов и подводит общий итог совместной деятельности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360685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prstClr val="black"/>
                </a:solidFill>
              </a:rPr>
              <a:t>Алгоритм дискуссии "Аквариум"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197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24744"/>
            <a:ext cx="849694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7030A0"/>
                </a:solidFill>
              </a:rPr>
              <a:t>Дискуссия «Круглый </a:t>
            </a:r>
            <a:r>
              <a:rPr lang="ru-RU" sz="3200" b="1" dirty="0">
                <a:solidFill>
                  <a:srgbClr val="7030A0"/>
                </a:solidFill>
              </a:rPr>
              <a:t>стол»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Направлена </a:t>
            </a:r>
            <a:r>
              <a:rPr lang="ru-RU" sz="3200" dirty="0"/>
              <a:t>на обсуждение </a:t>
            </a:r>
            <a:r>
              <a:rPr lang="ru-RU" sz="3200" dirty="0" smtClean="0"/>
              <a:t>актуальной </a:t>
            </a:r>
            <a:r>
              <a:rPr lang="ru-RU" sz="3200" dirty="0"/>
              <a:t>темы, требующей всестороннего анализа.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/>
              <a:t>Как </a:t>
            </a:r>
            <a:r>
              <a:rPr lang="ru-RU" sz="3200" dirty="0"/>
              <a:t>правило, перед участниками не стоит задача полностью решить </a:t>
            </a:r>
            <a:r>
              <a:rPr lang="ru-RU" sz="3200" dirty="0" smtClean="0"/>
              <a:t>проблему. Они должны рассмотреть </a:t>
            </a:r>
            <a:r>
              <a:rPr lang="ru-RU" sz="3200" dirty="0"/>
              <a:t>ее с разных сторон, собрать как можно больше информации, </a:t>
            </a:r>
            <a:r>
              <a:rPr lang="ru-RU" sz="3200" dirty="0" smtClean="0"/>
              <a:t>обозначить варианты решений, </a:t>
            </a:r>
            <a:r>
              <a:rPr lang="ru-RU" sz="3200" dirty="0"/>
              <a:t>согласовать свои точки зрения, научиться конструктивному диалогу. 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404664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групповых дискуссий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9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268760"/>
            <a:ext cx="87484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7030A0"/>
                </a:solidFill>
              </a:rPr>
              <a:t>Дискуссия «Дебаты</a:t>
            </a:r>
            <a:r>
              <a:rPr lang="ru-RU" sz="3200" b="1" dirty="0">
                <a:solidFill>
                  <a:srgbClr val="7030A0"/>
                </a:solidFill>
              </a:rPr>
              <a:t>»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Разновидность дискуссии-спора. Применяется </a:t>
            </a:r>
            <a:r>
              <a:rPr lang="ru-RU" sz="3200" dirty="0"/>
              <a:t>для обсуждения сложной и противоречивой проблемы, по которой существуют резко противоположные точки зрения.</a:t>
            </a:r>
          </a:p>
          <a:p>
            <a:pPr>
              <a:spcAft>
                <a:spcPts val="1200"/>
              </a:spcAft>
            </a:pPr>
            <a:r>
              <a:rPr lang="ru-RU" sz="3200" dirty="0"/>
              <a:t>Цель </a:t>
            </a:r>
            <a:r>
              <a:rPr lang="ru-RU" sz="3200" dirty="0" smtClean="0"/>
              <a:t>– </a:t>
            </a:r>
            <a:r>
              <a:rPr lang="ru-RU" sz="3200" dirty="0"/>
              <a:t>научить </a:t>
            </a:r>
            <a:r>
              <a:rPr lang="ru-RU" sz="3200" dirty="0" smtClean="0"/>
              <a:t>аргументировано </a:t>
            </a:r>
            <a:r>
              <a:rPr lang="ru-RU" sz="3200" dirty="0"/>
              <a:t>и спокойно отстаивать свою точку зрения и постараться убедить оппонентов, используя имеющуюся информацию по проблеме.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404664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групповых дискуссий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4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964488" cy="57606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66242" y="404664"/>
            <a:ext cx="828092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 dirty="0"/>
              <a:t>Этапы </a:t>
            </a:r>
            <a:r>
              <a:rPr lang="ru-RU" sz="2800" b="1" dirty="0" smtClean="0"/>
              <a:t>дебатов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1. </a:t>
            </a:r>
            <a:r>
              <a:rPr lang="ru-RU" sz="2400" dirty="0"/>
              <a:t>Ведущий предлагает участникам (на выбор) две или несколько возможных точек зрения на проблему. Позиции могут иметь ролевой характер и имитировать разнообразные подходы к решению данной </a:t>
            </a:r>
            <a:r>
              <a:rPr lang="ru-RU" sz="2400" dirty="0" smtClean="0"/>
              <a:t>проблемы (например: представители </a:t>
            </a:r>
            <a:r>
              <a:rPr lang="ru-RU" sz="2400" dirty="0"/>
              <a:t>разных профессиональных и социальных групп, политических партий и </a:t>
            </a:r>
            <a:r>
              <a:rPr lang="ru-RU" sz="2400" dirty="0" smtClean="0"/>
              <a:t>объединений).</a:t>
            </a:r>
            <a:endParaRPr lang="ru-RU" sz="2400" dirty="0"/>
          </a:p>
          <a:p>
            <a:pPr>
              <a:spcAft>
                <a:spcPts val="1200"/>
              </a:spcAft>
            </a:pPr>
            <a:r>
              <a:rPr lang="ru-RU" sz="2400" dirty="0" smtClean="0"/>
              <a:t>2. Студенты </a:t>
            </a:r>
            <a:r>
              <a:rPr lang="ru-RU" sz="2400" dirty="0"/>
              <a:t>выбирают, какую точку зрения они будут отстаивать и объединяются в </a:t>
            </a:r>
            <a:r>
              <a:rPr lang="ru-RU" sz="2400" dirty="0" err="1" smtClean="0"/>
              <a:t>микрогруппы</a:t>
            </a:r>
            <a:r>
              <a:rPr lang="ru-RU" sz="2400" dirty="0" smtClean="0"/>
              <a:t>.</a:t>
            </a:r>
            <a:endParaRPr lang="ru-RU" sz="2400" dirty="0"/>
          </a:p>
          <a:p>
            <a:pPr>
              <a:spcAft>
                <a:spcPts val="1200"/>
              </a:spcAft>
            </a:pPr>
            <a:r>
              <a:rPr lang="ru-RU" sz="2400" dirty="0" smtClean="0"/>
              <a:t>3. </a:t>
            </a:r>
            <a:r>
              <a:rPr lang="ru-RU" sz="2400" dirty="0"/>
              <a:t>Определяются правила дискуссии, продолжительность обсуждения в группах и регламент выступлений </a:t>
            </a:r>
            <a:r>
              <a:rPr lang="ru-RU" sz="2400" dirty="0" err="1" smtClean="0"/>
              <a:t>микрогрупп</a:t>
            </a:r>
            <a:r>
              <a:rPr lang="ru-RU" sz="2400" dirty="0" smtClean="0"/>
              <a:t> </a:t>
            </a:r>
            <a:r>
              <a:rPr lang="ru-RU" sz="2400" dirty="0"/>
              <a:t>в дебатах (каждая </a:t>
            </a:r>
            <a:r>
              <a:rPr lang="ru-RU" sz="2400" dirty="0" smtClean="0"/>
              <a:t>имеет </a:t>
            </a:r>
            <a:r>
              <a:rPr lang="ru-RU" sz="2400" dirty="0"/>
              <a:t>право на 3 выступления</a:t>
            </a:r>
            <a:r>
              <a:rPr lang="ru-RU" sz="2400" dirty="0" smtClean="0"/>
              <a:t>).</a:t>
            </a:r>
            <a:endParaRPr lang="ru-RU" sz="24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22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964488" cy="57606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66242" y="404664"/>
            <a:ext cx="828092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 dirty="0"/>
              <a:t>Этапы </a:t>
            </a:r>
            <a:r>
              <a:rPr lang="ru-RU" sz="2800" b="1" dirty="0" smtClean="0"/>
              <a:t>дебатов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4. </a:t>
            </a:r>
            <a:r>
              <a:rPr lang="ru-RU" sz="2400" dirty="0"/>
              <a:t>Организуется обсуждение проблемы в </a:t>
            </a:r>
            <a:r>
              <a:rPr lang="ru-RU" sz="2400" dirty="0" err="1"/>
              <a:t>микрогруппах</a:t>
            </a:r>
            <a:r>
              <a:rPr lang="ru-RU" sz="2400" dirty="0"/>
              <a:t> </a:t>
            </a:r>
            <a:r>
              <a:rPr lang="ru-RU" sz="2400" dirty="0" smtClean="0"/>
              <a:t>:</a:t>
            </a:r>
            <a:endParaRPr lang="ru-RU" sz="24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распределяются роли между членами каждой группы; выстраивается система аргументов для убеждения оппонентов;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продумываются ответы на возможные вопросы;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решается вопрос о том, как распорядиться предоставленным временем.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5. </a:t>
            </a:r>
            <a:r>
              <a:rPr lang="ru-RU" sz="2400" dirty="0"/>
              <a:t>Ведущий по очереди предоставляет группам слово, определяя регламент </a:t>
            </a:r>
            <a:r>
              <a:rPr lang="ru-RU" sz="2400" dirty="0" smtClean="0"/>
              <a:t>выступления.</a:t>
            </a:r>
            <a:endParaRPr lang="ru-RU" sz="2400" dirty="0"/>
          </a:p>
          <a:p>
            <a:pPr>
              <a:spcAft>
                <a:spcPts val="1200"/>
              </a:spcAft>
            </a:pPr>
            <a:r>
              <a:rPr lang="ru-RU" sz="2400" dirty="0" smtClean="0"/>
              <a:t>6. Совместный </a:t>
            </a:r>
            <a:r>
              <a:rPr lang="ru-RU" sz="2400" dirty="0"/>
              <a:t>анализ результатов дискуссии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51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288" y="1916832"/>
            <a:ext cx="869471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7030A0"/>
                </a:solidFill>
              </a:rPr>
              <a:t>Дискуссия «Эстафета»</a:t>
            </a:r>
          </a:p>
          <a:p>
            <a:pPr>
              <a:spcAft>
                <a:spcPts val="1200"/>
              </a:spcAft>
            </a:pPr>
            <a:r>
              <a:rPr lang="ru-RU" sz="3200" dirty="0"/>
              <a:t>Дискуссия направлена на</a:t>
            </a:r>
            <a:r>
              <a:rPr lang="ru-RU" sz="3200" b="1" dirty="0"/>
              <a:t> </a:t>
            </a:r>
            <a:r>
              <a:rPr lang="ru-RU" sz="3200" dirty="0"/>
              <a:t>организацию последовательного обсуждения предложенных вопросов и аспектов одной темы в малых группах с последующими анализом и согласованием различных подходов и принятием коллективного решения.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404664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групповых дискуссий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54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712968" cy="62478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500" b="1" dirty="0"/>
              <a:t>Алгоритм дискуссии "</a:t>
            </a:r>
            <a:r>
              <a:rPr lang="ru-RU" sz="2500" b="1" dirty="0" smtClean="0"/>
              <a:t>Эстафета</a:t>
            </a:r>
          </a:p>
          <a:p>
            <a:pPr>
              <a:spcAft>
                <a:spcPts val="1200"/>
              </a:spcAft>
            </a:pPr>
            <a:r>
              <a:rPr lang="ru-RU" sz="2500" dirty="0" smtClean="0"/>
              <a:t>1. </a:t>
            </a:r>
            <a:r>
              <a:rPr lang="ru-RU" sz="2500" dirty="0" err="1" smtClean="0"/>
              <a:t>Микрогруппы</a:t>
            </a:r>
            <a:r>
              <a:rPr lang="ru-RU" sz="2500" dirty="0" smtClean="0"/>
              <a:t> </a:t>
            </a:r>
            <a:r>
              <a:rPr lang="ru-RU" sz="2500" dirty="0"/>
              <a:t>располагаются </a:t>
            </a:r>
            <a:r>
              <a:rPr lang="ru-RU" sz="2500" dirty="0" smtClean="0"/>
              <a:t>по </a:t>
            </a:r>
            <a:r>
              <a:rPr lang="ru-RU" sz="2500" dirty="0"/>
              <a:t>кругу. Каждой </a:t>
            </a:r>
            <a:r>
              <a:rPr lang="ru-RU" sz="2500" dirty="0" smtClean="0"/>
              <a:t>выдается </a:t>
            </a:r>
            <a:r>
              <a:rPr lang="ru-RU" sz="2500" dirty="0"/>
              <a:t>лист бумаги с </a:t>
            </a:r>
            <a:r>
              <a:rPr lang="ru-RU" sz="2500" dirty="0" smtClean="0"/>
              <a:t>вопросом (проблемой) </a:t>
            </a:r>
            <a:r>
              <a:rPr lang="ru-RU" sz="2500" dirty="0"/>
              <a:t>и дается время на обсуждение данной проблемы. </a:t>
            </a:r>
            <a:r>
              <a:rPr lang="ru-RU" sz="2500" dirty="0" smtClean="0"/>
              <a:t>Обсуждение заканчивается </a:t>
            </a:r>
            <a:r>
              <a:rPr lang="ru-RU" sz="2500" dirty="0"/>
              <a:t>записью общего решения на </a:t>
            </a:r>
            <a:r>
              <a:rPr lang="ru-RU" sz="2500" dirty="0" smtClean="0"/>
              <a:t>полученном листе.</a:t>
            </a:r>
            <a:endParaRPr lang="ru-RU" sz="2500" dirty="0"/>
          </a:p>
          <a:p>
            <a:pPr>
              <a:spcAft>
                <a:spcPts val="1200"/>
              </a:spcAft>
            </a:pPr>
            <a:r>
              <a:rPr lang="ru-RU" sz="2500" dirty="0" smtClean="0"/>
              <a:t>2. Каждый лист </a:t>
            </a:r>
            <a:r>
              <a:rPr lang="ru-RU" sz="2500" dirty="0"/>
              <a:t>передается по часовой стрелке следующей </a:t>
            </a:r>
            <a:r>
              <a:rPr lang="ru-RU" sz="2500" dirty="0" smtClean="0"/>
              <a:t>группе. </a:t>
            </a:r>
            <a:r>
              <a:rPr lang="ru-RU" sz="2500" dirty="0"/>
              <a:t>Процедура повторяется столько раз, сколько предложено </a:t>
            </a:r>
            <a:r>
              <a:rPr lang="ru-RU" sz="2500" dirty="0" smtClean="0"/>
              <a:t>вопросов (проблем) </a:t>
            </a:r>
            <a:r>
              <a:rPr lang="ru-RU" sz="2500" dirty="0"/>
              <a:t>и сколько создано </a:t>
            </a:r>
            <a:r>
              <a:rPr lang="ru-RU" sz="2500" dirty="0" smtClean="0"/>
              <a:t>групп.</a:t>
            </a:r>
            <a:endParaRPr lang="ru-RU" sz="2500" dirty="0"/>
          </a:p>
          <a:p>
            <a:pPr>
              <a:spcAft>
                <a:spcPts val="1200"/>
              </a:spcAft>
            </a:pPr>
            <a:r>
              <a:rPr lang="ru-RU" sz="2500" dirty="0" smtClean="0"/>
              <a:t>3. Каждой </a:t>
            </a:r>
            <a:r>
              <a:rPr lang="ru-RU" sz="2500" dirty="0"/>
              <a:t>группе возвращается выданный первоначально лист и дается время на анализ и консолидацию (согласование) записанных на нем точек зрения или </a:t>
            </a:r>
            <a:r>
              <a:rPr lang="ru-RU" sz="2500" dirty="0" smtClean="0"/>
              <a:t>решений.</a:t>
            </a:r>
            <a:endParaRPr lang="ru-RU" sz="2500" dirty="0"/>
          </a:p>
          <a:p>
            <a:pPr>
              <a:spcAft>
                <a:spcPts val="1200"/>
              </a:spcAft>
            </a:pPr>
            <a:r>
              <a:rPr lang="ru-RU" sz="2500" dirty="0" smtClean="0"/>
              <a:t>4. Группы </a:t>
            </a:r>
            <a:r>
              <a:rPr lang="ru-RU" sz="2500" dirty="0"/>
              <a:t>озвучивают результаты своей </a:t>
            </a:r>
            <a:r>
              <a:rPr lang="ru-RU" sz="2500" dirty="0" smtClean="0"/>
              <a:t>работы.</a:t>
            </a:r>
            <a:endParaRPr lang="ru-RU" sz="2500" dirty="0"/>
          </a:p>
          <a:p>
            <a:pPr>
              <a:spcAft>
                <a:spcPts val="1200"/>
              </a:spcAft>
            </a:pPr>
            <a:r>
              <a:rPr lang="ru-RU" sz="2500" dirty="0" smtClean="0"/>
              <a:t>5. Подводятся </a:t>
            </a:r>
            <a:r>
              <a:rPr lang="ru-RU" sz="2500" dirty="0"/>
              <a:t>итоги, анализируется работа групп </a:t>
            </a:r>
            <a:r>
              <a:rPr lang="ru-RU" sz="2500" dirty="0" smtClean="0"/>
              <a:t>самими обучающимися </a:t>
            </a:r>
            <a:r>
              <a:rPr lang="ru-RU" sz="2500" dirty="0"/>
              <a:t>и преподавателем.</a:t>
            </a:r>
          </a:p>
        </p:txBody>
      </p:sp>
    </p:spTree>
    <p:extLst>
      <p:ext uri="{BB962C8B-B14F-4D97-AF65-F5344CB8AC3E}">
        <p14:creationId xmlns:p14="http://schemas.microsoft.com/office/powerpoint/2010/main" val="169958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7059" y="1334334"/>
            <a:ext cx="87849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7030A0"/>
                </a:solidFill>
              </a:rPr>
              <a:t>Дискуссия «Вертушка»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Обучающиеся </a:t>
            </a:r>
            <a:r>
              <a:rPr lang="ru-RU" sz="3200" dirty="0"/>
              <a:t>обсуждают проблему в группах сменного состава, работая на разных этапах обсуждения в разном составе и над разными аспектами проблемы.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/>
              <a:t>На </a:t>
            </a:r>
            <a:r>
              <a:rPr lang="ru-RU" sz="3200" dirty="0"/>
              <a:t>каждом этапе участник дискуссии занимает новую позицию: он может быть ведущим дискуссии, </a:t>
            </a:r>
            <a:r>
              <a:rPr lang="ru-RU" sz="3200" dirty="0" smtClean="0"/>
              <a:t>основным выступающим</a:t>
            </a:r>
            <a:r>
              <a:rPr lang="ru-RU" sz="3200" dirty="0"/>
              <a:t>, </a:t>
            </a:r>
            <a:r>
              <a:rPr lang="ru-RU" sz="3200" dirty="0" smtClean="0"/>
              <a:t>дополняющим выступление товарища и </a:t>
            </a:r>
            <a:r>
              <a:rPr lang="ru-RU" sz="3200" dirty="0"/>
              <a:t>т.д.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404664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групповых дискуссий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89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13123" y="1052736"/>
            <a:ext cx="878497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dirty="0" smtClean="0"/>
              <a:t> </a:t>
            </a:r>
            <a:r>
              <a:rPr lang="ru-RU" sz="3200" b="1" dirty="0" smtClean="0">
                <a:solidFill>
                  <a:srgbClr val="00B0F0"/>
                </a:solidFill>
              </a:rPr>
              <a:t>1</a:t>
            </a:r>
            <a:r>
              <a:rPr lang="ru-RU" sz="3200" b="1" dirty="0">
                <a:solidFill>
                  <a:srgbClr val="00B0F0"/>
                </a:solidFill>
              </a:rPr>
              <a:t>. Мотивация. </a:t>
            </a:r>
            <a:r>
              <a:rPr lang="ru-RU" sz="3200" dirty="0"/>
              <a:t>При организации этого этапа необходимо менять способы мотивации от одного занятия к другому. </a:t>
            </a:r>
            <a:endParaRPr lang="ru-RU" sz="3200" dirty="0" smtClean="0"/>
          </a:p>
          <a:p>
            <a:pPr>
              <a:spcAft>
                <a:spcPts val="1800"/>
              </a:spcAft>
            </a:pPr>
            <a:r>
              <a:rPr lang="ru-RU" sz="3200" b="1" dirty="0">
                <a:solidFill>
                  <a:srgbClr val="00B0F0"/>
                </a:solidFill>
              </a:rPr>
              <a:t>2. Целеполагание. </a:t>
            </a:r>
            <a:r>
              <a:rPr lang="ru-RU" sz="3200" dirty="0"/>
              <a:t>Сообщение целей учащемуся позволяет дальнейшую деятельность сделать целенаправленной. Педагог учит учащихся формулировать цели урока. </a:t>
            </a:r>
            <a:endParaRPr lang="ru-RU" sz="3200" dirty="0" smtClean="0"/>
          </a:p>
          <a:p>
            <a:pPr>
              <a:spcAft>
                <a:spcPts val="1800"/>
              </a:spcAft>
            </a:pPr>
            <a:r>
              <a:rPr lang="ru-RU" sz="3200" b="1" dirty="0">
                <a:solidFill>
                  <a:srgbClr val="00B0F0"/>
                </a:solidFill>
              </a:rPr>
              <a:t>3. Предоставление новой информации. </a:t>
            </a:r>
            <a:r>
              <a:rPr lang="ru-RU" sz="3200" dirty="0" smtClean="0"/>
              <a:t>Позволяет </a:t>
            </a:r>
            <a:r>
              <a:rPr lang="ru-RU" sz="3200" dirty="0"/>
              <a:t>отобрать то, что учащиеся знают, а что им незнакомо и непонятно. </a:t>
            </a:r>
            <a:endParaRPr lang="ru-RU" sz="32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интерактивного учебного занятия</a:t>
            </a:r>
          </a:p>
        </p:txBody>
      </p:sp>
    </p:spTree>
    <p:extLst>
      <p:ext uri="{BB962C8B-B14F-4D97-AF65-F5344CB8AC3E}">
        <p14:creationId xmlns:p14="http://schemas.microsoft.com/office/powerpoint/2010/main" val="333323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96752"/>
            <a:ext cx="8640960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4</a:t>
            </a:r>
            <a:r>
              <a:rPr lang="ru-RU" sz="3200" b="1" dirty="0">
                <a:solidFill>
                  <a:srgbClr val="00B0F0"/>
                </a:solidFill>
              </a:rPr>
              <a:t>. Интерактивные упражнения. </a:t>
            </a:r>
            <a:r>
              <a:rPr lang="ru-RU" sz="3200" dirty="0" smtClean="0"/>
              <a:t>Практикуется </a:t>
            </a:r>
            <a:r>
              <a:rPr lang="ru-RU" sz="3200" dirty="0"/>
              <a:t>работа в малых группах. </a:t>
            </a:r>
            <a:r>
              <a:rPr lang="ru-RU" sz="3200" dirty="0" smtClean="0"/>
              <a:t>Обучающиеся могут </a:t>
            </a:r>
            <a:r>
              <a:rPr lang="ru-RU" sz="3200" dirty="0"/>
              <a:t>дополнять и обогащать знания друг друга. Каждая группа должна выступать кратко и </a:t>
            </a:r>
            <a:r>
              <a:rPr lang="ru-RU" sz="3200" dirty="0" smtClean="0"/>
              <a:t>информативно</a:t>
            </a:r>
            <a:r>
              <a:rPr lang="ru-RU" sz="3200" dirty="0"/>
              <a:t>. </a:t>
            </a:r>
          </a:p>
          <a:p>
            <a:pPr>
              <a:spcAft>
                <a:spcPts val="1800"/>
              </a:spcAft>
            </a:pPr>
            <a:r>
              <a:rPr lang="ru-RU" sz="3200" b="1" dirty="0">
                <a:solidFill>
                  <a:srgbClr val="00B0F0"/>
                </a:solidFill>
              </a:rPr>
              <a:t>5. Новый продукт. </a:t>
            </a:r>
            <a:r>
              <a:rPr lang="ru-RU" sz="3200" dirty="0"/>
              <a:t>Учитывая усвоенный учащимися объём </a:t>
            </a:r>
            <a:r>
              <a:rPr lang="ru-RU" sz="3200" dirty="0" smtClean="0"/>
              <a:t>информации, </a:t>
            </a:r>
            <a:r>
              <a:rPr lang="ru-RU" sz="3200" dirty="0"/>
              <a:t>им даётся возможность сделать свои выводы и выразить свою точку зрения.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интерактивного учебного занятия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97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84784"/>
            <a:ext cx="842493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6</a:t>
            </a:r>
            <a:r>
              <a:rPr lang="ru-RU" sz="3200" b="1" dirty="0">
                <a:solidFill>
                  <a:srgbClr val="00B0F0"/>
                </a:solidFill>
              </a:rPr>
              <a:t>. Рефлексия.</a:t>
            </a:r>
            <a:r>
              <a:rPr lang="ru-RU" sz="3200" dirty="0"/>
              <a:t> </a:t>
            </a:r>
            <a:r>
              <a:rPr lang="ru-RU" sz="3200" dirty="0" smtClean="0"/>
              <a:t>Подведение </a:t>
            </a:r>
            <a:r>
              <a:rPr lang="ru-RU" sz="3200" dirty="0"/>
              <a:t>итогов проделанной деятельности учащихся. </a:t>
            </a:r>
            <a:r>
              <a:rPr lang="ru-RU" sz="3200" dirty="0" smtClean="0"/>
              <a:t>Позволяет </a:t>
            </a:r>
            <a:r>
              <a:rPr lang="ru-RU" sz="3200" dirty="0"/>
              <a:t>учащимся выделить новые усвоенные знания, и определить в каких случаях они могут быть применены. </a:t>
            </a:r>
            <a:endParaRPr lang="ru-RU" sz="3200" dirty="0" smtClean="0"/>
          </a:p>
          <a:p>
            <a:pPr>
              <a:spcAft>
                <a:spcPts val="1800"/>
              </a:spcAft>
            </a:pPr>
            <a:endParaRPr lang="ru-RU" sz="3200" dirty="0"/>
          </a:p>
          <a:p>
            <a:pPr>
              <a:spcAft>
                <a:spcPts val="1800"/>
              </a:spcAft>
            </a:pPr>
            <a:r>
              <a:rPr lang="ru-RU" sz="3200" b="1" dirty="0">
                <a:solidFill>
                  <a:srgbClr val="00B0F0"/>
                </a:solidFill>
              </a:rPr>
              <a:t>7. Оценивание. </a:t>
            </a:r>
            <a:r>
              <a:rPr lang="ru-RU" sz="3200" dirty="0"/>
              <a:t>Сложность </a:t>
            </a:r>
            <a:r>
              <a:rPr lang="ru-RU" sz="3200" dirty="0" smtClean="0"/>
              <a:t>заключается </a:t>
            </a:r>
            <a:r>
              <a:rPr lang="ru-RU" sz="3200" dirty="0"/>
              <a:t>в том, что оценка должна стимулировать учащихся для дальнейшей работы.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интерактивного учебного занятия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853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524" y="2204864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8</a:t>
            </a:r>
            <a:r>
              <a:rPr lang="ru-RU" sz="3200" b="1" dirty="0">
                <a:solidFill>
                  <a:srgbClr val="00B0F0"/>
                </a:solidFill>
              </a:rPr>
              <a:t>. Домашнее задание. </a:t>
            </a:r>
            <a:r>
              <a:rPr lang="ru-RU" sz="3200" dirty="0"/>
              <a:t>После проведения урока с использованием интерактивных методов обучения даются задания, которые предполагают творческое переосмысление изученного материала.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282873"/>
            <a:ext cx="9144000" cy="52322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интерактивного учебного занятия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3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CBF4D-714F-4106-BC6E-8C2ACAE1C434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857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9d718146ac99562ece714cb90926a3fd2bd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1346</TotalTime>
  <Words>1631</Words>
  <Application>Microsoft Office PowerPoint</Application>
  <PresentationFormat>Экран (4:3)</PresentationFormat>
  <Paragraphs>167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Интерактивные педагогические технологии</dc:title>
  <dc:creator>Сергей</dc:creator>
  <dc:description>Интерактивность как общее свойство систем
Особенности интерактивного обучения
Основные элементы интерактивного обучения 
Виды групповых дискуссий
Этапы интерактивного учебного занятия</dc:description>
  <cp:lastModifiedBy>Сергей</cp:lastModifiedBy>
  <cp:revision>119</cp:revision>
  <dcterms:created xsi:type="dcterms:W3CDTF">2015-09-26T12:58:27Z</dcterms:created>
  <dcterms:modified xsi:type="dcterms:W3CDTF">2016-11-01T15:57:47Z</dcterms:modified>
</cp:coreProperties>
</file>