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77" r:id="rId2"/>
    <p:sldId id="260" r:id="rId3"/>
    <p:sldId id="261" r:id="rId4"/>
    <p:sldId id="275" r:id="rId5"/>
    <p:sldId id="262" r:id="rId6"/>
    <p:sldId id="263" r:id="rId7"/>
    <p:sldId id="265" r:id="rId8"/>
    <p:sldId id="266" r:id="rId9"/>
    <p:sldId id="267" r:id="rId10"/>
    <p:sldId id="268" r:id="rId11"/>
    <p:sldId id="264" r:id="rId12"/>
    <p:sldId id="276" r:id="rId13"/>
    <p:sldId id="269" r:id="rId14"/>
    <p:sldId id="270" r:id="rId15"/>
    <p:sldId id="271" r:id="rId16"/>
    <p:sldId id="272" r:id="rId17"/>
    <p:sldId id="273" r:id="rId18"/>
    <p:sldId id="274" r:id="rId19"/>
  </p:sldIdLst>
  <p:sldSz cx="9144000" cy="6858000" type="screen4x3"/>
  <p:notesSz cx="6858000" cy="9144000"/>
  <p:custDataLst>
    <p:tags r:id="rId21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56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28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00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72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70" autoAdjust="0"/>
    <p:restoredTop sz="94660"/>
  </p:normalViewPr>
  <p:slideViewPr>
    <p:cSldViewPr>
      <p:cViewPr varScale="1">
        <p:scale>
          <a:sx n="80" d="100"/>
          <a:sy n="80" d="100"/>
        </p:scale>
        <p:origin x="-142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FBC4DE6-A135-47AD-88E7-3CDDC54EF710}" type="datetimeFigureOut">
              <a:rPr lang="ru-RU"/>
              <a:pPr>
                <a:defRPr/>
              </a:pPr>
              <a:t>16.10.2016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8BE0398-6887-4EA7-A76D-1F85D42982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20983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26" algn="l" defTabSz="91429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71" algn="l" defTabSz="91429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16" algn="l" defTabSz="91429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61" algn="l" defTabSz="91429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560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EB5644B-82F2-4220-B859-DA504DE1BAFD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662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B11230E-2606-4139-8CCA-3E421DCA8B11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662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E7595E3-22DE-49BA-AEB3-1A120583ECB5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765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E28C598-1264-4B44-914C-D58FA8739F02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867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83F5804-7902-48F5-9307-C2FB15D8AC9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072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C4CCA48-5D6B-4C63-9DFE-EBCF6A6E0E0C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0FC8F07-9047-492B-A24B-69E1A23D3196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277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CE6A848-6252-4962-802E-C7CB31D673BC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F06512C-71BA-41B2-A657-2D064FEF4E5E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970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CFA21C3-07AD-46F5-9BDA-A5BEFB341423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970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8843D5C-59AE-4EC8-8F5F-9F5334196153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482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E31F5B5-9428-47F4-92E1-BE82477EF5B6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584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F16427-F57D-4372-AA6D-3EC85C89B8A6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686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D790265-3EB2-41CA-AED8-346783B768CE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789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0C699C-D401-4851-99DB-2E88A097243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891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6956C4A-1EF1-4856-951B-22ED9EFFEB7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92AD23-9584-45B8-AC96-AF25AF6FFAA3}" type="datetimeFigureOut">
              <a:rPr lang="ru-RU"/>
              <a:pPr>
                <a:defRPr/>
              </a:pPr>
              <a:t>16.10.2016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1B06F1-2F4B-4868-96DF-A95B6E8E8A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0860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C9AD6B-EA56-42B9-B858-78ACEAA2BC4B}" type="datetimeFigureOut">
              <a:rPr lang="ru-RU"/>
              <a:pPr>
                <a:defRPr/>
              </a:pPr>
              <a:t>16.10.2016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D4D8D7-2FC8-4D12-9A55-977BAEE260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05417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4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9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3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58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2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87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01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16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BC7903-A652-492C-B028-9C0D851075C7}" type="datetimeFigureOut">
              <a:rPr lang="ru-RU"/>
              <a:pPr>
                <a:defRPr/>
              </a:pPr>
              <a:t>16.10.2016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94670D-EFF2-4426-A7E0-D3719B803F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5411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287BF7-3A84-4798-861A-A1C8EB854731}" type="datetimeFigureOut">
              <a:rPr lang="ru-RU"/>
              <a:pPr>
                <a:defRPr/>
              </a:pPr>
              <a:t>16.10.2016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7F77AF-072D-433B-A719-AABFB00C74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3268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45" indent="0">
              <a:buNone/>
              <a:defRPr sz="2000" b="1"/>
            </a:lvl2pPr>
            <a:lvl3pPr marL="914290" indent="0">
              <a:buNone/>
              <a:defRPr sz="1800" b="1"/>
            </a:lvl3pPr>
            <a:lvl4pPr marL="1371435" indent="0">
              <a:buNone/>
              <a:defRPr sz="1600" b="1"/>
            </a:lvl4pPr>
            <a:lvl5pPr marL="1828581" indent="0">
              <a:buNone/>
              <a:defRPr sz="1600" b="1"/>
            </a:lvl5pPr>
            <a:lvl6pPr marL="2285726" indent="0">
              <a:buNone/>
              <a:defRPr sz="1600" b="1"/>
            </a:lvl6pPr>
            <a:lvl7pPr marL="2742871" indent="0">
              <a:buNone/>
              <a:defRPr sz="1600" b="1"/>
            </a:lvl7pPr>
            <a:lvl8pPr marL="3200016" indent="0">
              <a:buNone/>
              <a:defRPr sz="1600" b="1"/>
            </a:lvl8pPr>
            <a:lvl9pPr marL="365716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45" indent="0">
              <a:buNone/>
              <a:defRPr sz="2000" b="1"/>
            </a:lvl2pPr>
            <a:lvl3pPr marL="914290" indent="0">
              <a:buNone/>
              <a:defRPr sz="1800" b="1"/>
            </a:lvl3pPr>
            <a:lvl4pPr marL="1371435" indent="0">
              <a:buNone/>
              <a:defRPr sz="1600" b="1"/>
            </a:lvl4pPr>
            <a:lvl5pPr marL="1828581" indent="0">
              <a:buNone/>
              <a:defRPr sz="1600" b="1"/>
            </a:lvl5pPr>
            <a:lvl6pPr marL="2285726" indent="0">
              <a:buNone/>
              <a:defRPr sz="1600" b="1"/>
            </a:lvl6pPr>
            <a:lvl7pPr marL="2742871" indent="0">
              <a:buNone/>
              <a:defRPr sz="1600" b="1"/>
            </a:lvl7pPr>
            <a:lvl8pPr marL="3200016" indent="0">
              <a:buNone/>
              <a:defRPr sz="1600" b="1"/>
            </a:lvl8pPr>
            <a:lvl9pPr marL="365716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5E2A07-4A19-4D3B-A78A-C283E65A246D}" type="datetimeFigureOut">
              <a:rPr lang="ru-RU"/>
              <a:pPr>
                <a:defRPr/>
              </a:pPr>
              <a:t>16.10.2016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55D62B-FCAB-48EC-BE6F-1083FF946F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30708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68CEDD-906B-458A-8F5C-3C934E8C5400}" type="datetimeFigureOut">
              <a:rPr lang="ru-RU"/>
              <a:pPr>
                <a:defRPr/>
              </a:pPr>
              <a:t>16.10.2016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F21BC-6B0A-435C-9EFF-0BEFCE663E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7848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1FEDA1-79BA-43BF-BDAF-2CA231CE5738}" type="datetimeFigureOut">
              <a:rPr lang="ru-RU"/>
              <a:pPr>
                <a:defRPr/>
              </a:pPr>
              <a:t>16.10.2016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4AB871-985E-4481-B424-4E54F0AC80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29089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45" indent="0">
              <a:buNone/>
              <a:defRPr sz="1200"/>
            </a:lvl2pPr>
            <a:lvl3pPr marL="914290" indent="0">
              <a:buNone/>
              <a:defRPr sz="1000"/>
            </a:lvl3pPr>
            <a:lvl4pPr marL="1371435" indent="0">
              <a:buNone/>
              <a:defRPr sz="900"/>
            </a:lvl4pPr>
            <a:lvl5pPr marL="1828581" indent="0">
              <a:buNone/>
              <a:defRPr sz="900"/>
            </a:lvl5pPr>
            <a:lvl6pPr marL="2285726" indent="0">
              <a:buNone/>
              <a:defRPr sz="900"/>
            </a:lvl6pPr>
            <a:lvl7pPr marL="2742871" indent="0">
              <a:buNone/>
              <a:defRPr sz="900"/>
            </a:lvl7pPr>
            <a:lvl8pPr marL="3200016" indent="0">
              <a:buNone/>
              <a:defRPr sz="900"/>
            </a:lvl8pPr>
            <a:lvl9pPr marL="365716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2A705F-4CD4-45C0-8D19-B3380105E103}" type="datetimeFigureOut">
              <a:rPr lang="ru-RU"/>
              <a:pPr>
                <a:defRPr/>
              </a:pPr>
              <a:t>16.10.2016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763D0-21FB-425D-BA2E-A9C8654CA7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70999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45" indent="0">
              <a:buNone/>
              <a:defRPr sz="2800"/>
            </a:lvl2pPr>
            <a:lvl3pPr marL="914290" indent="0">
              <a:buNone/>
              <a:defRPr sz="2400"/>
            </a:lvl3pPr>
            <a:lvl4pPr marL="1371435" indent="0">
              <a:buNone/>
              <a:defRPr sz="2000"/>
            </a:lvl4pPr>
            <a:lvl5pPr marL="1828581" indent="0">
              <a:buNone/>
              <a:defRPr sz="2000"/>
            </a:lvl5pPr>
            <a:lvl6pPr marL="2285726" indent="0">
              <a:buNone/>
              <a:defRPr sz="2000"/>
            </a:lvl6pPr>
            <a:lvl7pPr marL="2742871" indent="0">
              <a:buNone/>
              <a:defRPr sz="2000"/>
            </a:lvl7pPr>
            <a:lvl8pPr marL="3200016" indent="0">
              <a:buNone/>
              <a:defRPr sz="2000"/>
            </a:lvl8pPr>
            <a:lvl9pPr marL="3657161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45" indent="0">
              <a:buNone/>
              <a:defRPr sz="1200"/>
            </a:lvl2pPr>
            <a:lvl3pPr marL="914290" indent="0">
              <a:buNone/>
              <a:defRPr sz="1000"/>
            </a:lvl3pPr>
            <a:lvl4pPr marL="1371435" indent="0">
              <a:buNone/>
              <a:defRPr sz="900"/>
            </a:lvl4pPr>
            <a:lvl5pPr marL="1828581" indent="0">
              <a:buNone/>
              <a:defRPr sz="900"/>
            </a:lvl5pPr>
            <a:lvl6pPr marL="2285726" indent="0">
              <a:buNone/>
              <a:defRPr sz="900"/>
            </a:lvl6pPr>
            <a:lvl7pPr marL="2742871" indent="0">
              <a:buNone/>
              <a:defRPr sz="900"/>
            </a:lvl7pPr>
            <a:lvl8pPr marL="3200016" indent="0">
              <a:buNone/>
              <a:defRPr sz="900"/>
            </a:lvl8pPr>
            <a:lvl9pPr marL="365716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635CB-4AE0-4951-9B46-1B5D9D132FB8}" type="datetimeFigureOut">
              <a:rPr lang="ru-RU"/>
              <a:pPr>
                <a:defRPr/>
              </a:pPr>
              <a:t>16.10.2016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544D62-1FBD-455B-A3EA-8B37D92C2E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6284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AB929E-751B-40B8-8BDD-D893DEE807D9}" type="datetimeFigureOut">
              <a:rPr lang="ru-RU"/>
              <a:pPr>
                <a:defRPr/>
              </a:pPr>
              <a:t>16.10.2016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A0A288-88DC-4339-8178-5B25559B7B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9886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5DE6D-6DAD-4EDB-A781-B46554F524B6}" type="datetimeFigureOut">
              <a:rPr lang="ru-RU"/>
              <a:pPr>
                <a:defRPr/>
              </a:pPr>
              <a:t>16.10.2016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563FA6-5A32-4BB1-8446-D9586048C9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4255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9" tIns="45715" rIns="91429" bIns="457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9" tIns="45715" rIns="91429" bIns="457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29" tIns="45715" rIns="91429" bIns="45715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D0007F5-2B88-4908-BC5B-FEA46347F093}" type="datetimeFigureOut">
              <a:rPr lang="ru-RU"/>
              <a:pPr>
                <a:defRPr/>
              </a:pPr>
              <a:t>16.10.2016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29" tIns="45715" rIns="91429" bIns="45715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29" tIns="45715" rIns="91429" bIns="45715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7CA0642-C628-4224-91B2-A68C80BCEA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145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29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435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581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298" indent="-228573" algn="l" defTabSz="91429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43" indent="-228573" algn="l" defTabSz="91429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89" indent="-228573" algn="l" defTabSz="91429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34" indent="-228573" algn="l" defTabSz="91429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29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5" algn="l" defTabSz="91429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90" algn="l" defTabSz="91429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35" algn="l" defTabSz="91429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81" algn="l" defTabSz="91429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26" algn="l" defTabSz="91429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71" algn="l" defTabSz="91429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16" algn="l" defTabSz="91429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61" algn="l" defTabSz="91429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si-sv.com/" TargetMode="External"/><Relationship Id="rId5" Type="http://schemas.openxmlformats.org/officeDocument/2006/relationships/slide" Target="slide13.xml"/><Relationship Id="rId4" Type="http://schemas.openxmlformats.org/officeDocument/2006/relationships/slide" Target="slide1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03213" y="2420938"/>
            <a:ext cx="8553450" cy="3246437"/>
          </a:xfrm>
          <a:prstGeom prst="rect">
            <a:avLst/>
          </a:prstGeom>
        </p:spPr>
        <p:txBody>
          <a:bodyPr lIns="91429" tIns="45715" rIns="91429" bIns="45715">
            <a:spAutoFit/>
          </a:bodyPr>
          <a:lstStyle/>
          <a:p>
            <a:pPr>
              <a:spcAft>
                <a:spcPts val="1800"/>
              </a:spcAft>
              <a:defRPr/>
            </a:pPr>
            <a:r>
              <a:rPr lang="ru-RU" sz="3200" dirty="0">
                <a:latin typeface="+mn-lt"/>
              </a:rPr>
              <a:t>1. </a:t>
            </a:r>
            <a:r>
              <a:rPr lang="ru-RU" sz="3200" dirty="0">
                <a:latin typeface="+mn-lt"/>
                <a:hlinkClick r:id="rId2" action="ppaction://hlinksldjump"/>
              </a:rPr>
              <a:t>Предмет и задачи возрастной психологии.</a:t>
            </a:r>
            <a:endParaRPr lang="ru-RU" sz="3200" dirty="0">
              <a:latin typeface="+mn-lt"/>
            </a:endParaRPr>
          </a:p>
          <a:p>
            <a:pPr>
              <a:spcAft>
                <a:spcPts val="1800"/>
              </a:spcAft>
              <a:defRPr/>
            </a:pPr>
            <a:r>
              <a:rPr lang="ru-RU" sz="3200" dirty="0">
                <a:latin typeface="+mn-lt"/>
              </a:rPr>
              <a:t>2. </a:t>
            </a:r>
            <a:r>
              <a:rPr lang="ru-RU" sz="3200" dirty="0">
                <a:latin typeface="+mn-lt"/>
                <a:hlinkClick r:id="rId3" action="ppaction://hlinksldjump"/>
              </a:rPr>
              <a:t>История становления возрастной психологии.</a:t>
            </a:r>
            <a:endParaRPr lang="ru-RU" sz="3200" dirty="0">
              <a:latin typeface="+mn-lt"/>
            </a:endParaRPr>
          </a:p>
          <a:p>
            <a:pPr>
              <a:spcAft>
                <a:spcPts val="1800"/>
              </a:spcAft>
              <a:defRPr/>
            </a:pPr>
            <a:r>
              <a:rPr lang="ru-RU" sz="3200" dirty="0">
                <a:latin typeface="+mn-lt"/>
              </a:rPr>
              <a:t>3. </a:t>
            </a:r>
            <a:r>
              <a:rPr lang="ru-RU" sz="3200" dirty="0">
                <a:latin typeface="+mn-lt"/>
                <a:hlinkClick r:id="rId4" action="ppaction://hlinksldjump"/>
              </a:rPr>
              <a:t>Связь возрастной психологии с другими дисциплинами.</a:t>
            </a:r>
            <a:endParaRPr lang="ru-RU" sz="3200" dirty="0">
              <a:latin typeface="+mn-lt"/>
            </a:endParaRPr>
          </a:p>
          <a:p>
            <a:pPr>
              <a:spcAft>
                <a:spcPts val="1800"/>
              </a:spcAft>
              <a:defRPr/>
            </a:pPr>
            <a:r>
              <a:rPr lang="ru-RU" sz="3200" dirty="0">
                <a:latin typeface="+mn-lt"/>
              </a:rPr>
              <a:t>4. </a:t>
            </a:r>
            <a:r>
              <a:rPr lang="ru-RU" sz="3200" dirty="0">
                <a:latin typeface="+mn-lt"/>
                <a:hlinkClick r:id="rId5" action="ppaction://hlinksldjump"/>
              </a:rPr>
              <a:t>Методы возрастной психологии.</a:t>
            </a:r>
            <a:endParaRPr lang="ru-RU" sz="3200" dirty="0">
              <a:latin typeface="+mn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7800" y="371475"/>
            <a:ext cx="8715375" cy="1446213"/>
          </a:xfrm>
          <a:prstGeom prst="rect">
            <a:avLst/>
          </a:prstGeom>
          <a:noFill/>
        </p:spPr>
        <p:txBody>
          <a:bodyPr lIns="91429" tIns="45715" rIns="91429" bIns="45715">
            <a:spAutoFit/>
          </a:bodyPr>
          <a:lstStyle/>
          <a:p>
            <a:pPr algn="ctr">
              <a:defRPr/>
            </a:pPr>
            <a:r>
              <a:rPr lang="ru-RU" sz="4400" b="1" dirty="0">
                <a:solidFill>
                  <a:srgbClr val="FF0000"/>
                </a:solidFill>
                <a:latin typeface="+mj-lt"/>
              </a:rPr>
              <a:t>Возрастная психология как раздел психологической науки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311900" y="6308725"/>
            <a:ext cx="2581275" cy="276225"/>
          </a:xfrm>
          <a:prstGeom prst="rect">
            <a:avLst/>
          </a:prstGeom>
          <a:noFill/>
        </p:spPr>
        <p:txBody>
          <a:bodyPr wrap="none" lIns="91429" tIns="45715" rIns="91429" bIns="45715">
            <a:spAutoFit/>
          </a:bodyPr>
          <a:lstStyle/>
          <a:p>
            <a:pPr algn="r">
              <a:defRPr/>
            </a:pPr>
            <a:r>
              <a:rPr lang="ru-RU" sz="1200" dirty="0">
                <a:latin typeface="+mj-lt"/>
              </a:rPr>
              <a:t>Разработал </a:t>
            </a:r>
            <a:r>
              <a:rPr lang="ru-RU" sz="1200" dirty="0" err="1">
                <a:latin typeface="+mj-lt"/>
              </a:rPr>
              <a:t>к.п.н</a:t>
            </a:r>
            <a:r>
              <a:rPr lang="ru-RU" sz="1200" dirty="0">
                <a:latin typeface="+mj-lt"/>
              </a:rPr>
              <a:t>., доц. </a:t>
            </a:r>
            <a:r>
              <a:rPr lang="ru-RU" sz="1200" b="1" dirty="0">
                <a:latin typeface="+mj-lt"/>
                <a:hlinkClick r:id="rId6"/>
              </a:rPr>
              <a:t>Сидоров С.В.</a:t>
            </a:r>
            <a:endParaRPr lang="ru-RU" sz="1200" b="1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37"/>
          </a:xfrm>
        </p:spPr>
        <p:txBody>
          <a:bodyPr/>
          <a:lstStyle/>
          <a:p>
            <a:pPr eaLnBrk="1" hangingPunct="1"/>
            <a:r>
              <a:rPr lang="ru-RU" altLang="ru-RU" b="1" smtClean="0"/>
              <a:t/>
            </a:r>
            <a:br>
              <a:rPr lang="ru-RU" altLang="ru-RU" b="1" smtClean="0"/>
            </a:br>
            <a:r>
              <a:rPr lang="ru-RU" altLang="ru-RU" sz="4000" b="1" smtClean="0">
                <a:solidFill>
                  <a:srgbClr val="FF0000"/>
                </a:solidFill>
              </a:rPr>
              <a:t>1. </a:t>
            </a:r>
            <a:r>
              <a:rPr lang="ru-RU" altLang="ru-RU" b="1" smtClean="0">
                <a:solidFill>
                  <a:srgbClr val="FF0000"/>
                </a:solidFill>
              </a:rPr>
              <a:t>Предмет и задачи возрастной психологии</a:t>
            </a:r>
            <a:r>
              <a:rPr lang="ru-RU" altLang="ru-RU" b="1" smtClean="0"/>
              <a:t/>
            </a:r>
            <a:br>
              <a:rPr lang="ru-RU" altLang="ru-RU" b="1" smtClean="0"/>
            </a:br>
            <a:endParaRPr lang="ru-RU" altLang="ru-RU" smtClean="0"/>
          </a:p>
        </p:txBody>
      </p:sp>
      <p:sp>
        <p:nvSpPr>
          <p:cNvPr id="6147" name="Содержимое 2"/>
          <p:cNvSpPr>
            <a:spLocks noGrp="1"/>
          </p:cNvSpPr>
          <p:nvPr>
            <p:ph idx="1"/>
          </p:nvPr>
        </p:nvSpPr>
        <p:spPr>
          <a:xfrm>
            <a:off x="468313" y="2133600"/>
            <a:ext cx="8567737" cy="3948113"/>
          </a:xfrm>
        </p:spPr>
        <p:txBody>
          <a:bodyPr/>
          <a:lstStyle/>
          <a:p>
            <a:pPr marL="342859" indent="-342859" eaLnBrk="1" hangingPunct="1">
              <a:buFont typeface="Arial" charset="0"/>
              <a:buNone/>
              <a:defRPr/>
            </a:pPr>
            <a:r>
              <a:rPr lang="ru-RU" altLang="ru-RU" b="1" dirty="0" smtClean="0">
                <a:solidFill>
                  <a:srgbClr val="00B0F0"/>
                </a:solidFill>
              </a:rPr>
              <a:t>Возрастная психология</a:t>
            </a:r>
            <a:r>
              <a:rPr lang="ru-RU" altLang="ru-RU" dirty="0" smtClean="0"/>
              <a:t> – раздел психологической науки, изучающий…</a:t>
            </a:r>
          </a:p>
          <a:p>
            <a:pPr marL="342859" indent="-342859" eaLnBrk="1" hangingPunct="1">
              <a:defRPr/>
            </a:pPr>
            <a:r>
              <a:rPr lang="ru-RU" altLang="ru-RU" i="1" dirty="0" smtClean="0"/>
              <a:t>закономерности психического развития человека в онтогенезе</a:t>
            </a:r>
            <a:r>
              <a:rPr lang="ru-RU" altLang="ru-RU" dirty="0" smtClean="0"/>
              <a:t>; </a:t>
            </a:r>
          </a:p>
          <a:p>
            <a:pPr marL="342859" indent="-342859" eaLnBrk="1" hangingPunct="1">
              <a:defRPr/>
            </a:pPr>
            <a:r>
              <a:rPr lang="ru-RU" altLang="ru-RU" dirty="0" smtClean="0"/>
              <a:t>особенности </a:t>
            </a:r>
            <a:r>
              <a:rPr lang="ru-RU" altLang="ru-RU" i="1" dirty="0"/>
              <a:t>психических процессов и личности на различных стадиях жизненного </a:t>
            </a:r>
            <a:r>
              <a:rPr lang="ru-RU" altLang="ru-RU" i="1" dirty="0" smtClean="0"/>
              <a:t>цикла</a:t>
            </a:r>
            <a:r>
              <a:rPr lang="ru-RU" altLang="ru-RU" dirty="0" smtClean="0"/>
              <a:t>.</a:t>
            </a:r>
          </a:p>
          <a:p>
            <a:pPr marL="0" indent="0" eaLnBrk="1" hangingPunct="1">
              <a:buFont typeface="Arial" charset="0"/>
              <a:buNone/>
              <a:defRPr/>
            </a:pPr>
            <a:endParaRPr lang="ru-RU" altLang="ru-RU" dirty="0" smtClean="0"/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604250" y="6381750"/>
            <a:ext cx="539750" cy="476250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pPr eaLnBrk="1" hangingPunct="1"/>
            <a:r>
              <a:rPr lang="ru-RU" altLang="ru-RU" sz="3600" b="1" smtClean="0">
                <a:solidFill>
                  <a:srgbClr val="00B0F0"/>
                </a:solidFill>
              </a:rPr>
              <a:t>Разделы возрастной психологии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5538"/>
            <a:ext cx="8435975" cy="5256212"/>
          </a:xfrm>
        </p:spPr>
        <p:txBody>
          <a:bodyPr/>
          <a:lstStyle/>
          <a:p>
            <a:pPr eaLnBrk="1" hangingPunct="1"/>
            <a:r>
              <a:rPr lang="ru-RU" altLang="ru-RU" b="1" smtClean="0">
                <a:solidFill>
                  <a:srgbClr val="00B0F0"/>
                </a:solidFill>
              </a:rPr>
              <a:t>психология развития</a:t>
            </a:r>
            <a:r>
              <a:rPr lang="ru-RU" altLang="ru-RU" smtClean="0">
                <a:solidFill>
                  <a:srgbClr val="00B0F0"/>
                </a:solidFill>
              </a:rPr>
              <a:t> </a:t>
            </a:r>
            <a:r>
              <a:rPr lang="ru-RU" altLang="ru-RU" smtClean="0"/>
              <a:t>(наиболее общие, теоретические вопросы возрастной психологии);</a:t>
            </a:r>
          </a:p>
          <a:p>
            <a:pPr eaLnBrk="1" hangingPunct="1"/>
            <a:r>
              <a:rPr lang="ru-RU" altLang="ru-RU" b="1" smtClean="0">
                <a:solidFill>
                  <a:srgbClr val="00B0F0"/>
                </a:solidFill>
              </a:rPr>
              <a:t>пренатальная психология </a:t>
            </a:r>
            <a:r>
              <a:rPr lang="ru-RU" altLang="ru-RU" smtClean="0"/>
              <a:t>(психическое развитие плода в утробе матери)</a:t>
            </a:r>
          </a:p>
          <a:p>
            <a:pPr eaLnBrk="1" hangingPunct="1"/>
            <a:r>
              <a:rPr lang="ru-RU" altLang="ru-RU" b="1" smtClean="0">
                <a:solidFill>
                  <a:srgbClr val="00B0F0"/>
                </a:solidFill>
              </a:rPr>
              <a:t>детская психология</a:t>
            </a:r>
            <a:r>
              <a:rPr lang="ru-RU" altLang="ru-RU" smtClean="0">
                <a:solidFill>
                  <a:srgbClr val="00B0F0"/>
                </a:solidFill>
              </a:rPr>
              <a:t> </a:t>
            </a:r>
            <a:r>
              <a:rPr lang="ru-RU" altLang="ru-RU" smtClean="0"/>
              <a:t>(психическое развитие ребенка от рождения до 7 лет);</a:t>
            </a:r>
          </a:p>
          <a:p>
            <a:pPr eaLnBrk="1" hangingPunct="1"/>
            <a:r>
              <a:rPr lang="ru-RU" altLang="ru-RU" b="1" smtClean="0">
                <a:solidFill>
                  <a:srgbClr val="00B0F0"/>
                </a:solidFill>
              </a:rPr>
              <a:t>психология младшего школьника</a:t>
            </a:r>
            <a:r>
              <a:rPr lang="ru-RU" altLang="ru-RU" smtClean="0">
                <a:solidFill>
                  <a:srgbClr val="00B0F0"/>
                </a:solidFill>
              </a:rPr>
              <a:t> </a:t>
            </a:r>
            <a:r>
              <a:rPr lang="ru-RU" altLang="ru-RU" smtClean="0"/>
              <a:t>(психическое развитие ребенка от 6–7 до 12 лет);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04250" y="6381750"/>
            <a:ext cx="539750" cy="476250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pPr eaLnBrk="1" hangingPunct="1"/>
            <a:r>
              <a:rPr lang="ru-RU" altLang="ru-RU" sz="3600" b="1" smtClean="0">
                <a:solidFill>
                  <a:srgbClr val="00B0F0"/>
                </a:solidFill>
              </a:rPr>
              <a:t>Разделы возрастной психологии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5" y="1428750"/>
            <a:ext cx="8229600" cy="3584575"/>
          </a:xfrm>
        </p:spPr>
        <p:txBody>
          <a:bodyPr/>
          <a:lstStyle/>
          <a:p>
            <a:pPr eaLnBrk="1" hangingPunct="1"/>
            <a:r>
              <a:rPr lang="ru-RU" altLang="ru-RU" b="1" smtClean="0">
                <a:solidFill>
                  <a:srgbClr val="00B0F0"/>
                </a:solidFill>
              </a:rPr>
              <a:t>психология подросткового возраста и юности</a:t>
            </a:r>
            <a:r>
              <a:rPr lang="ru-RU" altLang="ru-RU" smtClean="0">
                <a:solidFill>
                  <a:srgbClr val="00B0F0"/>
                </a:solidFill>
              </a:rPr>
              <a:t> </a:t>
            </a:r>
            <a:r>
              <a:rPr lang="ru-RU" altLang="ru-RU" smtClean="0"/>
              <a:t>(психическое развитие от 12 до 21 года);</a:t>
            </a:r>
          </a:p>
          <a:p>
            <a:pPr eaLnBrk="1" hangingPunct="1"/>
            <a:r>
              <a:rPr lang="ru-RU" altLang="ru-RU" b="1" smtClean="0">
                <a:solidFill>
                  <a:srgbClr val="00B0F0"/>
                </a:solidFill>
              </a:rPr>
              <a:t>психология взрослости</a:t>
            </a:r>
            <a:r>
              <a:rPr lang="ru-RU" altLang="ru-RU" i="1" smtClean="0">
                <a:solidFill>
                  <a:srgbClr val="00B0F0"/>
                </a:solidFill>
              </a:rPr>
              <a:t> </a:t>
            </a:r>
            <a:r>
              <a:rPr lang="ru-RU" altLang="ru-RU" smtClean="0"/>
              <a:t>(психическое развитие человека до 65 лет);</a:t>
            </a:r>
          </a:p>
          <a:p>
            <a:pPr eaLnBrk="1" hangingPunct="1"/>
            <a:r>
              <a:rPr lang="ru-RU" altLang="ru-RU" b="1" smtClean="0">
                <a:solidFill>
                  <a:srgbClr val="00B0F0"/>
                </a:solidFill>
              </a:rPr>
              <a:t>геронтопсихология</a:t>
            </a:r>
            <a:r>
              <a:rPr lang="ru-RU" altLang="ru-RU" smtClean="0">
                <a:solidFill>
                  <a:srgbClr val="FF0000"/>
                </a:solidFill>
              </a:rPr>
              <a:t> </a:t>
            </a:r>
            <a:r>
              <a:rPr lang="ru-RU" altLang="ru-RU" smtClean="0"/>
              <a:t>(психология старости).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04250" y="6381750"/>
            <a:ext cx="539750" cy="476250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107950" y="44450"/>
            <a:ext cx="9036050" cy="647700"/>
          </a:xfrm>
        </p:spPr>
        <p:txBody>
          <a:bodyPr/>
          <a:lstStyle/>
          <a:p>
            <a:pPr eaLnBrk="1" hangingPunct="1"/>
            <a:r>
              <a:rPr lang="ru-RU" altLang="ru-RU" sz="3200" b="1" smtClean="0">
                <a:solidFill>
                  <a:srgbClr val="00B0F0"/>
                </a:solidFill>
              </a:rPr>
              <a:t>Задачи возрастной психологии</a:t>
            </a:r>
            <a:endParaRPr lang="ru-RU" altLang="ru-RU" sz="3200" smtClean="0">
              <a:solidFill>
                <a:srgbClr val="00B0F0"/>
              </a:solidFill>
            </a:endParaRPr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49263" y="1484313"/>
            <a:ext cx="8229600" cy="5040312"/>
          </a:xfrm>
        </p:spPr>
        <p:txBody>
          <a:bodyPr/>
          <a:lstStyle/>
          <a:p>
            <a:pPr eaLnBrk="1" hangingPunct="1">
              <a:spcAft>
                <a:spcPts val="1200"/>
              </a:spcAft>
              <a:buFont typeface="Arial" charset="0"/>
              <a:buNone/>
            </a:pPr>
            <a:r>
              <a:rPr lang="ru-RU" altLang="ru-RU" smtClean="0"/>
              <a:t>1)  изучение </a:t>
            </a:r>
            <a:r>
              <a:rPr lang="ru-RU" altLang="ru-RU" i="1" smtClean="0"/>
              <a:t>движущих сил и механизмов </a:t>
            </a:r>
            <a:r>
              <a:rPr lang="ru-RU" altLang="ru-RU" smtClean="0"/>
              <a:t>психического развития на всем протяжении жизненного пути человека;</a:t>
            </a:r>
          </a:p>
          <a:p>
            <a:pPr eaLnBrk="1" hangingPunct="1">
              <a:spcAft>
                <a:spcPts val="1200"/>
              </a:spcAft>
              <a:buFont typeface="Arial" charset="0"/>
              <a:buNone/>
            </a:pPr>
            <a:r>
              <a:rPr lang="ru-RU" altLang="ru-RU" smtClean="0"/>
              <a:t>2)  построение </a:t>
            </a:r>
            <a:r>
              <a:rPr lang="ru-RU" altLang="ru-RU" i="1" smtClean="0"/>
              <a:t>периодизации</a:t>
            </a:r>
            <a:r>
              <a:rPr lang="ru-RU" altLang="ru-RU" smtClean="0"/>
              <a:t> психического развития в онтогенезе;</a:t>
            </a:r>
          </a:p>
          <a:p>
            <a:pPr eaLnBrk="1" hangingPunct="1">
              <a:spcAft>
                <a:spcPts val="1200"/>
              </a:spcAft>
              <a:buFont typeface="Arial" charset="0"/>
              <a:buNone/>
            </a:pPr>
            <a:r>
              <a:rPr lang="ru-RU" altLang="ru-RU" smtClean="0"/>
              <a:t>3)  характеристика качественного своеобразия развития </a:t>
            </a:r>
            <a:r>
              <a:rPr lang="ru-RU" altLang="ru-RU" i="1" smtClean="0"/>
              <a:t>личности  и психических процессов </a:t>
            </a:r>
            <a:r>
              <a:rPr lang="ru-RU" altLang="ru-RU" smtClean="0"/>
              <a:t>на каждой стадии онтогенеза.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68313" y="765175"/>
            <a:ext cx="3640137" cy="584200"/>
          </a:xfrm>
          <a:prstGeom prst="rect">
            <a:avLst/>
          </a:prstGeom>
        </p:spPr>
        <p:txBody>
          <a:bodyPr lIns="91429" tIns="45715" rIns="91429" bIns="45715">
            <a:spAutoFit/>
          </a:bodyPr>
          <a:lstStyle/>
          <a:p>
            <a:pPr marL="342859" indent="-342859">
              <a:spcBef>
                <a:spcPct val="20000"/>
              </a:spcBef>
              <a:defRPr/>
            </a:pPr>
            <a:r>
              <a:rPr lang="ru-RU" sz="3200" b="1" dirty="0">
                <a:solidFill>
                  <a:srgbClr val="00B0F0"/>
                </a:solidFill>
                <a:latin typeface="Calibri"/>
                <a:cs typeface="+mn-cs"/>
              </a:rPr>
              <a:t>Теоретические:</a:t>
            </a:r>
            <a:endParaRPr lang="ru-RU" altLang="ru-RU" sz="3200" dirty="0">
              <a:solidFill>
                <a:srgbClr val="00B0F0"/>
              </a:solidFill>
              <a:latin typeface="Calibri"/>
              <a:cs typeface="+mn-cs"/>
            </a:endParaRP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04250" y="6381750"/>
            <a:ext cx="539750" cy="476250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Содержимое 2"/>
          <p:cNvSpPr>
            <a:spLocks noGrp="1"/>
          </p:cNvSpPr>
          <p:nvPr>
            <p:ph idx="1"/>
          </p:nvPr>
        </p:nvSpPr>
        <p:spPr>
          <a:xfrm>
            <a:off x="269875" y="1628775"/>
            <a:ext cx="8712200" cy="4568825"/>
          </a:xfrm>
        </p:spPr>
        <p:txBody>
          <a:bodyPr/>
          <a:lstStyle/>
          <a:p>
            <a:pPr eaLnBrk="1" hangingPunct="1">
              <a:spcAft>
                <a:spcPts val="1200"/>
              </a:spcAft>
              <a:buFont typeface="Arial" charset="0"/>
              <a:buNone/>
            </a:pPr>
            <a:r>
              <a:rPr lang="ru-RU" altLang="ru-RU" smtClean="0"/>
              <a:t>1) определение </a:t>
            </a:r>
            <a:r>
              <a:rPr lang="ru-RU" altLang="ru-RU" i="1" smtClean="0"/>
              <a:t>возрастных норм</a:t>
            </a:r>
            <a:r>
              <a:rPr lang="ru-RU" altLang="ru-RU" smtClean="0"/>
              <a:t> психического развития (возрастная диагностика и контроль за психическим развитием детей)</a:t>
            </a:r>
          </a:p>
          <a:p>
            <a:pPr eaLnBrk="1" hangingPunct="1">
              <a:spcAft>
                <a:spcPts val="1200"/>
              </a:spcAft>
              <a:buFont typeface="Arial" charset="0"/>
              <a:buNone/>
            </a:pPr>
            <a:r>
              <a:rPr lang="ru-RU" altLang="ru-RU" smtClean="0"/>
              <a:t>2) </a:t>
            </a:r>
            <a:r>
              <a:rPr lang="ru-RU" altLang="ru-RU" i="1" smtClean="0"/>
              <a:t>психологическое сопровождение</a:t>
            </a:r>
            <a:r>
              <a:rPr lang="ru-RU" altLang="ru-RU" smtClean="0"/>
              <a:t>, помощь в кризисные периоды жизни человека</a:t>
            </a:r>
          </a:p>
          <a:p>
            <a:pPr eaLnBrk="1" hangingPunct="1">
              <a:spcAft>
                <a:spcPts val="1200"/>
              </a:spcAft>
              <a:buFont typeface="Arial" charset="0"/>
              <a:buNone/>
            </a:pPr>
            <a:r>
              <a:rPr lang="ru-RU" altLang="ru-RU" smtClean="0"/>
              <a:t>3) организация учебно-образовательного процесса, с</a:t>
            </a:r>
            <a:r>
              <a:rPr lang="ru-RU" altLang="ru-RU" i="1" smtClean="0"/>
              <a:t> учетом возрастных особенностей</a:t>
            </a:r>
          </a:p>
          <a:p>
            <a:pPr eaLnBrk="1" hangingPunct="1">
              <a:spcAft>
                <a:spcPts val="1200"/>
              </a:spcAft>
            </a:pPr>
            <a:endParaRPr lang="ru-RU" altLang="ru-RU" smtClean="0"/>
          </a:p>
        </p:txBody>
      </p:sp>
      <p:sp>
        <p:nvSpPr>
          <p:cNvPr id="7171" name="Заголовок 1"/>
          <p:cNvSpPr txBox="1">
            <a:spLocks/>
          </p:cNvSpPr>
          <p:nvPr/>
        </p:nvSpPr>
        <p:spPr bwMode="auto">
          <a:xfrm>
            <a:off x="107950" y="44450"/>
            <a:ext cx="90360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9" tIns="45715" rIns="91429" bIns="45715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1363" indent="-284163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1413" indent="-227013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598613" indent="-227013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5813" indent="-227013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3013" indent="-2270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0213" indent="-2270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7413" indent="-2270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4613" indent="-2270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b="1">
                <a:solidFill>
                  <a:srgbClr val="00B0F0"/>
                </a:solidFill>
              </a:rPr>
              <a:t>Задачи возрастной психологии</a:t>
            </a:r>
            <a:endParaRPr lang="ru-RU" altLang="ru-RU">
              <a:solidFill>
                <a:srgbClr val="00B0F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8313" y="765175"/>
            <a:ext cx="3640137" cy="584200"/>
          </a:xfrm>
          <a:prstGeom prst="rect">
            <a:avLst/>
          </a:prstGeom>
        </p:spPr>
        <p:txBody>
          <a:bodyPr lIns="91429" tIns="45715" rIns="91429" bIns="45715">
            <a:spAutoFit/>
          </a:bodyPr>
          <a:lstStyle/>
          <a:p>
            <a:pPr marL="342859" indent="-342859">
              <a:spcBef>
                <a:spcPct val="20000"/>
              </a:spcBef>
              <a:defRPr/>
            </a:pPr>
            <a:r>
              <a:rPr lang="ru-RU" sz="3200" b="1" dirty="0">
                <a:solidFill>
                  <a:srgbClr val="00B0F0"/>
                </a:solidFill>
                <a:latin typeface="Calibri"/>
                <a:cs typeface="+mn-cs"/>
              </a:rPr>
              <a:t>Практические:</a:t>
            </a:r>
            <a:endParaRPr lang="ru-RU" altLang="ru-RU" sz="3200" dirty="0">
              <a:solidFill>
                <a:srgbClr val="00B0F0"/>
              </a:solidFill>
              <a:latin typeface="Calibri"/>
              <a:cs typeface="+mn-cs"/>
            </a:endParaRPr>
          </a:p>
        </p:txBody>
      </p: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604250" y="6381750"/>
            <a:ext cx="539750" cy="476250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0" y="115888"/>
            <a:ext cx="8874125" cy="1081087"/>
          </a:xfrm>
        </p:spPr>
        <p:txBody>
          <a:bodyPr/>
          <a:lstStyle/>
          <a:p>
            <a:pPr algn="r" eaLnBrk="1" hangingPunct="1"/>
            <a:r>
              <a:rPr lang="ru-RU" altLang="ru-RU" sz="4000" b="1" smtClean="0">
                <a:solidFill>
                  <a:srgbClr val="FF0000"/>
                </a:solidFill>
              </a:rPr>
              <a:t>2. История становления возрастной психологии</a:t>
            </a:r>
            <a:endParaRPr lang="ru-RU" altLang="ru-RU" sz="400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8913" y="836613"/>
            <a:ext cx="8885237" cy="2520950"/>
          </a:xfrm>
        </p:spPr>
        <p:txBody>
          <a:bodyPr rtlCol="0">
            <a:noAutofit/>
          </a:bodyPr>
          <a:lstStyle/>
          <a:p>
            <a:pPr marL="342859" indent="-342859" eaLnBrk="1" fontAlgn="auto" hangingPunct="1">
              <a:spcAft>
                <a:spcPts val="1200"/>
              </a:spcAft>
              <a:buFont typeface="Arial" charset="0"/>
              <a:buNone/>
              <a:defRPr/>
            </a:pPr>
            <a:r>
              <a:rPr lang="ru-RU" sz="2800" b="1" i="1" dirty="0">
                <a:solidFill>
                  <a:srgbClr val="00B0F0"/>
                </a:solidFill>
              </a:rPr>
              <a:t>Донаучный этап</a:t>
            </a:r>
            <a:r>
              <a:rPr lang="ru-RU" sz="2800" dirty="0">
                <a:solidFill>
                  <a:srgbClr val="00B0F0"/>
                </a:solidFill>
              </a:rPr>
              <a:t> </a:t>
            </a:r>
          </a:p>
          <a:p>
            <a:pPr marL="0" indent="0" eaLnBrk="1" fontAlgn="auto" hangingPunct="1">
              <a:spcBef>
                <a:spcPts val="0"/>
              </a:spcBef>
              <a:spcAft>
                <a:spcPts val="1200"/>
              </a:spcAft>
              <a:buFont typeface="Arial" charset="0"/>
              <a:buNone/>
              <a:defRPr/>
            </a:pPr>
            <a:r>
              <a:rPr lang="ru-RU" sz="2800" dirty="0"/>
              <a:t>Философы, врачи, педагоги, писатели выделяли проблемы развития внутреннего мира и поведения человека. Ставили вопрос о </a:t>
            </a:r>
            <a:r>
              <a:rPr lang="ru-RU" sz="2800" i="1" dirty="0"/>
              <a:t>своеобразии психической жизни человека в различные периоды его жизни</a:t>
            </a:r>
            <a:r>
              <a:rPr lang="ru-RU" sz="2800" dirty="0"/>
              <a:t>. 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04250" y="6381750"/>
            <a:ext cx="539750" cy="476250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4675188"/>
            <a:ext cx="1595438" cy="201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455988" y="4897438"/>
            <a:ext cx="5688012" cy="1384300"/>
          </a:xfrm>
          <a:prstGeom prst="rect">
            <a:avLst/>
          </a:prstGeom>
        </p:spPr>
        <p:txBody>
          <a:bodyPr lIns="91429" tIns="45715" rIns="91429" bIns="45715">
            <a:spAutoFit/>
          </a:bodyPr>
          <a:lstStyle/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2800" dirty="0">
                <a:solidFill>
                  <a:prstClr val="black"/>
                </a:solidFill>
                <a:latin typeface="Calibri"/>
                <a:cs typeface="+mn-cs"/>
              </a:rPr>
              <a:t>Большое значение в этот период имели идеи Ж.Ж. Руссо, эволюционное учение Ч. Дарвина.</a:t>
            </a:r>
          </a:p>
        </p:txBody>
      </p:sp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6575" y="4675188"/>
            <a:ext cx="1546225" cy="201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0" y="3271838"/>
            <a:ext cx="8937625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9" tIns="45715" rIns="91429" bIns="4571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spcAft>
                <a:spcPts val="1200"/>
              </a:spcAft>
            </a:pPr>
            <a:r>
              <a:rPr lang="ru-RU" altLang="ru-RU" sz="2800">
                <a:solidFill>
                  <a:srgbClr val="000000"/>
                </a:solidFill>
                <a:latin typeface="Calibri" pitchFamily="34" charset="0"/>
              </a:rPr>
              <a:t>Получены </a:t>
            </a:r>
            <a:r>
              <a:rPr lang="ru-RU" altLang="ru-RU" sz="2800" i="1">
                <a:solidFill>
                  <a:srgbClr val="000000"/>
                </a:solidFill>
                <a:latin typeface="Calibri" pitchFamily="34" charset="0"/>
              </a:rPr>
              <a:t>описания поведения и особенностей познания и деятельности детей и взрослых и созданы первые периодизации психического развития.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6098" y="6307117"/>
            <a:ext cx="1594316" cy="430887"/>
          </a:xfrm>
          <a:prstGeom prst="rect">
            <a:avLst/>
          </a:prstGeom>
          <a:gradFill>
            <a:gsLst>
              <a:gs pos="100000">
                <a:schemeClr val="tx1"/>
              </a:gs>
              <a:gs pos="0">
                <a:schemeClr val="bg1">
                  <a:alpha val="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lIns="91429" tIns="45715" rIns="91429" bIns="45715">
            <a:spAutoFit/>
          </a:bodyPr>
          <a:lstStyle/>
          <a:p>
            <a:pPr algn="ctr">
              <a:defRPr/>
            </a:pPr>
            <a:r>
              <a:rPr lang="ru-RU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Ж.Ж. Руссо</a:t>
            </a:r>
            <a:endParaRPr lang="ru-RU" sz="2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806500" y="6299157"/>
            <a:ext cx="1545542" cy="430887"/>
          </a:xfrm>
          <a:prstGeom prst="rect">
            <a:avLst/>
          </a:prstGeom>
          <a:gradFill>
            <a:gsLst>
              <a:gs pos="100000">
                <a:schemeClr val="tx1"/>
              </a:gs>
              <a:gs pos="0">
                <a:schemeClr val="bg1">
                  <a:alpha val="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lIns="91429" tIns="45715" rIns="91429" bIns="45715">
            <a:spAutoFit/>
          </a:bodyPr>
          <a:lstStyle/>
          <a:p>
            <a:pPr algn="ctr">
              <a:defRPr/>
            </a:pPr>
            <a:r>
              <a:rPr lang="ru-RU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Ч. Дарвин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Содержимое 2"/>
          <p:cNvSpPr>
            <a:spLocks noGrp="1"/>
          </p:cNvSpPr>
          <p:nvPr>
            <p:ph idx="1"/>
          </p:nvPr>
        </p:nvSpPr>
        <p:spPr>
          <a:xfrm>
            <a:off x="244475" y="100013"/>
            <a:ext cx="8497888" cy="1800225"/>
          </a:xfrm>
        </p:spPr>
        <p:txBody>
          <a:bodyPr/>
          <a:lstStyle/>
          <a:p>
            <a:pPr eaLnBrk="1" hangingPunct="1">
              <a:spcAft>
                <a:spcPts val="1200"/>
              </a:spcAft>
              <a:buFont typeface="Arial" charset="0"/>
              <a:buNone/>
            </a:pPr>
            <a:r>
              <a:rPr lang="ru-RU" altLang="ru-RU" b="1" i="1" smtClean="0">
                <a:solidFill>
                  <a:srgbClr val="00B0F0"/>
                </a:solidFill>
              </a:rPr>
              <a:t>Первый научный этап</a:t>
            </a:r>
            <a:r>
              <a:rPr lang="ru-RU" altLang="ru-RU" i="1" smtClean="0">
                <a:solidFill>
                  <a:srgbClr val="00B0F0"/>
                </a:solidFill>
              </a:rPr>
              <a:t> </a:t>
            </a:r>
            <a:r>
              <a:rPr lang="ru-RU" altLang="ru-RU" sz="2800" i="1" smtClean="0"/>
              <a:t>(конец </a:t>
            </a:r>
            <a:r>
              <a:rPr lang="en-US" altLang="ru-RU" sz="2800" i="1" smtClean="0"/>
              <a:t>XIX</a:t>
            </a:r>
            <a:r>
              <a:rPr lang="ru-RU" altLang="ru-RU" sz="2800" i="1" smtClean="0"/>
              <a:t> – начало </a:t>
            </a:r>
            <a:r>
              <a:rPr lang="en-US" altLang="ru-RU" sz="2800" i="1" smtClean="0"/>
              <a:t>XX </a:t>
            </a:r>
            <a:r>
              <a:rPr lang="ru-RU" altLang="ru-RU" sz="2800" i="1" smtClean="0"/>
              <a:t>в.)</a:t>
            </a:r>
            <a:r>
              <a:rPr lang="ru-RU" altLang="ru-RU" i="1" smtClean="0"/>
              <a:t>  - </a:t>
            </a:r>
            <a:r>
              <a:rPr lang="ru-RU" altLang="ru-RU" smtClean="0"/>
              <a:t>начало систематического изучения детского развития.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04250" y="6381750"/>
            <a:ext cx="539750" cy="476250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" y="4394200"/>
            <a:ext cx="1643063" cy="233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80988" y="1700213"/>
            <a:ext cx="8443912" cy="2678112"/>
          </a:xfrm>
          <a:prstGeom prst="rect">
            <a:avLst/>
          </a:prstGeom>
        </p:spPr>
        <p:txBody>
          <a:bodyPr lIns="91429" tIns="45715" rIns="91429" bIns="45715">
            <a:spAutoFit/>
          </a:bodyPr>
          <a:lstStyle/>
          <a:p>
            <a:pPr algn="r" fontAlgn="auto">
              <a:spcBef>
                <a:spcPct val="20000"/>
              </a:spcBef>
              <a:spcAft>
                <a:spcPts val="1200"/>
              </a:spcAft>
              <a:defRPr/>
            </a:pPr>
            <a:r>
              <a:rPr lang="ru-RU" sz="2800" dirty="0">
                <a:solidFill>
                  <a:prstClr val="black"/>
                </a:solidFill>
                <a:latin typeface="Calibri"/>
                <a:cs typeface="+mn-cs"/>
              </a:rPr>
              <a:t>Этот период  можно условно назвать </a:t>
            </a:r>
            <a:r>
              <a:rPr lang="ru-RU" sz="2800" b="1" i="1" dirty="0">
                <a:solidFill>
                  <a:srgbClr val="00B0F0"/>
                </a:solidFill>
                <a:latin typeface="Calibri"/>
                <a:cs typeface="+mn-cs"/>
              </a:rPr>
              <a:t>описательным</a:t>
            </a:r>
            <a:r>
              <a:rPr lang="ru-RU" sz="2800" dirty="0">
                <a:solidFill>
                  <a:prstClr val="black"/>
                </a:solidFill>
                <a:latin typeface="Calibri"/>
                <a:cs typeface="+mn-cs"/>
              </a:rPr>
              <a:t> (в качестве основной научной задачи ставилась задача сбора научных данных об особенностях развития маленьких детей и подростков, изучались их речь, мышление, память, восприятие, любимые занятия и отношения со взрослыми).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067175" y="4868863"/>
            <a:ext cx="4033838" cy="1385887"/>
          </a:xfrm>
          <a:prstGeom prst="rect">
            <a:avLst/>
          </a:prstGeom>
        </p:spPr>
        <p:txBody>
          <a:bodyPr lIns="91429" tIns="45715" rIns="91429" bIns="45715">
            <a:spAutoFit/>
          </a:bodyPr>
          <a:lstStyle/>
          <a:p>
            <a:pPr fontAlgn="auto">
              <a:spcBef>
                <a:spcPct val="20000"/>
              </a:spcBef>
              <a:spcAft>
                <a:spcPts val="1200"/>
              </a:spcAft>
              <a:defRPr/>
            </a:pPr>
            <a:r>
              <a:rPr lang="ru-RU" sz="2800" dirty="0">
                <a:solidFill>
                  <a:prstClr val="black"/>
                </a:solidFill>
                <a:latin typeface="Calibri"/>
                <a:cs typeface="+mn-cs"/>
              </a:rPr>
              <a:t>Связан с  именами Вильгельма </a:t>
            </a:r>
            <a:r>
              <a:rPr lang="ru-RU" sz="2800" dirty="0" err="1">
                <a:solidFill>
                  <a:prstClr val="black"/>
                </a:solidFill>
                <a:latin typeface="Calibri"/>
                <a:cs typeface="+mn-cs"/>
              </a:rPr>
              <a:t>Прейера</a:t>
            </a:r>
            <a:r>
              <a:rPr lang="ru-RU" sz="2800" dirty="0">
                <a:solidFill>
                  <a:prstClr val="black"/>
                </a:solidFill>
                <a:latin typeface="Calibri"/>
                <a:cs typeface="+mn-cs"/>
              </a:rPr>
              <a:t>, Стенли Холла.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49477" y="6297624"/>
            <a:ext cx="1594316" cy="430887"/>
          </a:xfrm>
          <a:prstGeom prst="rect">
            <a:avLst/>
          </a:prstGeom>
          <a:gradFill>
            <a:gsLst>
              <a:gs pos="100000">
                <a:schemeClr val="tx1"/>
              </a:gs>
              <a:gs pos="0">
                <a:schemeClr val="bg1">
                  <a:alpha val="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lIns="91429" tIns="45715" rIns="91429" bIns="45715">
            <a:spAutoFit/>
          </a:bodyPr>
          <a:lstStyle/>
          <a:p>
            <a:pPr algn="ctr">
              <a:defRPr/>
            </a:pPr>
            <a:r>
              <a:rPr lang="ru-RU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В. </a:t>
            </a:r>
            <a:r>
              <a:rPr lang="ru-RU" sz="22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Прейер</a:t>
            </a:r>
            <a:endParaRPr lang="ru-RU" sz="2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392613"/>
            <a:ext cx="1655762" cy="232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979713" y="6299947"/>
            <a:ext cx="1656184" cy="430887"/>
          </a:xfrm>
          <a:prstGeom prst="rect">
            <a:avLst/>
          </a:prstGeom>
          <a:gradFill>
            <a:gsLst>
              <a:gs pos="100000">
                <a:schemeClr val="tx1"/>
              </a:gs>
              <a:gs pos="0">
                <a:schemeClr val="bg1">
                  <a:alpha val="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lIns="91429" tIns="45715" rIns="91429" bIns="45715">
            <a:spAutoFit/>
          </a:bodyPr>
          <a:lstStyle/>
          <a:p>
            <a:pPr algn="ctr">
              <a:defRPr/>
            </a:pPr>
            <a:r>
              <a:rPr lang="ru-RU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С. Холл</a:t>
            </a:r>
            <a:endParaRPr lang="ru-RU" sz="2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Содержимое 2"/>
          <p:cNvSpPr>
            <a:spLocks noGrp="1"/>
          </p:cNvSpPr>
          <p:nvPr>
            <p:ph idx="1"/>
          </p:nvPr>
        </p:nvSpPr>
        <p:spPr>
          <a:xfrm>
            <a:off x="457200" y="620713"/>
            <a:ext cx="8229600" cy="4392612"/>
          </a:xfrm>
        </p:spPr>
        <p:txBody>
          <a:bodyPr/>
          <a:lstStyle/>
          <a:p>
            <a:pPr marL="0" indent="0" eaLnBrk="1" hangingPunct="1">
              <a:spcAft>
                <a:spcPts val="1200"/>
              </a:spcAft>
              <a:buFont typeface="Arial" charset="0"/>
              <a:buNone/>
              <a:defRPr/>
            </a:pPr>
            <a:r>
              <a:rPr lang="ru-RU" altLang="ru-RU" b="1" i="1" dirty="0" smtClean="0">
                <a:solidFill>
                  <a:srgbClr val="00B0F0"/>
                </a:solidFill>
              </a:rPr>
              <a:t>Второй научный этап</a:t>
            </a:r>
            <a:r>
              <a:rPr lang="ru-RU" altLang="ru-RU" dirty="0" smtClean="0">
                <a:solidFill>
                  <a:srgbClr val="00B0F0"/>
                </a:solidFill>
              </a:rPr>
              <a:t> </a:t>
            </a:r>
            <a:r>
              <a:rPr lang="ru-RU" altLang="ru-RU" dirty="0" smtClean="0"/>
              <a:t>(до середины </a:t>
            </a:r>
            <a:r>
              <a:rPr lang="en-US" altLang="ru-RU" dirty="0" smtClean="0"/>
              <a:t>XX</a:t>
            </a:r>
            <a:r>
              <a:rPr lang="ru-RU" altLang="ru-RU" dirty="0" smtClean="0"/>
              <a:t> столетия) обозначают как теоретический, или </a:t>
            </a:r>
            <a:r>
              <a:rPr lang="ru-RU" altLang="ru-RU" b="1" i="1" dirty="0" smtClean="0">
                <a:solidFill>
                  <a:srgbClr val="00B0F0"/>
                </a:solidFill>
              </a:rPr>
              <a:t>объяснительный</a:t>
            </a:r>
            <a:r>
              <a:rPr lang="ru-RU" altLang="ru-RU" dirty="0" smtClean="0"/>
              <a:t>.</a:t>
            </a:r>
          </a:p>
          <a:p>
            <a:pPr marL="0" indent="0" eaLnBrk="1" hangingPunct="1">
              <a:spcAft>
                <a:spcPts val="1200"/>
              </a:spcAft>
              <a:buFont typeface="Arial" charset="0"/>
              <a:buNone/>
              <a:defRPr/>
            </a:pPr>
            <a:r>
              <a:rPr lang="ru-RU" altLang="ru-RU" dirty="0" smtClean="0"/>
              <a:t>На основе накопленных научных фактов начали создаваться </a:t>
            </a:r>
            <a:r>
              <a:rPr lang="ru-RU" altLang="ru-RU" i="1" dirty="0" smtClean="0"/>
              <a:t>первые теории психического развития</a:t>
            </a:r>
            <a:r>
              <a:rPr lang="ru-RU" altLang="ru-RU" dirty="0" smtClean="0"/>
              <a:t>, пытавшиеся объяснить характер различий в поведении и сознании детей и подростков. </a:t>
            </a:r>
          </a:p>
          <a:p>
            <a:pPr marL="342859" indent="-342859" eaLnBrk="1" hangingPunct="1">
              <a:spcAft>
                <a:spcPts val="1200"/>
              </a:spcAft>
              <a:defRPr/>
            </a:pPr>
            <a:endParaRPr lang="ru-RU" altLang="ru-RU" dirty="0" smtClean="0"/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604250" y="6381750"/>
            <a:ext cx="539750" cy="476250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0825" y="260350"/>
            <a:ext cx="8785225" cy="6337300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altLang="ru-RU" b="1" i="1" smtClean="0">
                <a:solidFill>
                  <a:srgbClr val="00B0F0"/>
                </a:solidFill>
              </a:rPr>
              <a:t>Третий научный этап</a:t>
            </a:r>
            <a:r>
              <a:rPr lang="ru-RU" altLang="ru-RU" smtClean="0">
                <a:solidFill>
                  <a:srgbClr val="00B0F0"/>
                </a:solidFill>
              </a:rPr>
              <a:t> </a:t>
            </a:r>
            <a:r>
              <a:rPr lang="ru-RU" altLang="ru-RU" smtClean="0"/>
              <a:t>(2-я половина </a:t>
            </a:r>
            <a:r>
              <a:rPr lang="en-US" altLang="ru-RU" smtClean="0"/>
              <a:t>XX</a:t>
            </a:r>
            <a:r>
              <a:rPr lang="ru-RU" altLang="ru-RU" smtClean="0"/>
              <a:t> в.) </a:t>
            </a:r>
            <a:r>
              <a:rPr lang="ru-RU" altLang="ru-RU" i="1" smtClean="0"/>
              <a:t>можно назвать </a:t>
            </a:r>
            <a:r>
              <a:rPr lang="ru-RU" altLang="ru-RU" b="1" i="1" smtClean="0">
                <a:solidFill>
                  <a:srgbClr val="00B0F0"/>
                </a:solidFill>
              </a:rPr>
              <a:t>проектировочным</a:t>
            </a:r>
            <a:r>
              <a:rPr lang="ru-RU" altLang="ru-RU" b="1" i="1" smtClean="0"/>
              <a:t>.</a:t>
            </a:r>
          </a:p>
          <a:p>
            <a:pPr eaLnBrk="1" hangingPunct="1">
              <a:buFont typeface="Arial" charset="0"/>
              <a:buNone/>
            </a:pPr>
            <a:r>
              <a:rPr lang="ru-RU" altLang="ru-RU" sz="2800" smtClean="0"/>
              <a:t>Ученые и педагоги предпринимают попытки </a:t>
            </a:r>
            <a:r>
              <a:rPr lang="ru-RU" altLang="ru-RU" sz="2800" i="1" smtClean="0"/>
              <a:t>проектирования  (создание модели и ее апробация) эффективных методов воспитания и обучения </a:t>
            </a:r>
            <a:r>
              <a:rPr lang="ru-RU" altLang="ru-RU" sz="2800" smtClean="0"/>
              <a:t>детей дошкольного или младшего школьного возрастов, подростков, юношей и взрослых.</a:t>
            </a:r>
          </a:p>
          <a:p>
            <a:pPr eaLnBrk="1" hangingPunct="1">
              <a:buFont typeface="Arial" charset="0"/>
              <a:buNone/>
            </a:pPr>
            <a:r>
              <a:rPr lang="ru-RU" altLang="ru-RU" sz="2800" smtClean="0"/>
              <a:t>Примеры педагогических проектов выдающихся отечественных психологов: </a:t>
            </a:r>
          </a:p>
          <a:p>
            <a:pPr eaLnBrk="1" hangingPunct="1"/>
            <a:r>
              <a:rPr lang="ru-RU" altLang="ru-RU" sz="2800" smtClean="0"/>
              <a:t>развивающее обучение Д.Б. Эльконина и В.В. Давыдова, </a:t>
            </a:r>
          </a:p>
          <a:p>
            <a:pPr eaLnBrk="1" hangingPunct="1"/>
            <a:r>
              <a:rPr lang="ru-RU" altLang="ru-RU" sz="2800" smtClean="0"/>
              <a:t>безотметочное обучение, </a:t>
            </a:r>
          </a:p>
          <a:p>
            <a:pPr eaLnBrk="1" hangingPunct="1"/>
            <a:r>
              <a:rPr lang="ru-RU" altLang="ru-RU" sz="2800" smtClean="0"/>
              <a:t>гуманная педагогика, Ш.А. Амонашвили и др.</a:t>
            </a:r>
          </a:p>
          <a:p>
            <a:pPr eaLnBrk="1" hangingPunct="1"/>
            <a:endParaRPr lang="ru-RU" altLang="ru-RU" smtClean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04250" y="6381750"/>
            <a:ext cx="539750" cy="476250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107950" y="274638"/>
            <a:ext cx="8928100" cy="1138237"/>
          </a:xfrm>
        </p:spPr>
        <p:txBody>
          <a:bodyPr/>
          <a:lstStyle/>
          <a:p>
            <a:pPr eaLnBrk="1" hangingPunct="1"/>
            <a:r>
              <a:rPr lang="ru-RU" altLang="ru-RU" sz="4000" b="1" smtClean="0">
                <a:solidFill>
                  <a:srgbClr val="FF0000"/>
                </a:solidFill>
              </a:rPr>
              <a:t>3. Связь возрастной психологии с другими дисциплинами</a:t>
            </a:r>
            <a:endParaRPr lang="ru-RU" altLang="ru-RU" sz="4000" smtClean="0">
              <a:solidFill>
                <a:srgbClr val="FF0000"/>
              </a:solidFill>
            </a:endParaRPr>
          </a:p>
        </p:txBody>
      </p:sp>
      <p:sp>
        <p:nvSpPr>
          <p:cNvPr id="10243" name="Содержимое 2"/>
          <p:cNvSpPr>
            <a:spLocks noGrp="1"/>
          </p:cNvSpPr>
          <p:nvPr>
            <p:ph idx="1"/>
          </p:nvPr>
        </p:nvSpPr>
        <p:spPr>
          <a:xfrm>
            <a:off x="468313" y="1989138"/>
            <a:ext cx="8280400" cy="3744912"/>
          </a:xfrm>
        </p:spPr>
        <p:txBody>
          <a:bodyPr/>
          <a:lstStyle/>
          <a:p>
            <a:pPr eaLnBrk="1" hangingPunct="1">
              <a:spcAft>
                <a:spcPts val="1800"/>
              </a:spcAft>
            </a:pPr>
            <a:r>
              <a:rPr lang="ru-RU" altLang="ru-RU" smtClean="0"/>
              <a:t>с </a:t>
            </a:r>
            <a:r>
              <a:rPr lang="ru-RU" altLang="ru-RU" b="1" i="1" smtClean="0">
                <a:solidFill>
                  <a:srgbClr val="00B0F0"/>
                </a:solidFill>
              </a:rPr>
              <a:t>общей психологией</a:t>
            </a:r>
            <a:r>
              <a:rPr lang="ru-RU" altLang="ru-RU" b="1" smtClean="0">
                <a:solidFill>
                  <a:srgbClr val="00B0F0"/>
                </a:solidFill>
              </a:rPr>
              <a:t> </a:t>
            </a:r>
            <a:r>
              <a:rPr lang="ru-RU" altLang="ru-RU" smtClean="0"/>
              <a:t>(опирается на общие представления о развитии психики человека, использует систему основных понятий общей психологии); </a:t>
            </a:r>
          </a:p>
          <a:p>
            <a:pPr eaLnBrk="1" hangingPunct="1">
              <a:spcAft>
                <a:spcPts val="1800"/>
              </a:spcAft>
            </a:pPr>
            <a:r>
              <a:rPr lang="ru-RU" altLang="ru-RU" i="1" smtClean="0"/>
              <a:t>с </a:t>
            </a:r>
            <a:r>
              <a:rPr lang="ru-RU" altLang="ru-RU" b="1" i="1" smtClean="0">
                <a:solidFill>
                  <a:srgbClr val="00B0F0"/>
                </a:solidFill>
              </a:rPr>
              <a:t>социальной психологией </a:t>
            </a:r>
            <a:r>
              <a:rPr lang="ru-RU" altLang="ru-RU" smtClean="0"/>
              <a:t>(изучает влияние социальных групп и взаимодействия  на развитие личности);  </a:t>
            </a:r>
          </a:p>
          <a:p>
            <a:pPr eaLnBrk="1" hangingPunct="1">
              <a:spcAft>
                <a:spcPts val="1800"/>
              </a:spcAft>
              <a:buFont typeface="Arial" charset="0"/>
              <a:buNone/>
            </a:pPr>
            <a:endParaRPr lang="ru-RU" altLang="ru-RU" smtClean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04250" y="6381750"/>
            <a:ext cx="539750" cy="476250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Содержимое 2"/>
          <p:cNvSpPr>
            <a:spLocks noGrp="1"/>
          </p:cNvSpPr>
          <p:nvPr>
            <p:ph idx="1"/>
          </p:nvPr>
        </p:nvSpPr>
        <p:spPr>
          <a:xfrm>
            <a:off x="468313" y="2133600"/>
            <a:ext cx="8229600" cy="3382963"/>
          </a:xfrm>
        </p:spPr>
        <p:txBody>
          <a:bodyPr/>
          <a:lstStyle/>
          <a:p>
            <a:pPr eaLnBrk="1" hangingPunct="1">
              <a:spcAft>
                <a:spcPts val="1200"/>
              </a:spcAft>
            </a:pPr>
            <a:r>
              <a:rPr lang="ru-RU" altLang="ru-RU" i="1" smtClean="0"/>
              <a:t>с </a:t>
            </a:r>
            <a:r>
              <a:rPr lang="ru-RU" altLang="ru-RU" b="1" i="1" smtClean="0">
                <a:solidFill>
                  <a:srgbClr val="00B0F0"/>
                </a:solidFill>
              </a:rPr>
              <a:t>педагогической психологией </a:t>
            </a:r>
            <a:r>
              <a:rPr lang="ru-RU" altLang="ru-RU" smtClean="0"/>
              <a:t>(изучает возрастные возможности обучения и воспитания личности);  </a:t>
            </a:r>
          </a:p>
          <a:p>
            <a:pPr eaLnBrk="1" hangingPunct="1">
              <a:spcAft>
                <a:spcPts val="1200"/>
              </a:spcAft>
            </a:pPr>
            <a:r>
              <a:rPr lang="ru-RU" altLang="ru-RU" i="1" smtClean="0"/>
              <a:t>с </a:t>
            </a:r>
            <a:r>
              <a:rPr lang="ru-RU" altLang="ru-RU" b="1" i="1" smtClean="0">
                <a:solidFill>
                  <a:srgbClr val="00B0F0"/>
                </a:solidFill>
              </a:rPr>
              <a:t>педагогикой </a:t>
            </a:r>
            <a:r>
              <a:rPr lang="ru-RU" altLang="ru-RU" smtClean="0"/>
              <a:t>(обеспечивает возможность учитывать возрастных особенностей обучающихся в педагогическом процессе); </a:t>
            </a:r>
          </a:p>
        </p:txBody>
      </p:sp>
      <p:sp>
        <p:nvSpPr>
          <p:cNvPr id="8" name="Управляющая кнопка: домой 7">
            <a:hlinkClick r:id="" action="ppaction://hlinkshowjump?jump=firstslide" highlightClick="1"/>
          </p:cNvPr>
          <p:cNvSpPr/>
          <p:nvPr/>
        </p:nvSpPr>
        <p:spPr>
          <a:xfrm>
            <a:off x="8604250" y="6381750"/>
            <a:ext cx="539750" cy="476250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txBody>
          <a:bodyPr/>
          <a:lstStyle/>
          <a:p>
            <a:pPr eaLnBrk="1" hangingPunct="1"/>
            <a:r>
              <a:rPr lang="ru-RU" altLang="ru-RU" sz="4000" b="1" smtClean="0">
                <a:solidFill>
                  <a:srgbClr val="FF0000"/>
                </a:solidFill>
              </a:rPr>
              <a:t/>
            </a:r>
            <a:br>
              <a:rPr lang="ru-RU" altLang="ru-RU" sz="4000" b="1" smtClean="0">
                <a:solidFill>
                  <a:srgbClr val="FF0000"/>
                </a:solidFill>
              </a:rPr>
            </a:br>
            <a:r>
              <a:rPr lang="ru-RU" altLang="ru-RU" sz="4000" b="1" smtClean="0">
                <a:solidFill>
                  <a:srgbClr val="FF0000"/>
                </a:solidFill>
              </a:rPr>
              <a:t>4. Методы возрастной психологии</a:t>
            </a:r>
            <a:r>
              <a:rPr lang="ru-RU" altLang="ru-RU" sz="4000" smtClean="0">
                <a:solidFill>
                  <a:srgbClr val="FF0000"/>
                </a:solidFill>
              </a:rPr>
              <a:t/>
            </a:r>
            <a:br>
              <a:rPr lang="ru-RU" altLang="ru-RU" sz="4000" smtClean="0">
                <a:solidFill>
                  <a:srgbClr val="FF0000"/>
                </a:solidFill>
              </a:rPr>
            </a:br>
            <a:endParaRPr lang="ru-RU" altLang="ru-RU" sz="4000" smtClean="0">
              <a:solidFill>
                <a:srgbClr val="FF0000"/>
              </a:solidFill>
            </a:endParaRPr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>
          <a:xfrm>
            <a:off x="468313" y="1412875"/>
            <a:ext cx="8424862" cy="475297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altLang="ru-RU" b="1" i="1" smtClean="0">
                <a:solidFill>
                  <a:srgbClr val="00B0F0"/>
                </a:solidFill>
              </a:rPr>
              <a:t>Описательные</a:t>
            </a:r>
            <a:r>
              <a:rPr lang="ru-RU" altLang="ru-RU" smtClean="0"/>
              <a:t>, позволяющие получить объективные и достоверные описания или факты психического развития: </a:t>
            </a:r>
          </a:p>
          <a:p>
            <a:pPr eaLnBrk="1" hangingPunct="1"/>
            <a:r>
              <a:rPr lang="ru-RU" altLang="ru-RU" b="1" i="1" smtClean="0"/>
              <a:t>наблюдение</a:t>
            </a:r>
            <a:r>
              <a:rPr lang="ru-RU" altLang="ru-RU" b="1" smtClean="0"/>
              <a:t>;</a:t>
            </a:r>
          </a:p>
          <a:p>
            <a:pPr eaLnBrk="1" hangingPunct="1"/>
            <a:r>
              <a:rPr lang="ru-RU" altLang="ru-RU" b="1" i="1" smtClean="0"/>
              <a:t>беседа</a:t>
            </a:r>
            <a:r>
              <a:rPr lang="ru-RU" altLang="ru-RU" b="1" smtClean="0"/>
              <a:t>; </a:t>
            </a:r>
          </a:p>
          <a:p>
            <a:pPr eaLnBrk="1" hangingPunct="1"/>
            <a:r>
              <a:rPr lang="ru-RU" altLang="ru-RU" b="1" i="1" smtClean="0"/>
              <a:t>опрос</a:t>
            </a:r>
            <a:r>
              <a:rPr lang="ru-RU" altLang="ru-RU" b="1" smtClean="0"/>
              <a:t>, </a:t>
            </a:r>
            <a:r>
              <a:rPr lang="ru-RU" altLang="ru-RU" b="1" i="1" smtClean="0"/>
              <a:t>анкетирование</a:t>
            </a:r>
            <a:r>
              <a:rPr lang="ru-RU" altLang="ru-RU" b="1" smtClean="0"/>
              <a:t>; </a:t>
            </a:r>
          </a:p>
          <a:p>
            <a:pPr eaLnBrk="1" hangingPunct="1"/>
            <a:r>
              <a:rPr lang="ru-RU" altLang="ru-RU" b="1" i="1" smtClean="0"/>
              <a:t>анализ продуктов деятельности</a:t>
            </a:r>
            <a:r>
              <a:rPr lang="ru-RU" altLang="ru-RU" b="1" smtClean="0"/>
              <a:t>;</a:t>
            </a:r>
          </a:p>
          <a:p>
            <a:pPr eaLnBrk="1" hangingPunct="1"/>
            <a:r>
              <a:rPr lang="ru-RU" altLang="ru-RU" b="1" i="1" smtClean="0"/>
              <a:t>проективные методики.</a:t>
            </a:r>
            <a:endParaRPr lang="ru-RU" altLang="ru-RU" b="1" smtClean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04250" y="6381750"/>
            <a:ext cx="539750" cy="476250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Содержимое 2"/>
          <p:cNvSpPr>
            <a:spLocks noGrp="1"/>
          </p:cNvSpPr>
          <p:nvPr>
            <p:ph idx="1"/>
          </p:nvPr>
        </p:nvSpPr>
        <p:spPr>
          <a:xfrm>
            <a:off x="395288" y="549275"/>
            <a:ext cx="8229600" cy="4751388"/>
          </a:xfrm>
        </p:spPr>
        <p:txBody>
          <a:bodyPr/>
          <a:lstStyle/>
          <a:p>
            <a:pPr marL="342859" indent="-342859" eaLnBrk="1" hangingPunct="1">
              <a:spcAft>
                <a:spcPts val="1200"/>
              </a:spcAft>
              <a:buFont typeface="Arial" charset="0"/>
              <a:buNone/>
              <a:defRPr/>
            </a:pPr>
            <a:r>
              <a:rPr lang="ru-RU" altLang="ru-RU" b="1" i="1" dirty="0" smtClean="0">
                <a:solidFill>
                  <a:srgbClr val="00B0F0"/>
                </a:solidFill>
              </a:rPr>
              <a:t>Диагностические</a:t>
            </a:r>
            <a:r>
              <a:rPr lang="ru-RU" altLang="ru-RU" dirty="0" smtClean="0">
                <a:solidFill>
                  <a:srgbClr val="00B0F0"/>
                </a:solidFill>
              </a:rPr>
              <a:t> </a:t>
            </a:r>
            <a:r>
              <a:rPr lang="ru-RU" altLang="ru-RU" dirty="0" smtClean="0"/>
              <a:t>(</a:t>
            </a:r>
            <a:r>
              <a:rPr lang="ru-RU" altLang="ru-RU" i="1" dirty="0" smtClean="0"/>
              <a:t>измерительные)</a:t>
            </a:r>
            <a:r>
              <a:rPr lang="ru-RU" altLang="ru-RU" dirty="0" smtClean="0"/>
              <a:t>, позволяющие измерить и сравнить различные параметры психического развития (памяти, речи, произвольности поведения и т.д.)</a:t>
            </a:r>
            <a:r>
              <a:rPr lang="en-US" altLang="ru-RU" dirty="0" smtClean="0"/>
              <a:t>:</a:t>
            </a:r>
            <a:r>
              <a:rPr lang="ru-RU" altLang="ru-RU" dirty="0" smtClean="0"/>
              <a:t> </a:t>
            </a:r>
          </a:p>
          <a:p>
            <a:pPr marL="342859" indent="-342859" eaLnBrk="1" hangingPunct="1">
              <a:spcAft>
                <a:spcPts val="1200"/>
              </a:spcAft>
              <a:buFont typeface="Arial" charset="0"/>
              <a:buNone/>
              <a:defRPr/>
            </a:pPr>
            <a:r>
              <a:rPr lang="ru-RU" altLang="ru-RU" dirty="0" smtClean="0"/>
              <a:t> </a:t>
            </a:r>
            <a:r>
              <a:rPr lang="ru-RU" altLang="ru-RU" b="1" i="1" dirty="0" smtClean="0"/>
              <a:t>Тесты</a:t>
            </a:r>
            <a:r>
              <a:rPr lang="ru-RU" altLang="ru-RU" dirty="0" smtClean="0"/>
              <a:t>, или краткие </a:t>
            </a:r>
            <a:r>
              <a:rPr lang="ru-RU" altLang="ru-RU" i="1" dirty="0" smtClean="0"/>
              <a:t>стандартизированные</a:t>
            </a:r>
            <a:r>
              <a:rPr lang="ru-RU" altLang="ru-RU" u="sng" dirty="0" smtClean="0"/>
              <a:t> </a:t>
            </a:r>
            <a:r>
              <a:rPr lang="ru-RU" altLang="ru-RU" dirty="0" smtClean="0"/>
              <a:t>испытания, позволяющие получать </a:t>
            </a:r>
            <a:r>
              <a:rPr lang="ru-RU" altLang="ru-RU" i="1" dirty="0" smtClean="0"/>
              <a:t>количественное</a:t>
            </a:r>
            <a:r>
              <a:rPr lang="ru-RU" altLang="ru-RU" dirty="0" smtClean="0">
                <a:solidFill>
                  <a:srgbClr val="FF0000"/>
                </a:solidFill>
              </a:rPr>
              <a:t> </a:t>
            </a:r>
            <a:r>
              <a:rPr lang="ru-RU" altLang="ru-RU" dirty="0" smtClean="0"/>
              <a:t>выражение изучаемого явления.</a:t>
            </a:r>
          </a:p>
          <a:p>
            <a:pPr marL="0" indent="0" eaLnBrk="1" hangingPunct="1">
              <a:spcAft>
                <a:spcPts val="1200"/>
              </a:spcAft>
              <a:buFont typeface="Arial" charset="0"/>
              <a:buNone/>
              <a:defRPr/>
            </a:pPr>
            <a:endParaRPr lang="ru-RU" altLang="ru-RU" dirty="0" smtClean="0"/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604250" y="6381750"/>
            <a:ext cx="539750" cy="476250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Содержимое 2"/>
          <p:cNvSpPr>
            <a:spLocks noGrp="1"/>
          </p:cNvSpPr>
          <p:nvPr>
            <p:ph idx="1"/>
          </p:nvPr>
        </p:nvSpPr>
        <p:spPr>
          <a:xfrm>
            <a:off x="539750" y="1268413"/>
            <a:ext cx="8229600" cy="3744912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altLang="ru-RU" b="1" i="1" smtClean="0">
                <a:solidFill>
                  <a:srgbClr val="00B0F0"/>
                </a:solidFill>
              </a:rPr>
              <a:t>Объяснительные и формирующие методы</a:t>
            </a:r>
            <a:r>
              <a:rPr lang="ru-RU" altLang="ru-RU" smtClean="0">
                <a:solidFill>
                  <a:srgbClr val="00B0F0"/>
                </a:solidFill>
              </a:rPr>
              <a:t> </a:t>
            </a:r>
            <a:r>
              <a:rPr lang="ru-RU" altLang="ru-RU" smtClean="0"/>
              <a:t>(устанавливающие причинно-следственные связи между теми или иными фактами психического развития)</a:t>
            </a:r>
            <a:r>
              <a:rPr lang="en-US" altLang="ru-RU" smtClean="0"/>
              <a:t>:</a:t>
            </a:r>
            <a:r>
              <a:rPr lang="ru-RU" altLang="ru-RU" smtClean="0"/>
              <a:t> </a:t>
            </a:r>
          </a:p>
          <a:p>
            <a:pPr eaLnBrk="1" hangingPunct="1">
              <a:buFont typeface="Arial" charset="0"/>
              <a:buNone/>
            </a:pPr>
            <a:r>
              <a:rPr lang="ru-RU" altLang="ru-RU" i="1" smtClean="0"/>
              <a:t>эксперимент</a:t>
            </a:r>
            <a:endParaRPr lang="ru-RU" altLang="ru-RU" smtClean="0"/>
          </a:p>
          <a:p>
            <a:pPr eaLnBrk="1" hangingPunct="1">
              <a:buFont typeface="Arial" charset="0"/>
              <a:buNone/>
            </a:pPr>
            <a:endParaRPr lang="ru-RU" altLang="ru-RU" smtClean="0"/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604250" y="6381750"/>
            <a:ext cx="539750" cy="476250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49275"/>
            <a:ext cx="8229600" cy="5576888"/>
          </a:xfrm>
        </p:spPr>
        <p:txBody>
          <a:bodyPr/>
          <a:lstStyle/>
          <a:p>
            <a:pPr eaLnBrk="1" hangingPunct="1">
              <a:spcAft>
                <a:spcPts val="600"/>
              </a:spcAft>
              <a:buFont typeface="Arial" charset="0"/>
              <a:buNone/>
            </a:pPr>
            <a:r>
              <a:rPr lang="ru-RU" altLang="ru-RU" smtClean="0"/>
              <a:t>Исследование в возрастной психологии осуществляется в нескольких </a:t>
            </a:r>
            <a:r>
              <a:rPr lang="ru-RU" altLang="ru-RU" b="1" smtClean="0"/>
              <a:t>формах:</a:t>
            </a:r>
            <a:r>
              <a:rPr lang="ru-RU" altLang="ru-RU" smtClean="0"/>
              <a:t> </a:t>
            </a:r>
          </a:p>
          <a:p>
            <a:pPr eaLnBrk="1" hangingPunct="1">
              <a:spcAft>
                <a:spcPts val="600"/>
              </a:spcAft>
            </a:pPr>
            <a:r>
              <a:rPr lang="ru-RU" altLang="ru-RU" smtClean="0">
                <a:solidFill>
                  <a:srgbClr val="00B0F0"/>
                </a:solidFill>
              </a:rPr>
              <a:t>“</a:t>
            </a:r>
            <a:r>
              <a:rPr lang="ru-RU" altLang="ru-RU" i="1" smtClean="0">
                <a:solidFill>
                  <a:srgbClr val="00B0F0"/>
                </a:solidFill>
              </a:rPr>
              <a:t>продольное</a:t>
            </a:r>
            <a:r>
              <a:rPr lang="ru-RU" altLang="ru-RU" smtClean="0">
                <a:solidFill>
                  <a:srgbClr val="00B0F0"/>
                </a:solidFill>
              </a:rPr>
              <a:t>” (</a:t>
            </a:r>
            <a:r>
              <a:rPr lang="ru-RU" altLang="ru-RU" i="1" smtClean="0">
                <a:solidFill>
                  <a:srgbClr val="00B0F0"/>
                </a:solidFill>
              </a:rPr>
              <a:t>лонгитюдное) исследование </a:t>
            </a:r>
            <a:r>
              <a:rPr lang="ru-RU" altLang="ru-RU" smtClean="0"/>
              <a:t>(изучаются изменения в психике одних и тех же испытуемых на протяжении нескольких лет, например, от 2 до 10 лет);</a:t>
            </a:r>
          </a:p>
          <a:p>
            <a:pPr eaLnBrk="1" hangingPunct="1">
              <a:spcAft>
                <a:spcPts val="600"/>
              </a:spcAft>
            </a:pPr>
            <a:r>
              <a:rPr lang="ru-RU" altLang="ru-RU" smtClean="0">
                <a:solidFill>
                  <a:srgbClr val="00B0F0"/>
                </a:solidFill>
              </a:rPr>
              <a:t>“</a:t>
            </a:r>
            <a:r>
              <a:rPr lang="ru-RU" altLang="ru-RU" i="1" smtClean="0">
                <a:solidFill>
                  <a:srgbClr val="00B0F0"/>
                </a:solidFill>
              </a:rPr>
              <a:t>поперечные срезы</a:t>
            </a:r>
            <a:r>
              <a:rPr lang="ru-RU" altLang="ru-RU" smtClean="0">
                <a:solidFill>
                  <a:srgbClr val="00B0F0"/>
                </a:solidFill>
              </a:rPr>
              <a:t>”</a:t>
            </a:r>
            <a:r>
              <a:rPr lang="ru-RU" altLang="ru-RU" i="1" smtClean="0">
                <a:solidFill>
                  <a:srgbClr val="00B0F0"/>
                </a:solidFill>
              </a:rPr>
              <a:t> </a:t>
            </a:r>
            <a:r>
              <a:rPr lang="ru-RU" altLang="ru-RU" smtClean="0"/>
              <a:t>(одновременно изучается интересующий нас параметр психического развития в разных возрастных группах). 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04250" y="6381750"/>
            <a:ext cx="539750" cy="476250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Содержимое 2"/>
          <p:cNvSpPr>
            <a:spLocks noGrp="1"/>
          </p:cNvSpPr>
          <p:nvPr>
            <p:ph idx="1"/>
          </p:nvPr>
        </p:nvSpPr>
        <p:spPr>
          <a:xfrm>
            <a:off x="539750" y="1268413"/>
            <a:ext cx="8229600" cy="4321175"/>
          </a:xfrm>
        </p:spPr>
        <p:txBody>
          <a:bodyPr/>
          <a:lstStyle/>
          <a:p>
            <a:pPr marL="0" indent="0" eaLnBrk="1" hangingPunct="1">
              <a:spcAft>
                <a:spcPts val="1200"/>
              </a:spcAft>
              <a:buFont typeface="Arial" charset="0"/>
              <a:buNone/>
            </a:pPr>
            <a:r>
              <a:rPr lang="ru-RU" altLang="ru-RU" b="1" i="1" smtClean="0">
                <a:solidFill>
                  <a:srgbClr val="00B0F0"/>
                </a:solidFill>
              </a:rPr>
              <a:t>Кросс-культурные</a:t>
            </a:r>
            <a:r>
              <a:rPr lang="ru-RU" altLang="ru-RU" b="1" smtClean="0">
                <a:solidFill>
                  <a:srgbClr val="00B0F0"/>
                </a:solidFill>
              </a:rPr>
              <a:t> </a:t>
            </a:r>
            <a:r>
              <a:rPr lang="ru-RU" altLang="ru-RU" b="1" i="1" smtClean="0">
                <a:solidFill>
                  <a:srgbClr val="00B0F0"/>
                </a:solidFill>
              </a:rPr>
              <a:t>исследования</a:t>
            </a:r>
            <a:r>
              <a:rPr lang="ru-RU" altLang="ru-RU" b="1" smtClean="0">
                <a:solidFill>
                  <a:srgbClr val="00B0F0"/>
                </a:solidFill>
              </a:rPr>
              <a:t> </a:t>
            </a:r>
            <a:r>
              <a:rPr lang="ru-RU" altLang="ru-RU" smtClean="0"/>
              <a:t>– это сравнительные исследования каких-либо сторон психического развития детей, подростков или юношей </a:t>
            </a:r>
            <a:r>
              <a:rPr lang="ru-RU" altLang="ru-RU" i="1" smtClean="0"/>
              <a:t>в различных культурах</a:t>
            </a:r>
            <a:r>
              <a:rPr lang="ru-RU" altLang="ru-RU" smtClean="0"/>
              <a:t> </a:t>
            </a:r>
          </a:p>
          <a:p>
            <a:pPr marL="0" indent="0" eaLnBrk="1" hangingPunct="1">
              <a:spcAft>
                <a:spcPts val="1200"/>
              </a:spcAft>
              <a:buFont typeface="Arial" charset="0"/>
              <a:buNone/>
            </a:pPr>
            <a:r>
              <a:rPr lang="ru-RU" altLang="ru-RU" sz="2800" smtClean="0"/>
              <a:t>(</a:t>
            </a:r>
            <a:r>
              <a:rPr lang="ru-RU" altLang="ru-RU" sz="2800" b="1" smtClean="0"/>
              <a:t>например:</a:t>
            </a:r>
            <a:r>
              <a:rPr lang="ru-RU" altLang="ru-RU" sz="2800" smtClean="0"/>
              <a:t> особенности игр детей разных стран, особенности протекания подросткового кризиса у детей европейских и африканских народов).</a:t>
            </a:r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604250" y="6381750"/>
            <a:ext cx="539750" cy="476250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395288" y="115888"/>
            <a:ext cx="8229600" cy="561975"/>
          </a:xfrm>
        </p:spPr>
        <p:txBody>
          <a:bodyPr/>
          <a:lstStyle/>
          <a:p>
            <a:r>
              <a:rPr lang="ru-RU" altLang="ru-RU" sz="3200" b="1" smtClean="0">
                <a:solidFill>
                  <a:srgbClr val="FF0000"/>
                </a:solidFill>
              </a:rPr>
              <a:t>Подведём итоги</a:t>
            </a:r>
          </a:p>
        </p:txBody>
      </p:sp>
      <p:sp>
        <p:nvSpPr>
          <p:cNvPr id="17411" name="Содержимое 2"/>
          <p:cNvSpPr>
            <a:spLocks noGrp="1"/>
          </p:cNvSpPr>
          <p:nvPr>
            <p:ph idx="1"/>
          </p:nvPr>
        </p:nvSpPr>
        <p:spPr>
          <a:xfrm>
            <a:off x="287338" y="836613"/>
            <a:ext cx="8677275" cy="5761037"/>
          </a:xfrm>
        </p:spPr>
        <p:txBody>
          <a:bodyPr/>
          <a:lstStyle/>
          <a:p>
            <a:pPr eaLnBrk="1" hangingPunct="1">
              <a:spcAft>
                <a:spcPts val="600"/>
              </a:spcAft>
              <a:buFont typeface="Wingdings" pitchFamily="2" charset="2"/>
              <a:buChar char="§"/>
            </a:pPr>
            <a:r>
              <a:rPr lang="ru-RU" altLang="ru-RU" sz="2800" smtClean="0"/>
              <a:t>Дайте определение возрастной  психологии.</a:t>
            </a:r>
          </a:p>
          <a:p>
            <a:pPr eaLnBrk="1" hangingPunct="1">
              <a:spcAft>
                <a:spcPts val="600"/>
              </a:spcAft>
              <a:buFont typeface="Wingdings" pitchFamily="2" charset="2"/>
              <a:buChar char="§"/>
            </a:pPr>
            <a:r>
              <a:rPr lang="ru-RU" altLang="ru-RU" sz="2800" smtClean="0"/>
              <a:t>Какие разделы включает в себя возрастная психология?</a:t>
            </a:r>
          </a:p>
          <a:p>
            <a:pPr eaLnBrk="1" hangingPunct="1">
              <a:spcAft>
                <a:spcPts val="600"/>
              </a:spcAft>
              <a:buFont typeface="Wingdings" pitchFamily="2" charset="2"/>
              <a:buChar char="§"/>
            </a:pPr>
            <a:r>
              <a:rPr lang="ru-RU" altLang="ru-RU" sz="2800" smtClean="0"/>
              <a:t>Какие задачи ставит перед собой возрастная психология?</a:t>
            </a:r>
          </a:p>
          <a:p>
            <a:pPr eaLnBrk="1" hangingPunct="1">
              <a:spcAft>
                <a:spcPts val="600"/>
              </a:spcAft>
              <a:buFont typeface="Wingdings" pitchFamily="2" charset="2"/>
              <a:buChar char="§"/>
            </a:pPr>
            <a:r>
              <a:rPr lang="ru-RU" altLang="ru-RU" sz="2800" smtClean="0"/>
              <a:t>Выделите особенности основных этапов становления возрастной психологии. </a:t>
            </a:r>
          </a:p>
          <a:p>
            <a:pPr eaLnBrk="1" hangingPunct="1">
              <a:spcAft>
                <a:spcPts val="600"/>
              </a:spcAft>
              <a:buFont typeface="Wingdings" pitchFamily="2" charset="2"/>
              <a:buChar char="§"/>
            </a:pPr>
            <a:r>
              <a:rPr lang="ru-RU" altLang="ru-RU" sz="2800" smtClean="0"/>
              <a:t>Какие методы используются в возрастной психологии?</a:t>
            </a:r>
          </a:p>
          <a:p>
            <a:pPr eaLnBrk="1" hangingPunct="1">
              <a:spcAft>
                <a:spcPts val="600"/>
              </a:spcAft>
              <a:buFont typeface="Wingdings" pitchFamily="2" charset="2"/>
              <a:buChar char="§"/>
            </a:pPr>
            <a:r>
              <a:rPr lang="ru-RU" altLang="ru-RU" sz="2800" smtClean="0"/>
              <a:t>В чём особенность исследований, проводимых в  формах лонгитюдного и поперечного срезов.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04250" y="6381750"/>
            <a:ext cx="539750" cy="476250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1429" tIns="45715" rIns="91429" bIns="45715"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5f5490d3cd32d9e01c893f0c976d306e6bfddb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</TotalTime>
  <Words>704</Words>
  <Application>Microsoft Office PowerPoint</Application>
  <PresentationFormat>Экран (4:3)</PresentationFormat>
  <Paragraphs>93</Paragraphs>
  <Slides>18</Slides>
  <Notes>16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2" baseType="lpstr">
      <vt:lpstr>Arial</vt:lpstr>
      <vt:lpstr>Calibri</vt:lpstr>
      <vt:lpstr>Wingdings</vt:lpstr>
      <vt:lpstr>Тема Office</vt:lpstr>
      <vt:lpstr>Презентация PowerPoint</vt:lpstr>
      <vt:lpstr> 1. Предмет и задачи возрастной психологии </vt:lpstr>
      <vt:lpstr>Разделы возрастной психологии </vt:lpstr>
      <vt:lpstr>Разделы возрастной психологии </vt:lpstr>
      <vt:lpstr>Задачи возрастной психологии</vt:lpstr>
      <vt:lpstr>Презентация PowerPoint</vt:lpstr>
      <vt:lpstr>2. История становления возрастной психологии</vt:lpstr>
      <vt:lpstr>Презентация PowerPoint</vt:lpstr>
      <vt:lpstr>Презентация PowerPoint</vt:lpstr>
      <vt:lpstr>Презентация PowerPoint</vt:lpstr>
      <vt:lpstr>3. Связь возрастной психологии с другими дисциплинами</vt:lpstr>
      <vt:lpstr>Презентация PowerPoint</vt:lpstr>
      <vt:lpstr> 4. Методы возрастной психологии </vt:lpstr>
      <vt:lpstr>Презентация PowerPoint</vt:lpstr>
      <vt:lpstr>Презентация PowerPoint</vt:lpstr>
      <vt:lpstr>Презентация PowerPoint</vt:lpstr>
      <vt:lpstr>Презентация PowerPoint</vt:lpstr>
      <vt:lpstr>Подведём итоги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Возрастная психология как раздел психологической науки</dc:title>
  <dc:creator>Сергей Сидоров</dc:creator>
  <dc:description>1. Предмет и задачи возрастной психологии.
2. История становления возрастной психологии.
3. Связь возрастной психологии с другими дисциплинами.
4. Методы возрастной психологии.</dc:description>
  <cp:lastModifiedBy>Сергей</cp:lastModifiedBy>
  <cp:revision>32</cp:revision>
  <dcterms:created xsi:type="dcterms:W3CDTF">2010-10-25T16:48:34Z</dcterms:created>
  <dcterms:modified xsi:type="dcterms:W3CDTF">2016-10-16T17:51:41Z</dcterms:modified>
</cp:coreProperties>
</file>