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9" r:id="rId5"/>
    <p:sldId id="265" r:id="rId6"/>
    <p:sldId id="258" r:id="rId7"/>
    <p:sldId id="266" r:id="rId8"/>
    <p:sldId id="263" r:id="rId9"/>
    <p:sldId id="264" r:id="rId10"/>
    <p:sldId id="269" r:id="rId11"/>
    <p:sldId id="274" r:id="rId12"/>
    <p:sldId id="270" r:id="rId13"/>
    <p:sldId id="268" r:id="rId14"/>
    <p:sldId id="271" r:id="rId15"/>
    <p:sldId id="272" r:id="rId16"/>
    <p:sldId id="276" r:id="rId17"/>
    <p:sldId id="277" r:id="rId18"/>
    <p:sldId id="275" r:id="rId19"/>
    <p:sldId id="279" r:id="rId20"/>
    <p:sldId id="280" r:id="rId21"/>
    <p:sldId id="281" r:id="rId22"/>
    <p:sldId id="282" r:id="rId23"/>
    <p:sldId id="289" r:id="rId24"/>
    <p:sldId id="283" r:id="rId25"/>
    <p:sldId id="285" r:id="rId26"/>
    <p:sldId id="287" r:id="rId27"/>
    <p:sldId id="288" r:id="rId28"/>
    <p:sldId id="284" r:id="rId29"/>
    <p:sldId id="286" r:id="rId30"/>
    <p:sldId id="290" r:id="rId31"/>
    <p:sldId id="291" r:id="rId32"/>
    <p:sldId id="292" r:id="rId33"/>
    <p:sldId id="298" r:id="rId34"/>
    <p:sldId id="296" r:id="rId35"/>
    <p:sldId id="302" r:id="rId36"/>
    <p:sldId id="300" r:id="rId37"/>
    <p:sldId id="297" r:id="rId38"/>
    <p:sldId id="299" r:id="rId39"/>
    <p:sldId id="301" r:id="rId40"/>
    <p:sldId id="293" r:id="rId41"/>
    <p:sldId id="294" r:id="rId42"/>
    <p:sldId id="295" r:id="rId43"/>
  </p:sldIdLst>
  <p:sldSz cx="9906000" cy="6858000" type="A4"/>
  <p:notesSz cx="6858000" cy="9144000"/>
  <p:custDataLst>
    <p:tags r:id="rId4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97" autoAdjust="0"/>
    <p:restoredTop sz="94660"/>
  </p:normalViewPr>
  <p:slideViewPr>
    <p:cSldViewPr>
      <p:cViewPr varScale="1">
        <p:scale>
          <a:sx n="80" d="100"/>
          <a:sy n="80" d="100"/>
        </p:scale>
        <p:origin x="-1248" y="-7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70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i-sv.com/" TargetMode="External"/><Relationship Id="rId5" Type="http://schemas.openxmlformats.org/officeDocument/2006/relationships/slide" Target="slide34.xml"/><Relationship Id="rId4" Type="http://schemas.openxmlformats.org/officeDocument/2006/relationships/slide" Target="slide2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4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94547" y="548681"/>
            <a:ext cx="88149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Ощущение </a:t>
            </a:r>
            <a:r>
              <a:rPr lang="ru-RU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восприятие</a:t>
            </a:r>
            <a:endParaRPr lang="ru-RU" sz="4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74634" y="2276873"/>
            <a:ext cx="7254805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ru-RU" sz="3600" dirty="0" smtClean="0">
                <a:solidFill>
                  <a:prstClr val="black"/>
                </a:solidFill>
              </a:rPr>
              <a:t>1. </a:t>
            </a:r>
            <a:r>
              <a:rPr lang="ru-RU" sz="3600" dirty="0" smtClean="0">
                <a:solidFill>
                  <a:prstClr val="black"/>
                </a:solidFill>
                <a:hlinkClick r:id="rId2" action="ppaction://hlinksldjump"/>
              </a:rPr>
              <a:t>Ощущения </a:t>
            </a:r>
            <a:r>
              <a:rPr lang="ru-RU" sz="3600" dirty="0">
                <a:solidFill>
                  <a:prstClr val="black"/>
                </a:solidFill>
                <a:hlinkClick r:id="rId2" action="ppaction://hlinksldjump"/>
              </a:rPr>
              <a:t>и их </a:t>
            </a:r>
            <a:r>
              <a:rPr lang="ru-RU" sz="3600" dirty="0" smtClean="0">
                <a:solidFill>
                  <a:prstClr val="black"/>
                </a:solidFill>
                <a:hlinkClick r:id="rId2" action="ppaction://hlinksldjump"/>
              </a:rPr>
              <a:t>виды.</a:t>
            </a:r>
            <a:endParaRPr lang="ru-RU" sz="3600" dirty="0" smtClean="0"/>
          </a:p>
          <a:p>
            <a:pPr algn="just">
              <a:spcAft>
                <a:spcPts val="1800"/>
              </a:spcAft>
            </a:pPr>
            <a:r>
              <a:rPr lang="ru-RU" sz="3600" dirty="0" smtClean="0"/>
              <a:t>2. </a:t>
            </a:r>
            <a:r>
              <a:rPr lang="ru-RU" sz="3600" dirty="0" smtClean="0">
                <a:hlinkClick r:id="rId3" action="ppaction://hlinksldjump"/>
              </a:rPr>
              <a:t>Общие свойства ощущений.</a:t>
            </a:r>
            <a:endParaRPr lang="ru-RU" sz="3600" dirty="0" smtClean="0"/>
          </a:p>
          <a:p>
            <a:pPr algn="just">
              <a:spcAft>
                <a:spcPts val="1800"/>
              </a:spcAft>
            </a:pPr>
            <a:r>
              <a:rPr lang="ru-RU" sz="3600" dirty="0" smtClean="0"/>
              <a:t>3</a:t>
            </a:r>
            <a:r>
              <a:rPr lang="ru-RU" sz="3600" dirty="0"/>
              <a:t>. </a:t>
            </a:r>
            <a:r>
              <a:rPr lang="ru-RU" sz="3600" dirty="0">
                <a:hlinkClick r:id="rId4" action="ppaction://hlinksldjump"/>
              </a:rPr>
              <a:t>Восприятие, его </a:t>
            </a:r>
            <a:r>
              <a:rPr lang="ru-RU" sz="3600" dirty="0" smtClean="0">
                <a:hlinkClick r:id="rId4" action="ppaction://hlinksldjump"/>
              </a:rPr>
              <a:t>виды.</a:t>
            </a:r>
            <a:endParaRPr lang="ru-RU" sz="3600" dirty="0" smtClean="0"/>
          </a:p>
          <a:p>
            <a:pPr algn="just">
              <a:spcAft>
                <a:spcPts val="1800"/>
              </a:spcAft>
            </a:pPr>
            <a:r>
              <a:rPr lang="ru-RU" sz="3600" dirty="0" smtClean="0"/>
              <a:t>4</a:t>
            </a:r>
            <a:r>
              <a:rPr lang="ru-RU" sz="3600" dirty="0"/>
              <a:t>. </a:t>
            </a:r>
            <a:r>
              <a:rPr lang="ru-RU" sz="3600" dirty="0">
                <a:hlinkClick r:id="rId5" action="ppaction://hlinksldjump"/>
              </a:rPr>
              <a:t>Свойства </a:t>
            </a:r>
            <a:r>
              <a:rPr lang="ru-RU" sz="3600" dirty="0" smtClean="0">
                <a:hlinkClick r:id="rId5" action="ppaction://hlinksldjump"/>
              </a:rPr>
              <a:t>восприятия.</a:t>
            </a:r>
            <a:endParaRPr lang="ru-RU" sz="36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63619" y="6308307"/>
            <a:ext cx="29706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400" dirty="0" smtClean="0"/>
              <a:t>Разработал </a:t>
            </a:r>
            <a:r>
              <a:rPr lang="ru-RU" sz="1400" dirty="0" err="1" smtClean="0"/>
              <a:t>к.п.н</a:t>
            </a:r>
            <a:r>
              <a:rPr lang="ru-RU" sz="1400" dirty="0" smtClean="0"/>
              <a:t>., доц. </a:t>
            </a:r>
            <a:r>
              <a:rPr lang="ru-RU" sz="1400" b="1" dirty="0" smtClean="0">
                <a:hlinkClick r:id="rId6"/>
              </a:rPr>
              <a:t>Сидоров С.В.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333350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9884" y="1052736"/>
            <a:ext cx="928303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Ощущение</a:t>
            </a:r>
            <a:r>
              <a:rPr lang="ru-RU" sz="3200" b="1" dirty="0" smtClean="0"/>
              <a:t> </a:t>
            </a:r>
            <a:r>
              <a:rPr lang="ru-RU" sz="3200" dirty="0" smtClean="0"/>
              <a:t>–</a:t>
            </a:r>
            <a:r>
              <a:rPr lang="ru-RU" sz="3200" b="1" dirty="0"/>
              <a:t> </a:t>
            </a:r>
            <a:r>
              <a:rPr lang="ru-RU" sz="3200" dirty="0" smtClean="0"/>
              <a:t>отражение </a:t>
            </a:r>
            <a:r>
              <a:rPr lang="ru-RU" sz="3200" b="1" i="1" dirty="0" smtClean="0"/>
              <a:t>отдельных свойств </a:t>
            </a:r>
            <a:r>
              <a:rPr lang="ru-RU" sz="3200" dirty="0" smtClean="0"/>
              <a:t>предметов</a:t>
            </a:r>
            <a:r>
              <a:rPr lang="ru-RU" sz="3200" dirty="0"/>
              <a:t>, непосредственно воздействующих на наши органы чувств</a:t>
            </a:r>
            <a:r>
              <a:rPr lang="ru-RU" sz="3200" dirty="0" smtClean="0"/>
              <a:t>.</a:t>
            </a:r>
          </a:p>
          <a:p>
            <a:endParaRPr lang="ru-RU" sz="3200" dirty="0"/>
          </a:p>
          <a:p>
            <a:r>
              <a:rPr lang="ru-RU" sz="3200" dirty="0" smtClean="0"/>
              <a:t>Ощущение является первичным психологическим процессом в познании действительности.</a:t>
            </a:r>
          </a:p>
          <a:p>
            <a:endParaRPr lang="ru-RU" sz="3200" dirty="0"/>
          </a:p>
          <a:p>
            <a:pPr algn="r"/>
            <a:r>
              <a:rPr lang="ru-RU" sz="3200" dirty="0" smtClean="0"/>
              <a:t>Физиологическая основа ощущения –  функционирование </a:t>
            </a:r>
            <a:r>
              <a:rPr lang="ru-RU" sz="3200" b="1" dirty="0" smtClean="0"/>
              <a:t>анализаторов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62523" y="93425"/>
            <a:ext cx="85513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</a:rPr>
              <a:t>1. Ощущения и их виды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11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3036" y="235244"/>
            <a:ext cx="92830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Анализатор</a:t>
            </a:r>
            <a:r>
              <a:rPr lang="ru-RU" sz="3200" dirty="0" smtClean="0">
                <a:solidFill>
                  <a:srgbClr val="00B0F0"/>
                </a:solidFill>
              </a:rPr>
              <a:t> (сенсорная система) </a:t>
            </a:r>
            <a:r>
              <a:rPr lang="ru-RU" sz="3200" dirty="0" smtClean="0"/>
              <a:t>обеспечивает приём, передачу и переработку информации об явлениях внешней и внутренней среды.</a:t>
            </a:r>
            <a:endParaRPr lang="ru-RU" sz="3200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98" y="1700808"/>
            <a:ext cx="9049005" cy="277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http://www.studfiles.ru/html/2706/624/html_x3KlMYVMhz.mh5g/htmlconvd-Wvn_FN_html_272360e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636" y="4483934"/>
            <a:ext cx="6805725" cy="2063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471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6751" y="3924649"/>
            <a:ext cx="8424936" cy="29249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://www.studmed.ru/docs/static/2/b/8/b/b/2b8bb3e3947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98" y="4077072"/>
            <a:ext cx="7687043" cy="2538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eb-local.rudn.ru/web-local/uem/ido/5/psych/images/v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035" y="43880"/>
            <a:ext cx="4482028" cy="2245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6506" y="620689"/>
            <a:ext cx="39784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F0"/>
                </a:solidFill>
              </a:rPr>
              <a:t>Возникновение ощущений</a:t>
            </a:r>
            <a:endParaRPr lang="ru-RU" sz="3600" b="1" dirty="0">
              <a:solidFill>
                <a:srgbClr val="00B0F0"/>
              </a:solidFill>
            </a:endParaRPr>
          </a:p>
        </p:txBody>
      </p:sp>
      <p:pic>
        <p:nvPicPr>
          <p:cNvPr id="2054" name="Picture 6" descr="https://pro-psixology.ru/uploads/posts/2011-12/1323535208_psihologiya-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9" y="2249437"/>
            <a:ext cx="9923278" cy="174092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65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7830"/>
            <a:ext cx="9872450" cy="6177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9884" y="5513035"/>
            <a:ext cx="3102195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solidFill>
                  <a:prstClr val="black"/>
                </a:solidFill>
              </a:rPr>
              <a:t>рецепторы </a:t>
            </a:r>
            <a:r>
              <a:rPr lang="ru-RU" sz="2000" dirty="0">
                <a:solidFill>
                  <a:prstClr val="black"/>
                </a:solidFill>
              </a:rPr>
              <a:t>находятся </a:t>
            </a:r>
            <a:endParaRPr lang="ru-RU" sz="2000" dirty="0" smtClean="0">
              <a:solidFill>
                <a:prstClr val="black"/>
              </a:solidFill>
            </a:endParaRPr>
          </a:p>
          <a:p>
            <a:pPr lvl="0"/>
            <a:r>
              <a:rPr lang="ru-RU" sz="2000" dirty="0" smtClean="0">
                <a:solidFill>
                  <a:prstClr val="black"/>
                </a:solidFill>
              </a:rPr>
              <a:t>в </a:t>
            </a:r>
            <a:r>
              <a:rPr lang="ru-RU" sz="2000" dirty="0">
                <a:solidFill>
                  <a:prstClr val="black"/>
                </a:solidFill>
              </a:rPr>
              <a:t>сетчатке глаза </a:t>
            </a:r>
            <a:endParaRPr lang="ru-RU" sz="2000" dirty="0" smtClean="0">
              <a:solidFill>
                <a:prstClr val="black"/>
              </a:solidFill>
            </a:endParaRPr>
          </a:p>
          <a:p>
            <a:pPr lvl="0"/>
            <a:r>
              <a:rPr lang="ru-RU" sz="2000" dirty="0" smtClean="0">
                <a:solidFill>
                  <a:prstClr val="black"/>
                </a:solidFill>
              </a:rPr>
              <a:t>(</a:t>
            </a:r>
            <a:r>
              <a:rPr lang="ru-RU" sz="2000" dirty="0">
                <a:solidFill>
                  <a:prstClr val="black"/>
                </a:solidFill>
              </a:rPr>
              <a:t>палочки и колбочки</a:t>
            </a:r>
            <a:r>
              <a:rPr lang="ru-RU" sz="2000" dirty="0" smtClean="0">
                <a:solidFill>
                  <a:prstClr val="black"/>
                </a:solidFill>
              </a:rPr>
              <a:t>)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12389" y="120778"/>
            <a:ext cx="9884838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180975" lvl="0"/>
            <a:r>
              <a:rPr lang="ru-RU" sz="2800" b="1" dirty="0" smtClean="0">
                <a:solidFill>
                  <a:prstClr val="black"/>
                </a:solidFill>
              </a:rPr>
              <a:t>Кожные </a:t>
            </a:r>
            <a:r>
              <a:rPr lang="ru-RU" sz="2800" b="1" dirty="0">
                <a:solidFill>
                  <a:prstClr val="black"/>
                </a:solidFill>
              </a:rPr>
              <a:t>(тактильные, </a:t>
            </a:r>
            <a:endParaRPr lang="ru-RU" sz="2800" b="1" dirty="0" smtClean="0">
              <a:solidFill>
                <a:prstClr val="black"/>
              </a:solidFill>
            </a:endParaRPr>
          </a:p>
          <a:p>
            <a:pPr marL="180975" lvl="0"/>
            <a:r>
              <a:rPr lang="ru-RU" sz="2800" b="1" dirty="0" smtClean="0">
                <a:solidFill>
                  <a:prstClr val="black"/>
                </a:solidFill>
              </a:rPr>
              <a:t>температурные</a:t>
            </a:r>
            <a:r>
              <a:rPr lang="ru-RU" sz="2800" b="1" dirty="0">
                <a:solidFill>
                  <a:prstClr val="black"/>
                </a:solidFill>
              </a:rPr>
              <a:t>, болевые) 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35165" y="5381136"/>
            <a:ext cx="3237158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r"/>
            <a:r>
              <a:rPr lang="ru-RU" sz="2000" dirty="0" smtClean="0">
                <a:solidFill>
                  <a:prstClr val="black"/>
                </a:solidFill>
              </a:rPr>
              <a:t>рецепторы </a:t>
            </a:r>
            <a:r>
              <a:rPr lang="ru-RU" sz="2000" dirty="0">
                <a:solidFill>
                  <a:prstClr val="black"/>
                </a:solidFill>
              </a:rPr>
              <a:t>находятся в среднем ухе (улитка</a:t>
            </a:r>
            <a:r>
              <a:rPr lang="ru-RU" sz="2000" dirty="0" smtClean="0">
                <a:solidFill>
                  <a:prstClr val="black"/>
                </a:solidFill>
              </a:rPr>
              <a:t>)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73737" y="6067196"/>
            <a:ext cx="6442609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</a:rPr>
              <a:t>поверхности </a:t>
            </a:r>
            <a:r>
              <a:rPr lang="ru-RU" sz="2000" dirty="0">
                <a:solidFill>
                  <a:prstClr val="black"/>
                </a:solidFill>
              </a:rPr>
              <a:t>языка, глотки</a:t>
            </a:r>
            <a:r>
              <a:rPr lang="ru-RU" sz="2000" dirty="0" smtClean="0">
                <a:solidFill>
                  <a:prstClr val="black"/>
                </a:solidFill>
              </a:rPr>
              <a:t>,</a:t>
            </a:r>
          </a:p>
          <a:p>
            <a:r>
              <a:rPr lang="ru-RU" sz="2000" dirty="0" smtClean="0">
                <a:solidFill>
                  <a:prstClr val="black"/>
                </a:solidFill>
              </a:rPr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01537" y="5243720"/>
            <a:ext cx="183693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2800" b="1" dirty="0" smtClean="0">
                <a:solidFill>
                  <a:prstClr val="black"/>
                </a:solidFill>
              </a:rPr>
              <a:t>Вкусовые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54645" y="1036789"/>
            <a:ext cx="3238185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solidFill>
                  <a:prstClr val="black"/>
                </a:solidFill>
              </a:rPr>
              <a:t>рецепторы находятся в коже и органах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578792" y="4910432"/>
            <a:ext cx="169976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prstClr val="black"/>
                </a:solidFill>
              </a:rPr>
              <a:t>Слуховые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373738" y="6374972"/>
            <a:ext cx="376350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prstClr val="black"/>
                </a:solidFill>
              </a:rPr>
              <a:t>нёба </a:t>
            </a:r>
            <a:r>
              <a:rPr lang="ru-RU" sz="2000" dirty="0" smtClean="0">
                <a:solidFill>
                  <a:prstClr val="black"/>
                </a:solidFill>
              </a:rPr>
              <a:t>в </a:t>
            </a:r>
            <a:r>
              <a:rPr lang="ru-RU" sz="2000" dirty="0">
                <a:solidFill>
                  <a:prstClr val="black"/>
                </a:solidFill>
              </a:rPr>
              <a:t>виде вкусовых </a:t>
            </a:r>
            <a:r>
              <a:rPr lang="ru-RU" sz="2000" dirty="0" smtClean="0">
                <a:solidFill>
                  <a:prstClr val="black"/>
                </a:solidFill>
              </a:rPr>
              <a:t>почек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187026" y="692697"/>
            <a:ext cx="4718974" cy="11387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r"/>
            <a:r>
              <a:rPr lang="ru-RU" sz="2800" b="1" dirty="0">
                <a:solidFill>
                  <a:prstClr val="black"/>
                </a:solidFill>
              </a:rPr>
              <a:t>Обонятельные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endParaRPr lang="ru-RU" sz="2000" dirty="0" smtClean="0">
              <a:solidFill>
                <a:prstClr val="black"/>
              </a:solidFill>
            </a:endParaRPr>
          </a:p>
          <a:p>
            <a:pPr lvl="0"/>
            <a:r>
              <a:rPr lang="ru-RU" sz="2000" dirty="0" smtClean="0">
                <a:solidFill>
                  <a:prstClr val="black"/>
                </a:solidFill>
              </a:rPr>
              <a:t>рецепторы </a:t>
            </a:r>
            <a:r>
              <a:rPr lang="ru-RU" sz="2000" dirty="0">
                <a:solidFill>
                  <a:prstClr val="black"/>
                </a:solidFill>
              </a:rPr>
              <a:t>находятся в верхней части носовой полости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373738" y="5746124"/>
            <a:ext cx="17599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prstClr val="black"/>
                </a:solidFill>
              </a:rPr>
              <a:t>рецепторы на 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0049" y="3861048"/>
            <a:ext cx="21434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b="1" dirty="0">
                <a:solidFill>
                  <a:prstClr val="black"/>
                </a:solidFill>
              </a:rPr>
              <a:t>Зрительные</a:t>
            </a:r>
            <a:r>
              <a:rPr lang="ru-RU" sz="2800" i="1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17" name="Блок-схема: перфолента 16"/>
          <p:cNvSpPr/>
          <p:nvPr/>
        </p:nvSpPr>
        <p:spPr>
          <a:xfrm>
            <a:off x="5187026" y="2"/>
            <a:ext cx="4718974" cy="692695"/>
          </a:xfrm>
          <a:prstGeom prst="flowChartPunchedTape">
            <a:avLst/>
          </a:prstGeom>
          <a:gradFill flip="none" rotWithShape="1">
            <a:gsLst>
              <a:gs pos="0">
                <a:srgbClr val="FF0000"/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  <a:t>Виды ощущений</a:t>
            </a:r>
          </a:p>
          <a:p>
            <a:pPr algn="r"/>
            <a:endParaRPr lang="ru-RU" dirty="0"/>
          </a:p>
        </p:txBody>
      </p:sp>
      <p:sp>
        <p:nvSpPr>
          <p:cNvPr id="18" name="Управляющая кнопка: домой 17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16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webdiana.ru/uploads/posts/2016-03/1459436584_d0b2d0b5d181d182d0b8d0b1d183d0bbd18fd180d0bdd18bd0b9-d0b0d0bfd0bfd0b0d180d0b0d182-d181d185d0b5d0bcd0b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4" y="1"/>
            <a:ext cx="4836537" cy="4454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70013" y="909886"/>
            <a:ext cx="4290477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2800" b="1" i="1" dirty="0" smtClean="0"/>
              <a:t>Статические </a:t>
            </a:r>
            <a:r>
              <a:rPr lang="ru-RU" sz="2800" dirty="0" smtClean="0"/>
              <a:t>(</a:t>
            </a:r>
            <a:r>
              <a:rPr lang="ru-RU" sz="2800" b="1" dirty="0" smtClean="0"/>
              <a:t>ощущения движения, положения своего тела</a:t>
            </a:r>
            <a:r>
              <a:rPr lang="ru-RU" sz="2800" dirty="0"/>
              <a:t>) </a:t>
            </a:r>
            <a:endParaRPr lang="ru-RU" sz="2800" dirty="0" smtClean="0"/>
          </a:p>
          <a:p>
            <a:pPr>
              <a:spcAft>
                <a:spcPts val="1800"/>
              </a:spcAft>
            </a:pPr>
            <a:r>
              <a:rPr lang="ru-RU" sz="2400" dirty="0" smtClean="0"/>
              <a:t>рецепторы </a:t>
            </a:r>
            <a:r>
              <a:rPr lang="ru-RU" sz="2400" dirty="0"/>
              <a:t>находятся в вестибулярном аппарате внутреннего </a:t>
            </a:r>
            <a:r>
              <a:rPr lang="ru-RU" sz="2400" dirty="0" smtClean="0"/>
              <a:t>уха</a:t>
            </a:r>
            <a:endParaRPr lang="ru-RU" sz="2400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0" y="3782800"/>
            <a:ext cx="9906000" cy="3075201"/>
          </a:xfrm>
          <a:prstGeom prst="flowChartPunchedTape">
            <a:avLst/>
          </a:prstGeom>
          <a:gradFill flip="none" rotWithShape="1">
            <a:gsLst>
              <a:gs pos="0">
                <a:srgbClr val="FF0000"/>
              </a:gs>
              <a:gs pos="76000">
                <a:schemeClr val="bg1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818541" y="4725144"/>
            <a:ext cx="5694632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spcAft>
                <a:spcPts val="1800"/>
              </a:spcAft>
            </a:pPr>
            <a:r>
              <a:rPr lang="ru-RU" sz="2800" b="1" i="1" dirty="0">
                <a:solidFill>
                  <a:prstClr val="black"/>
                </a:solidFill>
              </a:rPr>
              <a:t>Органические</a:t>
            </a:r>
            <a:r>
              <a:rPr lang="ru-RU" sz="2800" i="1" dirty="0">
                <a:solidFill>
                  <a:prstClr val="black"/>
                </a:solidFill>
              </a:rPr>
              <a:t> </a:t>
            </a:r>
            <a:r>
              <a:rPr lang="ru-RU" sz="2800" dirty="0">
                <a:solidFill>
                  <a:prstClr val="black"/>
                </a:solidFill>
              </a:rPr>
              <a:t>(</a:t>
            </a:r>
            <a:r>
              <a:rPr lang="ru-RU" sz="2800" b="1" dirty="0" smtClean="0">
                <a:solidFill>
                  <a:prstClr val="black"/>
                </a:solidFill>
              </a:rPr>
              <a:t>голод и </a:t>
            </a:r>
            <a:r>
              <a:rPr lang="ru-RU" sz="2800" b="1" dirty="0">
                <a:solidFill>
                  <a:prstClr val="black"/>
                </a:solidFill>
              </a:rPr>
              <a:t>жажда, половые и болевые ощущения</a:t>
            </a:r>
            <a:r>
              <a:rPr lang="ru-RU" sz="2800" dirty="0">
                <a:solidFill>
                  <a:prstClr val="black"/>
                </a:solidFill>
              </a:rPr>
              <a:t>) </a:t>
            </a:r>
            <a:endParaRPr lang="ru-RU" sz="2400" dirty="0">
              <a:solidFill>
                <a:prstClr val="black"/>
              </a:solidFill>
            </a:endParaRPr>
          </a:p>
          <a:p>
            <a:pPr lvl="0" algn="r">
              <a:spcAft>
                <a:spcPts val="1800"/>
              </a:spcAft>
            </a:pPr>
            <a:r>
              <a:rPr lang="ru-RU" sz="2400" dirty="0">
                <a:solidFill>
                  <a:prstClr val="black"/>
                </a:solidFill>
              </a:rPr>
              <a:t>рецепторы находятся во внутренних </a:t>
            </a:r>
            <a:r>
              <a:rPr lang="ru-RU" sz="2400" dirty="0" smtClean="0">
                <a:solidFill>
                  <a:prstClr val="black"/>
                </a:solidFill>
              </a:rPr>
              <a:t>органах</a:t>
            </a:r>
            <a:endParaRPr lang="ru-RU" sz="2400" dirty="0">
              <a:solidFill>
                <a:prstClr val="black"/>
              </a:solidFill>
            </a:endParaRPr>
          </a:p>
        </p:txBody>
      </p:sp>
      <p:pic>
        <p:nvPicPr>
          <p:cNvPr id="10248" name="Picture 8" descr="http://gastrituss.ru/articles/wp-content/uploads/2016/03/38205657-kak-i-chem-pritupit-bol-pri-gastr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07645" y="4149080"/>
            <a:ext cx="319835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Блок-схема: перфолента 4"/>
          <p:cNvSpPr/>
          <p:nvPr/>
        </p:nvSpPr>
        <p:spPr>
          <a:xfrm>
            <a:off x="5187026" y="2"/>
            <a:ext cx="4718974" cy="692695"/>
          </a:xfrm>
          <a:prstGeom prst="flowChartPunchedTape">
            <a:avLst/>
          </a:prstGeom>
          <a:gradFill flip="none" rotWithShape="1">
            <a:gsLst>
              <a:gs pos="0">
                <a:srgbClr val="FF0000"/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  <a:t>Виды ощущений</a:t>
            </a:r>
          </a:p>
          <a:p>
            <a:pPr algn="ctr"/>
            <a:endParaRPr lang="ru-RU" dirty="0"/>
          </a:p>
        </p:txBody>
      </p:sp>
      <p:sp>
        <p:nvSpPr>
          <p:cNvPr id="11" name="Управляющая кнопка: домой 10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965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pro-psixology.ru/uploads/posts/2010-08/1281638301_324135-414240303d38464b-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598" y="-33537"/>
            <a:ext cx="10687187" cy="7459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85952" y="0"/>
            <a:ext cx="8112901" cy="576064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Характеристика видов ощущений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55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5074" y="1628800"/>
            <a:ext cx="10441074" cy="41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76636" y="1736812"/>
            <a:ext cx="1581818" cy="36004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18541" y="188640"/>
            <a:ext cx="8112901" cy="576064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Характеристика видов ощущений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64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1632" y="1526784"/>
            <a:ext cx="11856896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32654" y="1526784"/>
            <a:ext cx="1560173" cy="46205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18541" y="188640"/>
            <a:ext cx="8112901" cy="576064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Характеристика видов ощущений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524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pro-psixology.ru/uploads/posts/2010-08/1281638188_324135-414240303d38464b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3581" y="578456"/>
            <a:ext cx="10155440" cy="528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97373" y="836712"/>
            <a:ext cx="5070563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Классификация ощущений</a:t>
            </a:r>
            <a:endParaRPr lang="ru-RU" sz="2800" b="1" dirty="0"/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30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8800" y="5085184"/>
            <a:ext cx="89709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3200" dirty="0" smtClean="0">
                <a:solidFill>
                  <a:prstClr val="black"/>
                </a:solidFill>
              </a:rPr>
              <a:t>Кроме того, есть </a:t>
            </a:r>
            <a:r>
              <a:rPr lang="ru-RU" sz="3200" b="1" dirty="0" smtClean="0">
                <a:solidFill>
                  <a:prstClr val="black"/>
                </a:solidFill>
              </a:rPr>
              <a:t>общие свойства</a:t>
            </a:r>
            <a:r>
              <a:rPr lang="ru-RU" sz="3200" dirty="0" smtClean="0">
                <a:solidFill>
                  <a:prstClr val="black"/>
                </a:solidFill>
              </a:rPr>
              <a:t>, которые проявляются у любого вида ощущений.</a:t>
            </a:r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88640"/>
            <a:ext cx="990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</a:rPr>
              <a:t>2. Общие свойства ощущений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2480" y="1268760"/>
            <a:ext cx="9289696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 smtClean="0"/>
              <a:t>Каждый вид ощущений обладает рядом характеризующих его свойств.</a:t>
            </a:r>
          </a:p>
          <a:p>
            <a:pPr marL="895350" lvl="0" indent="-457200"/>
            <a:r>
              <a:rPr lang="ru-RU" sz="2800" dirty="0" smtClean="0"/>
              <a:t>Например: </a:t>
            </a:r>
          </a:p>
          <a:p>
            <a:pPr marL="895350" lvl="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prstClr val="black"/>
                </a:solidFill>
              </a:rPr>
              <a:t>свойства слуховых ощущений:</a:t>
            </a:r>
            <a:r>
              <a:rPr lang="ru-RU" sz="2800" i="1" dirty="0" smtClean="0">
                <a:solidFill>
                  <a:prstClr val="black"/>
                </a:solidFill>
              </a:rPr>
              <a:t> высота, тембр, громкость; </a:t>
            </a:r>
          </a:p>
          <a:p>
            <a:pPr marL="895350" lvl="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prstClr val="black"/>
                </a:solidFill>
              </a:rPr>
              <a:t>свойства зрительных ощущений: </a:t>
            </a:r>
            <a:r>
              <a:rPr lang="ru-RU" sz="2800" i="1" dirty="0" smtClean="0">
                <a:solidFill>
                  <a:prstClr val="black"/>
                </a:solidFill>
              </a:rPr>
              <a:t>цветовой тон, насыщенность, контрастность </a:t>
            </a:r>
            <a:r>
              <a:rPr lang="ru-RU" sz="2800" dirty="0" smtClean="0">
                <a:solidFill>
                  <a:prstClr val="black"/>
                </a:solidFill>
              </a:rPr>
              <a:t>и т.д. </a:t>
            </a:r>
            <a:endParaRPr lang="ru-RU" sz="28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432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0619" y="3573017"/>
            <a:ext cx="81129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1800"/>
              </a:spcAft>
            </a:pPr>
            <a:r>
              <a:rPr lang="ru-RU" sz="2800" dirty="0" smtClean="0"/>
              <a:t>Например</a:t>
            </a:r>
            <a:r>
              <a:rPr lang="ru-RU" sz="2800" dirty="0"/>
              <a:t>, специфические особенности позволяют отличить слуховые ощущения от </a:t>
            </a:r>
            <a:r>
              <a:rPr lang="ru-RU" sz="2800" dirty="0" smtClean="0"/>
              <a:t>зрительных.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40532" y="1340768"/>
            <a:ext cx="858095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00B0F0"/>
                </a:solidFill>
              </a:rPr>
              <a:t>Качество</a:t>
            </a:r>
            <a:r>
              <a:rPr lang="ru-RU" sz="3200" b="1" i="1" dirty="0" smtClean="0">
                <a:solidFill>
                  <a:prstClr val="black"/>
                </a:solidFill>
              </a:rPr>
              <a:t> </a:t>
            </a:r>
            <a:r>
              <a:rPr lang="ru-RU" sz="3200" i="1" dirty="0" smtClean="0">
                <a:solidFill>
                  <a:prstClr val="black"/>
                </a:solidFill>
              </a:rPr>
              <a:t>–</a:t>
            </a:r>
            <a:r>
              <a:rPr lang="ru-RU" sz="3200" dirty="0" smtClean="0">
                <a:solidFill>
                  <a:prstClr val="black"/>
                </a:solidFill>
              </a:rPr>
              <a:t> </a:t>
            </a:r>
            <a:r>
              <a:rPr lang="ru-RU" sz="3200" dirty="0">
                <a:solidFill>
                  <a:prstClr val="black"/>
                </a:solidFill>
              </a:rPr>
              <a:t>основная особенность данного ощущения, позволяющая отличать одни виды ощущений от других. 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16633"/>
            <a:ext cx="9906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Общие свойства ощущений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73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1874" y="2276873"/>
            <a:ext cx="9049005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b="1" i="1" dirty="0" smtClean="0">
                <a:solidFill>
                  <a:srgbClr val="00B0F0"/>
                </a:solidFill>
              </a:rPr>
              <a:t>Интенсивность</a:t>
            </a:r>
            <a:r>
              <a:rPr lang="ru-RU" sz="3200" b="1" i="1" dirty="0"/>
              <a:t> </a:t>
            </a:r>
            <a:r>
              <a:rPr lang="ru-RU" sz="3200" i="1" dirty="0" smtClean="0"/>
              <a:t>–</a:t>
            </a:r>
            <a:r>
              <a:rPr lang="ru-RU" sz="3200" b="1" i="1" dirty="0" smtClean="0"/>
              <a:t> </a:t>
            </a:r>
            <a:r>
              <a:rPr lang="ru-RU" sz="3200" dirty="0" err="1" smtClean="0"/>
              <a:t>бо́льшая</a:t>
            </a:r>
            <a:r>
              <a:rPr lang="ru-RU" sz="3200" dirty="0" smtClean="0"/>
              <a:t> </a:t>
            </a:r>
            <a:r>
              <a:rPr lang="ru-RU" sz="3200" dirty="0"/>
              <a:t>или меньшая сила </a:t>
            </a:r>
            <a:r>
              <a:rPr lang="ru-RU" sz="3200" dirty="0" smtClean="0"/>
              <a:t>проявления ощущения. </a:t>
            </a:r>
          </a:p>
          <a:p>
            <a:r>
              <a:rPr lang="ru-RU" sz="3200" dirty="0" smtClean="0"/>
              <a:t>Зависит </a:t>
            </a:r>
            <a:r>
              <a:rPr lang="ru-RU" sz="3200" dirty="0"/>
              <a:t>от силы воздействия раздражителя и от функционального состояния рецептора.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16633"/>
            <a:ext cx="9906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Общие свойства ощущений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97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7295" y="980729"/>
            <a:ext cx="920502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00B0F0"/>
                </a:solidFill>
              </a:rPr>
              <a:t>Продолжительность (длительность)</a:t>
            </a:r>
            <a:r>
              <a:rPr lang="ru-RU" sz="3200" dirty="0"/>
              <a:t> </a:t>
            </a:r>
            <a:r>
              <a:rPr lang="ru-RU" sz="3200" dirty="0" smtClean="0"/>
              <a:t>– это </a:t>
            </a:r>
            <a:r>
              <a:rPr lang="ru-RU" sz="3200" dirty="0"/>
              <a:t>время, в течение которого сохраняется конкретное ощущение непосредственно после прекращения воздействия раздражителя.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20619" y="3356993"/>
            <a:ext cx="8021699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800"/>
              </a:spcAft>
            </a:pPr>
            <a:r>
              <a:rPr lang="ru-RU" sz="2800" b="1" i="1" dirty="0">
                <a:solidFill>
                  <a:prstClr val="black"/>
                </a:solidFill>
              </a:rPr>
              <a:t>Л</a:t>
            </a:r>
            <a:r>
              <a:rPr lang="ru-RU" sz="2800" b="1" i="1" dirty="0" smtClean="0">
                <a:solidFill>
                  <a:prstClr val="black"/>
                </a:solidFill>
              </a:rPr>
              <a:t>атентный </a:t>
            </a:r>
            <a:r>
              <a:rPr lang="ru-RU" sz="2800" b="1" i="1" dirty="0">
                <a:solidFill>
                  <a:prstClr val="black"/>
                </a:solidFill>
              </a:rPr>
              <a:t>период </a:t>
            </a:r>
            <a:r>
              <a:rPr lang="ru-RU" sz="2800" b="1" i="1" dirty="0" smtClean="0">
                <a:solidFill>
                  <a:prstClr val="black"/>
                </a:solidFill>
              </a:rPr>
              <a:t>реакции </a:t>
            </a:r>
            <a:r>
              <a:rPr lang="ru-RU" sz="2800" i="1" dirty="0" smtClean="0">
                <a:solidFill>
                  <a:prstClr val="black"/>
                </a:solidFill>
              </a:rPr>
              <a:t>– </a:t>
            </a:r>
            <a:r>
              <a:rPr lang="ru-RU" sz="2800" dirty="0" smtClean="0">
                <a:solidFill>
                  <a:prstClr val="black"/>
                </a:solidFill>
              </a:rPr>
              <a:t>промежуток </a:t>
            </a:r>
            <a:r>
              <a:rPr lang="ru-RU" sz="2800" dirty="0">
                <a:solidFill>
                  <a:prstClr val="black"/>
                </a:solidFill>
              </a:rPr>
              <a:t>времени от момента </a:t>
            </a:r>
            <a:r>
              <a:rPr lang="ru-RU" sz="2800" dirty="0" smtClean="0">
                <a:solidFill>
                  <a:prstClr val="black"/>
                </a:solidFill>
              </a:rPr>
              <a:t>воздействия </a:t>
            </a:r>
            <a:r>
              <a:rPr lang="ru-RU" sz="2800" dirty="0">
                <a:solidFill>
                  <a:prstClr val="black"/>
                </a:solidFill>
              </a:rPr>
              <a:t>до момента возникновения </a:t>
            </a:r>
            <a:r>
              <a:rPr lang="ru-RU" sz="2800" dirty="0" smtClean="0">
                <a:solidFill>
                  <a:prstClr val="black"/>
                </a:solidFill>
              </a:rPr>
              <a:t>ощущения. </a:t>
            </a:r>
          </a:p>
          <a:p>
            <a:pPr lvl="0">
              <a:spcAft>
                <a:spcPts val="1800"/>
              </a:spcAft>
            </a:pPr>
            <a:r>
              <a:rPr lang="ru-RU" sz="2800" b="1" i="1" dirty="0" smtClean="0">
                <a:solidFill>
                  <a:prstClr val="black"/>
                </a:solidFill>
              </a:rPr>
              <a:t>Инерция </a:t>
            </a:r>
            <a:r>
              <a:rPr lang="ru-RU" sz="2800" i="1" dirty="0">
                <a:solidFill>
                  <a:prstClr val="black"/>
                </a:solidFill>
              </a:rPr>
              <a:t>– </a:t>
            </a:r>
            <a:r>
              <a:rPr lang="ru-RU" sz="2800" dirty="0" smtClean="0">
                <a:solidFill>
                  <a:prstClr val="black"/>
                </a:solidFill>
              </a:rPr>
              <a:t>продолжительность ощущения после прекращения воздействия.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16633"/>
            <a:ext cx="9906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Общие свойства ощущений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323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6506" y="2204864"/>
            <a:ext cx="873697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00B0F0"/>
                </a:solidFill>
              </a:rPr>
              <a:t>Пространственная локализация</a:t>
            </a:r>
            <a:r>
              <a:rPr lang="ru-RU" sz="3200" dirty="0"/>
              <a:t> – </a:t>
            </a:r>
            <a:r>
              <a:rPr lang="ru-RU" sz="3200" dirty="0" smtClean="0"/>
              <a:t>свойство, </a:t>
            </a:r>
            <a:r>
              <a:rPr lang="ru-RU" sz="3200" dirty="0"/>
              <a:t>которое заключается в том, что переживаемые ощущения соотносятся с той частью </a:t>
            </a:r>
            <a:r>
              <a:rPr lang="ru-RU" sz="3200" dirty="0" smtClean="0"/>
              <a:t>организма, </a:t>
            </a:r>
            <a:r>
              <a:rPr lang="ru-RU" sz="3200" dirty="0"/>
              <a:t>на которую воздействует раздражитель.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16633"/>
            <a:ext cx="9906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Общие свойства ощущений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87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4601" y="4149081"/>
            <a:ext cx="8541399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400" b="1" dirty="0" smtClean="0"/>
              <a:t>Нижний абсолютный порог </a:t>
            </a:r>
            <a:r>
              <a:rPr lang="ru-RU" sz="2400" dirty="0"/>
              <a:t>– минимальная сила раздражителя, вызывающая едва заметное </a:t>
            </a:r>
            <a:r>
              <a:rPr lang="ru-RU" sz="2400" dirty="0" smtClean="0"/>
              <a:t>ощущение.</a:t>
            </a:r>
          </a:p>
          <a:p>
            <a:pPr>
              <a:spcAft>
                <a:spcPts val="1200"/>
              </a:spcAft>
            </a:pPr>
            <a:r>
              <a:rPr lang="ru-RU" sz="2400" b="1" dirty="0" smtClean="0"/>
              <a:t>Верхний абсолютный порог </a:t>
            </a:r>
            <a:r>
              <a:rPr lang="ru-RU" sz="2400" dirty="0" smtClean="0"/>
              <a:t>– максимальная </a:t>
            </a:r>
            <a:r>
              <a:rPr lang="ru-RU" sz="2400" dirty="0"/>
              <a:t>сила раздражителя, вызывающая наибольшее </a:t>
            </a:r>
            <a:r>
              <a:rPr lang="ru-RU" sz="2400" dirty="0" smtClean="0"/>
              <a:t>ощущение.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0489" y="1268761"/>
            <a:ext cx="943905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i="1" dirty="0" smtClean="0">
                <a:solidFill>
                  <a:srgbClr val="00B0F0"/>
                </a:solidFill>
              </a:rPr>
              <a:t>Порог ощущения </a:t>
            </a:r>
            <a:r>
              <a:rPr lang="ru-RU" sz="3200" dirty="0" smtClean="0"/>
              <a:t>– граница, определяющая силу раздражителя, при которой радикально изменяется интенсивность ощущения. </a:t>
            </a:r>
          </a:p>
          <a:p>
            <a:pPr>
              <a:spcAft>
                <a:spcPts val="1200"/>
              </a:spcAft>
            </a:pPr>
            <a:r>
              <a:rPr lang="ru-RU" sz="2800" dirty="0" smtClean="0"/>
              <a:t>Различаются </a:t>
            </a:r>
            <a:r>
              <a:rPr lang="ru-RU" sz="2800" i="1" dirty="0"/>
              <a:t>абсолютные (верхний и нижний), дифференциальные </a:t>
            </a:r>
            <a:r>
              <a:rPr lang="ru-RU" sz="2800" dirty="0"/>
              <a:t>и </a:t>
            </a:r>
            <a:r>
              <a:rPr lang="ru-RU" sz="2800" i="1" dirty="0"/>
              <a:t>оперативные</a:t>
            </a:r>
            <a:r>
              <a:rPr lang="ru-RU" sz="2800" dirty="0"/>
              <a:t> пороги ощущений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16633"/>
            <a:ext cx="9906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Общие свойства ощущений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267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6506" y="1859340"/>
            <a:ext cx="8814979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b="1" i="1" dirty="0" smtClean="0">
                <a:solidFill>
                  <a:srgbClr val="00B0F0"/>
                </a:solidFill>
              </a:rPr>
              <a:t>Адаптация </a:t>
            </a:r>
            <a:r>
              <a:rPr lang="ru-RU" sz="3200" dirty="0" smtClean="0"/>
              <a:t>– изменение чувствительности </a:t>
            </a:r>
            <a:r>
              <a:rPr lang="ru-RU" sz="3200" dirty="0"/>
              <a:t>анализатора </a:t>
            </a:r>
            <a:r>
              <a:rPr lang="ru-RU" sz="3200" dirty="0" smtClean="0"/>
              <a:t>к </a:t>
            </a:r>
            <a:r>
              <a:rPr lang="ru-RU" sz="3200" dirty="0"/>
              <a:t>действующему раздражителю. </a:t>
            </a:r>
            <a:endParaRPr lang="ru-RU" sz="3200" dirty="0" smtClean="0"/>
          </a:p>
          <a:p>
            <a:pPr algn="r">
              <a:spcAft>
                <a:spcPts val="1800"/>
              </a:spcAft>
            </a:pPr>
            <a:r>
              <a:rPr lang="ru-RU" sz="3200" dirty="0" smtClean="0"/>
              <a:t>Адаптация </a:t>
            </a:r>
            <a:r>
              <a:rPr lang="ru-RU" sz="3200" dirty="0"/>
              <a:t>может происходить </a:t>
            </a:r>
            <a:r>
              <a:rPr lang="ru-RU" sz="3200" dirty="0" smtClean="0"/>
              <a:t>в </a:t>
            </a:r>
            <a:r>
              <a:rPr lang="ru-RU" sz="3200" dirty="0"/>
              <a:t>направлении </a:t>
            </a:r>
            <a:r>
              <a:rPr lang="ru-RU" sz="3200" dirty="0" smtClean="0"/>
              <a:t>как повышения, так и снижения чувствительности.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16633"/>
            <a:ext cx="9906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Общие свойства ощущений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405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498" y="1412777"/>
            <a:ext cx="904900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b="1" i="1" dirty="0" smtClean="0">
                <a:solidFill>
                  <a:srgbClr val="00B0F0"/>
                </a:solidFill>
              </a:rPr>
              <a:t>Сенсибилизация</a:t>
            </a:r>
            <a:r>
              <a:rPr lang="ru-RU" sz="3200" dirty="0" smtClean="0"/>
              <a:t> – повышение чувствительности под влиянием раздражителя. </a:t>
            </a:r>
          </a:p>
          <a:p>
            <a:pPr marL="714375" algn="r">
              <a:spcAft>
                <a:spcPts val="1800"/>
              </a:spcAft>
            </a:pPr>
            <a:r>
              <a:rPr lang="ru-RU" sz="2800" dirty="0" smtClean="0"/>
              <a:t>Существенную </a:t>
            </a:r>
            <a:r>
              <a:rPr lang="ru-RU" sz="2800" dirty="0"/>
              <a:t>роль </a:t>
            </a:r>
            <a:r>
              <a:rPr lang="ru-RU" sz="2800" dirty="0" smtClean="0"/>
              <a:t>в этом играет </a:t>
            </a:r>
            <a:r>
              <a:rPr lang="ru-RU" sz="2800" dirty="0"/>
              <a:t>взаимодействие </a:t>
            </a:r>
            <a:r>
              <a:rPr lang="ru-RU" sz="2800" dirty="0" smtClean="0"/>
              <a:t>анализаторов, их мобилизация для решения какой-либо задачи. </a:t>
            </a:r>
          </a:p>
          <a:p>
            <a:pPr marL="714375" algn="r">
              <a:spcAft>
                <a:spcPts val="1800"/>
              </a:spcAft>
            </a:pPr>
            <a:r>
              <a:rPr lang="ru-RU" sz="2800" dirty="0" smtClean="0"/>
              <a:t>Так, ожидание важного телефонного звонка повышает чувствительность слуха.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16633"/>
            <a:ext cx="9906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Общие свойства ощущений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550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64919" y="836713"/>
            <a:ext cx="8658962" cy="206210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+mj-lt"/>
                <a:cs typeface="Arial" pitchFamily="34" charset="0"/>
              </a:rPr>
              <a:t>Контраст</a:t>
            </a:r>
            <a:r>
              <a:rPr kumimoji="0" lang="ru-RU" altLang="ru-RU" sz="3200" b="0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+mj-lt"/>
                <a:cs typeface="Arial" pitchFamily="34" charset="0"/>
              </a:rPr>
              <a:t> </a:t>
            </a:r>
            <a:r>
              <a:rPr kumimoji="0" lang="ru-RU" altLang="ru-RU" sz="32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+mj-lt"/>
                <a:cs typeface="Arial" pitchFamily="34" charset="0"/>
              </a:rPr>
              <a:t>ощущений 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effectLst/>
                <a:latin typeface="+mj-lt"/>
                <a:cs typeface="Arial" pitchFamily="34" charset="0"/>
              </a:rPr>
              <a:t>– </a:t>
            </a:r>
            <a:r>
              <a:rPr kumimoji="0" lang="ru-RU" altLang="ru-RU" sz="3200" i="0" u="none" strike="noStrike" cap="none" normalizeH="0" baseline="0" dirty="0" smtClean="0">
                <a:ln>
                  <a:noFill/>
                </a:ln>
                <a:effectLst/>
                <a:latin typeface="+mj-lt"/>
                <a:cs typeface="Arial" pitchFamily="34" charset="0"/>
              </a:rPr>
              <a:t>это  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effectLst/>
                <a:latin typeface="+mj-lt"/>
                <a:cs typeface="Arial" pitchFamily="34" charset="0"/>
              </a:rPr>
              <a:t>изменение интенсивности и качества </a:t>
            </a:r>
            <a:r>
              <a:rPr kumimoji="0" lang="ru-RU" altLang="ru-RU" sz="3200" i="0" u="none" strike="noStrike" cap="none" normalizeH="0" baseline="0" dirty="0" smtClean="0">
                <a:ln>
                  <a:noFill/>
                </a:ln>
                <a:effectLst/>
                <a:latin typeface="+mj-lt"/>
                <a:cs typeface="Arial" pitchFamily="34" charset="0"/>
              </a:rPr>
              <a:t>ощущений 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effectLst/>
                <a:latin typeface="+mj-lt"/>
                <a:cs typeface="Arial" pitchFamily="34" charset="0"/>
              </a:rPr>
              <a:t>под влиянием предварительного или сопутствующего раздражителя.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6463" y="3397007"/>
            <a:ext cx="31203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 smtClean="0"/>
              <a:t>Силуэт собаки кажется светлей на тёмном фоне. </a:t>
            </a:r>
          </a:p>
          <a:p>
            <a:pPr algn="r"/>
            <a:r>
              <a:rPr lang="ru-RU" sz="2400" dirty="0" smtClean="0"/>
              <a:t>В действительности оттенок обоих силуэтов абсолютно одинаков.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116633"/>
            <a:ext cx="9906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Общие свойства ощущений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D:\Скриншоты ScreenCapture\иллюзия собака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07218" y="2957922"/>
            <a:ext cx="6123076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593" y="4367031"/>
            <a:ext cx="3069210" cy="210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803" y="3053705"/>
            <a:ext cx="3069210" cy="210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083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L 0.00052 -0.1960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9815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-0.00399 0.182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4688" y="4639022"/>
            <a:ext cx="756684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B0F0"/>
                </a:solidFill>
              </a:rPr>
              <a:t>Синестезия</a:t>
            </a:r>
            <a:r>
              <a:rPr lang="ru-RU" sz="2800" dirty="0"/>
              <a:t> </a:t>
            </a:r>
            <a:r>
              <a:rPr lang="ru-RU" sz="2800" dirty="0" smtClean="0"/>
              <a:t>– возникновение </a:t>
            </a:r>
            <a:r>
              <a:rPr lang="ru-RU" sz="2800" dirty="0"/>
              <a:t>под влиянием раздражения одного анализатора ощущений, характерных для другого анализатора.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28498" y="836713"/>
            <a:ext cx="928303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00B0F0"/>
                </a:solidFill>
              </a:rPr>
              <a:t>Взаимодействие </a:t>
            </a:r>
            <a:r>
              <a:rPr lang="ru-RU" sz="3200" b="1" i="1" dirty="0" smtClean="0">
                <a:solidFill>
                  <a:srgbClr val="00B0F0"/>
                </a:solidFill>
              </a:rPr>
              <a:t>ощущений </a:t>
            </a:r>
            <a:r>
              <a:rPr lang="ru-RU" sz="3200" dirty="0" smtClean="0"/>
              <a:t>– изменение </a:t>
            </a:r>
            <a:r>
              <a:rPr lang="ru-RU" sz="3200" dirty="0"/>
              <a:t>чувствительности одной анализаторной системы под влиянием деятельности другой системы.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15806" y="2996953"/>
            <a:ext cx="83056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Слабые </a:t>
            </a:r>
            <a:r>
              <a:rPr lang="ru-RU" sz="2800" dirty="0"/>
              <a:t>раздражители одной анализаторной системы повышают чувствительность другой системы, </a:t>
            </a:r>
            <a:r>
              <a:rPr lang="ru-RU" sz="2800" dirty="0" smtClean="0"/>
              <a:t>а сильные –  </a:t>
            </a:r>
            <a:r>
              <a:rPr lang="ru-RU" sz="2800" dirty="0"/>
              <a:t>снижают.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116633"/>
            <a:ext cx="9906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Общие свойства ощущений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319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497" y="2492897"/>
            <a:ext cx="912701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Восприятие</a:t>
            </a:r>
            <a:r>
              <a:rPr lang="ru-RU" sz="3200" b="1" dirty="0"/>
              <a:t> </a:t>
            </a:r>
            <a:r>
              <a:rPr lang="ru-RU" sz="3200" dirty="0" smtClean="0"/>
              <a:t>– </a:t>
            </a:r>
            <a:r>
              <a:rPr lang="ru-RU" sz="3200" dirty="0"/>
              <a:t>целостное отражение предметов, непосредственно воздействующих на органы чувств, в совокупности свойств и признаков этих предметов.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09300" y="188640"/>
            <a:ext cx="55839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</a:rPr>
              <a:t>3. Восприятие, его виды</a:t>
            </a:r>
          </a:p>
        </p:txBody>
      </p:sp>
    </p:spTree>
    <p:extLst>
      <p:ext uri="{BB962C8B-B14F-4D97-AF65-F5344CB8AC3E}">
        <p14:creationId xmlns:p14="http://schemas.microsoft.com/office/powerpoint/2010/main" val="392555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906000" cy="1052736"/>
          </a:xfrm>
          <a:prstGeom prst="rec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     Ощущение               Восприятие</a:t>
            </a:r>
            <a:endParaRPr lang="ru-RU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endParaRPr lang="ru-RU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0018"/>
            <a:ext cx="5496589" cy="6195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069" y="836712"/>
            <a:ext cx="4328932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577067" y="2779105"/>
            <a:ext cx="4328933" cy="3539430"/>
          </a:xfrm>
          <a:prstGeom prst="rect">
            <a:avLst/>
          </a:prstGeom>
          <a:solidFill>
            <a:srgbClr val="000099"/>
          </a:solidFill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При восприятии </a:t>
            </a: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наше сознание способно отфильтровывать, модифицировать и изменять данные, полученные от органов чувств</a:t>
            </a:r>
            <a:endParaRPr lang="ru-R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0" y="4439981"/>
            <a:ext cx="5577067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910" y="570944"/>
            <a:ext cx="9858640" cy="0"/>
          </a:xfrm>
          <a:prstGeom prst="line">
            <a:avLst/>
          </a:prstGeom>
          <a:ln w="76200">
            <a:solidFill>
              <a:srgbClr val="FFFF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V="1">
            <a:off x="5516708" y="44626"/>
            <a:ext cx="20120" cy="6813375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Управляющая кнопка: домой 20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20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498" y="692697"/>
            <a:ext cx="92830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Восприятие представляет собой систему </a:t>
            </a:r>
            <a:r>
              <a:rPr lang="ru-RU" sz="3200" b="1" i="1" dirty="0">
                <a:solidFill>
                  <a:srgbClr val="00B0F0"/>
                </a:solidFill>
              </a:rPr>
              <a:t>перцептивных действий</a:t>
            </a:r>
            <a:r>
              <a:rPr lang="ru-RU" sz="3200" dirty="0"/>
              <a:t>, овладение которыми </a:t>
            </a:r>
            <a:r>
              <a:rPr lang="ru-RU" sz="3200" dirty="0" smtClean="0"/>
              <a:t>происходит постепенно, совершенствуется и может потребовать специального обучения, тренировок.</a:t>
            </a:r>
            <a:r>
              <a:rPr lang="ru-RU" sz="3200" dirty="0"/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25861" y="3861049"/>
            <a:ext cx="819091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1200"/>
              </a:spcAft>
            </a:pPr>
            <a:r>
              <a:rPr lang="ru-RU" sz="3200" dirty="0" smtClean="0"/>
              <a:t>Восприятие </a:t>
            </a:r>
            <a:r>
              <a:rPr lang="ru-RU" sz="3200" dirty="0"/>
              <a:t>объектов </a:t>
            </a:r>
            <a:r>
              <a:rPr lang="ru-RU" sz="3200" dirty="0" smtClean="0"/>
              <a:t>сопровождается </a:t>
            </a:r>
            <a:r>
              <a:rPr lang="ru-RU" sz="3200" dirty="0"/>
              <a:t>неосознаваемой коррекцией </a:t>
            </a:r>
            <a:r>
              <a:rPr lang="ru-RU" sz="3200" dirty="0" smtClean="0"/>
              <a:t>образа. </a:t>
            </a:r>
          </a:p>
          <a:p>
            <a:pPr algn="r">
              <a:spcAft>
                <a:spcPts val="1200"/>
              </a:spcAft>
            </a:pPr>
            <a:r>
              <a:rPr lang="ru-RU" sz="3200" dirty="0" smtClean="0"/>
              <a:t>Это может привести к искажению информации (пример – </a:t>
            </a:r>
            <a:r>
              <a:rPr lang="ru-RU" sz="3200" b="1" i="1" dirty="0" smtClean="0">
                <a:hlinkClick r:id="rId2" action="ppaction://hlinksldjump"/>
              </a:rPr>
              <a:t>иллюзии</a:t>
            </a:r>
            <a:r>
              <a:rPr lang="ru-RU" sz="3200" dirty="0" smtClean="0"/>
              <a:t>)</a:t>
            </a:r>
            <a:r>
              <a:rPr lang="ru-RU" sz="3200" dirty="0"/>
              <a:t> 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06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463" y="1268760"/>
            <a:ext cx="95170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>
              <a:spcAft>
                <a:spcPts val="1200"/>
              </a:spcAft>
            </a:pPr>
            <a:r>
              <a:rPr lang="ru-RU" sz="3200" dirty="0" smtClean="0"/>
              <a:t>1</a:t>
            </a:r>
            <a:r>
              <a:rPr lang="ru-RU" sz="3200" dirty="0"/>
              <a:t>)</a:t>
            </a:r>
            <a:r>
              <a:rPr lang="ru-RU" sz="3200" b="1" dirty="0"/>
              <a:t> </a:t>
            </a:r>
            <a:r>
              <a:rPr lang="ru-RU" sz="3200" b="1" i="1" dirty="0"/>
              <a:t>обнаружение</a:t>
            </a:r>
            <a:r>
              <a:rPr lang="ru-RU" sz="3200" b="1" dirty="0"/>
              <a:t> </a:t>
            </a:r>
            <a:r>
              <a:rPr lang="ru-RU" sz="3200" dirty="0"/>
              <a:t>– констатируется </a:t>
            </a:r>
            <a:r>
              <a:rPr lang="ru-RU" sz="3200" dirty="0" smtClean="0"/>
              <a:t>факт наличия раздражителя;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498" y="404665"/>
            <a:ext cx="61866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Уровни восприятия:</a:t>
            </a:r>
          </a:p>
        </p:txBody>
      </p:sp>
      <p:pic>
        <p:nvPicPr>
          <p:cNvPr id="6146" name="Picture 2" descr="http://www.stihi.ru/pics/2014/11/17/83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685" y="2708920"/>
            <a:ext cx="4134459" cy="307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22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3978" y="1484784"/>
            <a:ext cx="95170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>
              <a:spcAft>
                <a:spcPts val="1200"/>
              </a:spcAft>
            </a:pPr>
            <a:r>
              <a:rPr lang="ru-RU" sz="3200" dirty="0" smtClean="0"/>
              <a:t>2)</a:t>
            </a:r>
            <a:r>
              <a:rPr lang="ru-RU" sz="3200" b="1" dirty="0" smtClean="0"/>
              <a:t> </a:t>
            </a:r>
            <a:r>
              <a:rPr lang="ru-RU" sz="3200" b="1" i="1" dirty="0" smtClean="0"/>
              <a:t>различение</a:t>
            </a:r>
            <a:r>
              <a:rPr lang="ru-RU" sz="3200" dirty="0" smtClean="0"/>
              <a:t> – </a:t>
            </a:r>
            <a:r>
              <a:rPr lang="ru-RU" sz="3200" dirty="0"/>
              <a:t>из </a:t>
            </a:r>
            <a:r>
              <a:rPr lang="ru-RU" sz="3200" dirty="0" smtClean="0"/>
              <a:t>ощущений формируется образ воспринимаемой информации;</a:t>
            </a:r>
          </a:p>
        </p:txBody>
      </p:sp>
      <p:pic>
        <p:nvPicPr>
          <p:cNvPr id="4" name="Picture 2" descr="http://lms.biblioclub.ru/pluginfile.php/15270/course/section/3437/%D0%BE%D1%89%D1%83%D1%89%D0%B5%D0%BD%D0%B8%D1%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714" y="2852936"/>
            <a:ext cx="5035550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8498" y="404665"/>
            <a:ext cx="61866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Уровни восприятия: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18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03969"/>
            <a:ext cx="460293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>
              <a:spcAft>
                <a:spcPts val="1200"/>
              </a:spcAft>
            </a:pPr>
            <a:r>
              <a:rPr lang="ru-RU" sz="3200" dirty="0" smtClean="0"/>
              <a:t>3</a:t>
            </a:r>
            <a:r>
              <a:rPr lang="ru-RU" sz="3200" dirty="0"/>
              <a:t>)</a:t>
            </a:r>
            <a:r>
              <a:rPr lang="ru-RU" sz="3200" b="1" dirty="0"/>
              <a:t> </a:t>
            </a:r>
            <a:r>
              <a:rPr lang="ru-RU" sz="3200" b="1" i="1" dirty="0"/>
              <a:t>идентификация</a:t>
            </a:r>
            <a:r>
              <a:rPr lang="ru-RU" sz="3200" b="1" dirty="0"/>
              <a:t> </a:t>
            </a:r>
            <a:r>
              <a:rPr lang="ru-RU" sz="3200" dirty="0"/>
              <a:t>– </a:t>
            </a:r>
            <a:r>
              <a:rPr lang="ru-RU" sz="3200" dirty="0" smtClean="0"/>
              <a:t>воспринимаемый  образ сопоставляется с </a:t>
            </a:r>
            <a:r>
              <a:rPr lang="ru-RU" sz="3200" dirty="0"/>
              <a:t>образами, </a:t>
            </a:r>
            <a:r>
              <a:rPr lang="ru-RU" sz="3200" dirty="0" smtClean="0"/>
              <a:t>хранящимися </a:t>
            </a:r>
            <a:r>
              <a:rPr lang="ru-RU" sz="3200" dirty="0"/>
              <a:t>в </a:t>
            </a:r>
            <a:r>
              <a:rPr lang="ru-RU" sz="3200" dirty="0" smtClean="0"/>
              <a:t>памяти;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498" y="404665"/>
            <a:ext cx="61866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Уровни восприятия:</a:t>
            </a:r>
          </a:p>
        </p:txBody>
      </p:sp>
      <p:pic>
        <p:nvPicPr>
          <p:cNvPr id="5123" name="Picture 3" descr="http://risuem.ucoz.ru/_si/0/289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931" y="1"/>
            <a:ext cx="5303069" cy="685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26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0489" y="1052736"/>
            <a:ext cx="89709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>
              <a:spcAft>
                <a:spcPts val="1200"/>
              </a:spcAft>
            </a:pPr>
            <a:r>
              <a:rPr lang="ru-RU" sz="3200" dirty="0" smtClean="0"/>
              <a:t>4) </a:t>
            </a:r>
            <a:r>
              <a:rPr lang="ru-RU" sz="3200" b="1" i="1" dirty="0" smtClean="0"/>
              <a:t>опознание</a:t>
            </a:r>
            <a:r>
              <a:rPr lang="ru-RU" sz="3200" b="1" dirty="0" smtClean="0"/>
              <a:t> </a:t>
            </a:r>
            <a:r>
              <a:rPr lang="ru-RU" sz="3200" dirty="0" smtClean="0"/>
              <a:t>–</a:t>
            </a:r>
            <a:r>
              <a:rPr lang="ru-RU" sz="3200" b="1" dirty="0" smtClean="0"/>
              <a:t> </a:t>
            </a:r>
            <a:r>
              <a:rPr lang="ru-RU" sz="3200" dirty="0" smtClean="0"/>
              <a:t>объекта относится к определенному классу объектов,</a:t>
            </a:r>
            <a:r>
              <a:rPr lang="ru-RU" sz="3200" b="1" dirty="0" smtClean="0"/>
              <a:t> </a:t>
            </a:r>
            <a:r>
              <a:rPr lang="ru-RU" sz="3200" dirty="0" smtClean="0"/>
              <a:t>воспринимавшихся ранее.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498" y="404665"/>
            <a:ext cx="61866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Уровни восприятия: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715" y="2996953"/>
            <a:ext cx="4604393" cy="280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олилиния 6"/>
          <p:cNvSpPr/>
          <p:nvPr/>
        </p:nvSpPr>
        <p:spPr>
          <a:xfrm>
            <a:off x="3088450" y="3810000"/>
            <a:ext cx="433388" cy="400050"/>
          </a:xfrm>
          <a:custGeom>
            <a:avLst/>
            <a:gdLst>
              <a:gd name="connsiteX0" fmla="*/ 0 w 400050"/>
              <a:gd name="connsiteY0" fmla="*/ 0 h 400050"/>
              <a:gd name="connsiteX1" fmla="*/ 133350 w 400050"/>
              <a:gd name="connsiteY1" fmla="*/ 104775 h 400050"/>
              <a:gd name="connsiteX2" fmla="*/ 266700 w 400050"/>
              <a:gd name="connsiteY2" fmla="*/ 247650 h 400050"/>
              <a:gd name="connsiteX3" fmla="*/ 400050 w 400050"/>
              <a:gd name="connsiteY3" fmla="*/ 400050 h 4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400050">
                <a:moveTo>
                  <a:pt x="0" y="0"/>
                </a:moveTo>
                <a:cubicBezTo>
                  <a:pt x="44450" y="31750"/>
                  <a:pt x="88900" y="63500"/>
                  <a:pt x="133350" y="104775"/>
                </a:cubicBezTo>
                <a:cubicBezTo>
                  <a:pt x="177800" y="146050"/>
                  <a:pt x="222250" y="198438"/>
                  <a:pt x="266700" y="247650"/>
                </a:cubicBezTo>
                <a:cubicBezTo>
                  <a:pt x="311150" y="296862"/>
                  <a:pt x="355600" y="348456"/>
                  <a:pt x="400050" y="400050"/>
                </a:cubicBezTo>
              </a:path>
            </a:pathLst>
          </a:custGeom>
          <a:noFill/>
          <a:ln w="7620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олилиния 7"/>
          <p:cNvSpPr/>
          <p:nvPr/>
        </p:nvSpPr>
        <p:spPr>
          <a:xfrm>
            <a:off x="6045121" y="3609975"/>
            <a:ext cx="433388" cy="400050"/>
          </a:xfrm>
          <a:custGeom>
            <a:avLst/>
            <a:gdLst>
              <a:gd name="connsiteX0" fmla="*/ 0 w 400050"/>
              <a:gd name="connsiteY0" fmla="*/ 0 h 400050"/>
              <a:gd name="connsiteX1" fmla="*/ 133350 w 400050"/>
              <a:gd name="connsiteY1" fmla="*/ 104775 h 400050"/>
              <a:gd name="connsiteX2" fmla="*/ 266700 w 400050"/>
              <a:gd name="connsiteY2" fmla="*/ 247650 h 400050"/>
              <a:gd name="connsiteX3" fmla="*/ 400050 w 400050"/>
              <a:gd name="connsiteY3" fmla="*/ 400050 h 4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400050">
                <a:moveTo>
                  <a:pt x="0" y="0"/>
                </a:moveTo>
                <a:cubicBezTo>
                  <a:pt x="44450" y="31750"/>
                  <a:pt x="88900" y="63500"/>
                  <a:pt x="133350" y="104775"/>
                </a:cubicBezTo>
                <a:cubicBezTo>
                  <a:pt x="177800" y="146050"/>
                  <a:pt x="222250" y="198438"/>
                  <a:pt x="266700" y="247650"/>
                </a:cubicBezTo>
                <a:cubicBezTo>
                  <a:pt x="311150" y="296862"/>
                  <a:pt x="355600" y="348456"/>
                  <a:pt x="400050" y="400050"/>
                </a:cubicBezTo>
              </a:path>
            </a:pathLst>
          </a:custGeom>
          <a:noFill/>
          <a:ln w="7620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олилиния 8"/>
          <p:cNvSpPr/>
          <p:nvPr/>
        </p:nvSpPr>
        <p:spPr>
          <a:xfrm rot="5400000">
            <a:off x="3105119" y="3793331"/>
            <a:ext cx="400050" cy="433388"/>
          </a:xfrm>
          <a:custGeom>
            <a:avLst/>
            <a:gdLst>
              <a:gd name="connsiteX0" fmla="*/ 0 w 400050"/>
              <a:gd name="connsiteY0" fmla="*/ 0 h 400050"/>
              <a:gd name="connsiteX1" fmla="*/ 133350 w 400050"/>
              <a:gd name="connsiteY1" fmla="*/ 104775 h 400050"/>
              <a:gd name="connsiteX2" fmla="*/ 266700 w 400050"/>
              <a:gd name="connsiteY2" fmla="*/ 247650 h 400050"/>
              <a:gd name="connsiteX3" fmla="*/ 400050 w 400050"/>
              <a:gd name="connsiteY3" fmla="*/ 400050 h 4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400050">
                <a:moveTo>
                  <a:pt x="0" y="0"/>
                </a:moveTo>
                <a:cubicBezTo>
                  <a:pt x="44450" y="31750"/>
                  <a:pt x="88900" y="63500"/>
                  <a:pt x="133350" y="104775"/>
                </a:cubicBezTo>
                <a:cubicBezTo>
                  <a:pt x="177800" y="146050"/>
                  <a:pt x="222250" y="198438"/>
                  <a:pt x="266700" y="247650"/>
                </a:cubicBezTo>
                <a:cubicBezTo>
                  <a:pt x="311150" y="296862"/>
                  <a:pt x="355600" y="348456"/>
                  <a:pt x="400050" y="400050"/>
                </a:cubicBezTo>
              </a:path>
            </a:pathLst>
          </a:custGeom>
          <a:noFill/>
          <a:ln w="7620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олилиния 9"/>
          <p:cNvSpPr/>
          <p:nvPr/>
        </p:nvSpPr>
        <p:spPr>
          <a:xfrm rot="5400000">
            <a:off x="6061790" y="3593306"/>
            <a:ext cx="400050" cy="433388"/>
          </a:xfrm>
          <a:custGeom>
            <a:avLst/>
            <a:gdLst>
              <a:gd name="connsiteX0" fmla="*/ 0 w 400050"/>
              <a:gd name="connsiteY0" fmla="*/ 0 h 400050"/>
              <a:gd name="connsiteX1" fmla="*/ 133350 w 400050"/>
              <a:gd name="connsiteY1" fmla="*/ 104775 h 400050"/>
              <a:gd name="connsiteX2" fmla="*/ 266700 w 400050"/>
              <a:gd name="connsiteY2" fmla="*/ 247650 h 400050"/>
              <a:gd name="connsiteX3" fmla="*/ 400050 w 400050"/>
              <a:gd name="connsiteY3" fmla="*/ 400050 h 4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400050">
                <a:moveTo>
                  <a:pt x="0" y="0"/>
                </a:moveTo>
                <a:cubicBezTo>
                  <a:pt x="44450" y="31750"/>
                  <a:pt x="88900" y="63500"/>
                  <a:pt x="133350" y="104775"/>
                </a:cubicBezTo>
                <a:cubicBezTo>
                  <a:pt x="177800" y="146050"/>
                  <a:pt x="222250" y="198438"/>
                  <a:pt x="266700" y="247650"/>
                </a:cubicBezTo>
                <a:cubicBezTo>
                  <a:pt x="311150" y="296862"/>
                  <a:pt x="355600" y="348456"/>
                  <a:pt x="400050" y="400050"/>
                </a:cubicBezTo>
              </a:path>
            </a:pathLst>
          </a:custGeom>
          <a:noFill/>
          <a:ln w="7620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домой 10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549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051" y="36266"/>
            <a:ext cx="5245236" cy="6633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363484" y="1700808"/>
            <a:ext cx="1716191" cy="648072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85476" y="1556792"/>
            <a:ext cx="1716191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ФОРМЕ ПСИХИЧЕСКОЙ АКТИВНОСТИ</a:t>
            </a:r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991929" y="1734791"/>
            <a:ext cx="1793845" cy="648072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839320" y="1590775"/>
            <a:ext cx="1871839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СТЕПЕНИ ОРГАНИЗОВАН-НОСТИ</a:t>
            </a:r>
            <a:endParaRPr lang="ru-RU" sz="13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130575" y="1268760"/>
            <a:ext cx="752953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8660108" y="1268761"/>
            <a:ext cx="0" cy="32201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1130575" y="1270696"/>
            <a:ext cx="6498" cy="28609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1126089" y="2348880"/>
            <a:ext cx="3249" cy="21602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8692409" y="2393268"/>
            <a:ext cx="3249" cy="21602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85476" y="2589685"/>
            <a:ext cx="1859212" cy="8309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1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ПРЕДНАМЕРЕННОЕ ВОСПРИЯТИЕ</a:t>
            </a:r>
          </a:p>
          <a:p>
            <a:pPr algn="ct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7419" y="3645025"/>
            <a:ext cx="1859212" cy="8309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1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НЕПРЕДНАМЕРЕН-НОЕ ВОСПРИЯТИЕ</a:t>
            </a:r>
          </a:p>
          <a:p>
            <a:pPr algn="ct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839320" y="3645025"/>
            <a:ext cx="1859212" cy="8309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1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НЕОРГАНИЗОВАН-НОЕ ВОСПРИЯТИЕ</a:t>
            </a:r>
          </a:p>
          <a:p>
            <a:pPr algn="ct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851946" y="2610499"/>
            <a:ext cx="1859212" cy="8309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1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ОРГАНИЗОВАННОЕ ВОСПРИЯТИЕ</a:t>
            </a:r>
          </a:p>
          <a:p>
            <a:pPr algn="ct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" name="Прямая соединительная линия 25"/>
          <p:cNvCxnSpPr>
            <a:stCxn id="29" idx="0"/>
            <a:endCxn id="30" idx="2"/>
          </p:cNvCxnSpPr>
          <p:nvPr/>
        </p:nvCxnSpPr>
        <p:spPr>
          <a:xfrm flipV="1">
            <a:off x="8768926" y="3441495"/>
            <a:ext cx="12626" cy="2035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1126088" y="3420682"/>
            <a:ext cx="0" cy="21977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Управляющая кнопка: домой 17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32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0489" y="1772815"/>
            <a:ext cx="9439049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Восприятие </a:t>
            </a:r>
            <a:r>
              <a:rPr lang="ru-RU" sz="3200" b="1" dirty="0" smtClean="0">
                <a:solidFill>
                  <a:srgbClr val="00B0F0"/>
                </a:solidFill>
              </a:rPr>
              <a:t>предметов </a:t>
            </a:r>
          </a:p>
          <a:p>
            <a:pPr>
              <a:spcAft>
                <a:spcPts val="1200"/>
              </a:spcAft>
            </a:pPr>
            <a:r>
              <a:rPr lang="ru-RU" sz="3200" dirty="0"/>
              <a:t>П</a:t>
            </a:r>
            <a:r>
              <a:rPr lang="ru-RU" sz="3200" dirty="0" smtClean="0"/>
              <a:t>редметы </a:t>
            </a:r>
            <a:r>
              <a:rPr lang="ru-RU" sz="3200" dirty="0"/>
              <a:t>воспринимаются несколькими перцептивными действиями: </a:t>
            </a:r>
            <a:endParaRPr lang="ru-RU" sz="3200" dirty="0" smtClean="0"/>
          </a:p>
          <a:p>
            <a:pPr marL="10763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зрительными </a:t>
            </a:r>
            <a:r>
              <a:rPr lang="ru-RU" sz="3200" dirty="0"/>
              <a:t>+ двигательными (зрительное восприятие); </a:t>
            </a:r>
            <a:endParaRPr lang="ru-RU" sz="3200" dirty="0" smtClean="0"/>
          </a:p>
          <a:p>
            <a:pPr marL="10763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тактильными </a:t>
            </a:r>
            <a:r>
              <a:rPr lang="ru-RU" sz="3200" dirty="0"/>
              <a:t>+ двигательными (осязание</a:t>
            </a:r>
            <a:r>
              <a:rPr lang="ru-RU" sz="3200" dirty="0" smtClean="0"/>
              <a:t>).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88641"/>
            <a:ext cx="9906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различных видов восприятия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51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0024" y="2060848"/>
            <a:ext cx="8814979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Восприятие </a:t>
            </a:r>
            <a:r>
              <a:rPr lang="ru-RU" sz="3200" b="1" dirty="0" smtClean="0">
                <a:solidFill>
                  <a:srgbClr val="00B0F0"/>
                </a:solidFill>
              </a:rPr>
              <a:t>движения 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dirty="0"/>
              <a:t>П</a:t>
            </a:r>
            <a:r>
              <a:rPr lang="ru-RU" sz="3200" dirty="0" smtClean="0"/>
              <a:t>еремещение </a:t>
            </a:r>
            <a:r>
              <a:rPr lang="ru-RU" sz="3200" dirty="0"/>
              <a:t>объектов воспринимается на каком-либо фоне: изменение положения движущихся тел по отношению к неподвижным сзади и спереди.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88641"/>
            <a:ext cx="9906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Особенности различных видов восприятия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9644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6951" y="2160687"/>
            <a:ext cx="9439049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Восприятие </a:t>
            </a:r>
            <a:r>
              <a:rPr lang="ru-RU" sz="3200" b="1" dirty="0" smtClean="0">
                <a:solidFill>
                  <a:srgbClr val="00B0F0"/>
                </a:solidFill>
              </a:rPr>
              <a:t>пространства</a:t>
            </a:r>
          </a:p>
          <a:p>
            <a:pPr>
              <a:spcAft>
                <a:spcPts val="1200"/>
              </a:spcAft>
            </a:pPr>
            <a:r>
              <a:rPr lang="ru-RU" sz="3200" dirty="0"/>
              <a:t>П</a:t>
            </a:r>
            <a:r>
              <a:rPr lang="ru-RU" sz="3200" dirty="0" smtClean="0"/>
              <a:t>роисходит </a:t>
            </a:r>
            <a:r>
              <a:rPr lang="ru-RU" sz="3200" dirty="0"/>
              <a:t>при восприятии величины и формы предмета, а также объема и удаленности предметов (перспектива пространства воспринимается бинокулярным зрением).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88641"/>
            <a:ext cx="9906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Особенности различных видов восприятия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37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9084" y="980729"/>
            <a:ext cx="9477503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Восприятие </a:t>
            </a:r>
            <a:r>
              <a:rPr lang="ru-RU" sz="3200" b="1" dirty="0" smtClean="0">
                <a:solidFill>
                  <a:srgbClr val="00B0F0"/>
                </a:solidFill>
              </a:rPr>
              <a:t>времени </a:t>
            </a:r>
          </a:p>
          <a:p>
            <a:pPr>
              <a:spcAft>
                <a:spcPts val="1200"/>
              </a:spcAft>
            </a:pPr>
            <a:r>
              <a:rPr lang="ru-RU" sz="3200" dirty="0"/>
              <a:t>В</a:t>
            </a:r>
            <a:r>
              <a:rPr lang="ru-RU" sz="3200" dirty="0" smtClean="0"/>
              <a:t>оздействия</a:t>
            </a:r>
            <a:r>
              <a:rPr lang="ru-RU" sz="3200" dirty="0"/>
              <a:t>, возбуждающие организм, ускоряют время (кофеин), а физиологические депрессанты – замедляют (</a:t>
            </a:r>
            <a:r>
              <a:rPr lang="ru-RU" sz="3200" dirty="0" smtClean="0"/>
              <a:t>алкоголь). </a:t>
            </a:r>
          </a:p>
          <a:p>
            <a:pPr marL="542925">
              <a:spcAft>
                <a:spcPts val="1200"/>
              </a:spcAft>
            </a:pPr>
            <a:r>
              <a:rPr lang="ru-RU" sz="3200" dirty="0" smtClean="0"/>
              <a:t>Отрицательные </a:t>
            </a:r>
            <a:r>
              <a:rPr lang="ru-RU" sz="3200" dirty="0"/>
              <a:t>эмоции (подавленность, фрустрация) – замедляют время, положительные (радость) – ускоряют. </a:t>
            </a:r>
            <a:endParaRPr lang="ru-RU" sz="3200" dirty="0" smtClean="0"/>
          </a:p>
          <a:p>
            <a:pPr marL="1076325">
              <a:spcAft>
                <a:spcPts val="1200"/>
              </a:spcAft>
            </a:pPr>
            <a:r>
              <a:rPr lang="ru-RU" sz="3200" dirty="0" smtClean="0"/>
              <a:t>Время</a:t>
            </a:r>
            <a:r>
              <a:rPr lang="ru-RU" sz="3200" dirty="0"/>
              <a:t>, насыщенное переживаниями, деятельностью, вспоминается как более </a:t>
            </a:r>
            <a:r>
              <a:rPr lang="ru-RU" sz="3200" dirty="0" smtClean="0"/>
              <a:t>продолжительное.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88641"/>
            <a:ext cx="990600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различных видов восприятия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51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otvet.imgsmail.ru/download/b41d534fcc0ab3ac7c227677f49d52be_i-35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323" y="0"/>
            <a:ext cx="54111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6463" y="3024994"/>
            <a:ext cx="42879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1800"/>
              </a:spcAft>
            </a:pPr>
            <a:r>
              <a:rPr lang="ru-RU" sz="2800" dirty="0" smtClean="0"/>
              <a:t>На </a:t>
            </a:r>
            <a:r>
              <a:rPr lang="ru-RU" sz="2800" dirty="0"/>
              <a:t>восприятие объекта влияет опыт человека, его интересы, состояния, особенности личности</a:t>
            </a:r>
            <a:r>
              <a:rPr lang="ru-RU" sz="2800" dirty="0" smtClean="0"/>
              <a:t>. Поэтому одну </a:t>
            </a:r>
            <a:r>
              <a:rPr lang="ru-RU" sz="2800" dirty="0"/>
              <a:t>и ту же информацию люди воспринимают по-разному. </a:t>
            </a:r>
            <a:endParaRPr lang="ru-RU" sz="2800" dirty="0" smtClean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04419" y="188641"/>
            <a:ext cx="435853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800"/>
              </a:spcAft>
            </a:pPr>
            <a:r>
              <a:rPr lang="ru-RU" sz="3200" b="1" dirty="0">
                <a:solidFill>
                  <a:srgbClr val="00B0F0"/>
                </a:solidFill>
              </a:rPr>
              <a:t>Апперцепция</a:t>
            </a:r>
            <a:r>
              <a:rPr lang="ru-RU" sz="3200" i="1" dirty="0">
                <a:solidFill>
                  <a:prstClr val="black"/>
                </a:solidFill>
              </a:rPr>
              <a:t> </a:t>
            </a:r>
            <a:r>
              <a:rPr lang="ru-RU" sz="3200" i="1" dirty="0" smtClean="0">
                <a:solidFill>
                  <a:prstClr val="black"/>
                </a:solidFill>
              </a:rPr>
              <a:t>–</a:t>
            </a:r>
            <a:r>
              <a:rPr lang="ru-RU" sz="3200" dirty="0" smtClean="0">
                <a:solidFill>
                  <a:prstClr val="black"/>
                </a:solidFill>
              </a:rPr>
              <a:t>зависимость </a:t>
            </a:r>
            <a:r>
              <a:rPr lang="ru-RU" sz="3200" dirty="0">
                <a:solidFill>
                  <a:prstClr val="black"/>
                </a:solidFill>
              </a:rPr>
              <a:t>восприятия от содержания психики 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675757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497" y="923236"/>
            <a:ext cx="93610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00B0F0"/>
                </a:solidFill>
              </a:rPr>
              <a:t>Целостность</a:t>
            </a:r>
            <a:r>
              <a:rPr lang="ru-RU" sz="3200" dirty="0"/>
              <a:t> </a:t>
            </a:r>
            <a:r>
              <a:rPr lang="ru-RU" sz="3200" dirty="0" smtClean="0"/>
              <a:t>– </a:t>
            </a:r>
            <a:r>
              <a:rPr lang="ru-RU" sz="3200" dirty="0"/>
              <a:t>способность воспринимать объекты в совокупности их свойств как единое целое.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35364" y="116632"/>
            <a:ext cx="53928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</a:rPr>
              <a:t>4. Свойства восприятия</a:t>
            </a:r>
          </a:p>
        </p:txBody>
      </p:sp>
      <p:pic>
        <p:nvPicPr>
          <p:cNvPr id="6146" name="Picture 2" descr="https://pro-psixology.ru/uploads/posts/2011-12/1323539763_psihologiya-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896"/>
            <a:ext cx="9906000" cy="41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Сергей\YandexDisk\Загрузки\Jabloko Yelow Ira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9567" y="2502421"/>
            <a:ext cx="198464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367" y="5079394"/>
            <a:ext cx="1471267" cy="1482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73149" y="5432623"/>
            <a:ext cx="13597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Образ яблока в сознании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Управляющая кнопка: домой 9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01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52567" y="2708920"/>
            <a:ext cx="8867433" cy="26642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38581" y="1124744"/>
            <a:ext cx="8951219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i="1" dirty="0">
                <a:solidFill>
                  <a:srgbClr val="00B0F0"/>
                </a:solidFill>
              </a:rPr>
              <a:t>Структурность </a:t>
            </a:r>
            <a:r>
              <a:rPr lang="ru-RU" sz="3200" b="1" i="1" dirty="0" smtClean="0">
                <a:solidFill>
                  <a:srgbClr val="00B0F0"/>
                </a:solidFill>
              </a:rPr>
              <a:t>восприятия</a:t>
            </a:r>
            <a:r>
              <a:rPr lang="ru-RU" sz="3200" dirty="0" smtClean="0"/>
              <a:t> – </a:t>
            </a:r>
            <a:r>
              <a:rPr lang="ru-RU" sz="3200" dirty="0"/>
              <a:t>отражение специфики </a:t>
            </a:r>
            <a:r>
              <a:rPr lang="ru-RU" sz="3200" dirty="0" smtClean="0"/>
              <a:t>связей между </a:t>
            </a:r>
            <a:r>
              <a:rPr lang="ru-RU" sz="3200" dirty="0"/>
              <a:t>элементов </a:t>
            </a:r>
            <a:r>
              <a:rPr lang="ru-RU" sz="3200" dirty="0" smtClean="0"/>
              <a:t>внутри воспринимаемого объекта. </a:t>
            </a:r>
          </a:p>
          <a:p>
            <a:pPr marL="714375">
              <a:spcAft>
                <a:spcPts val="1200"/>
              </a:spcAft>
            </a:pPr>
            <a:r>
              <a:rPr lang="ru-RU" sz="28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Например</a:t>
            </a: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мелодия 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может быть сыграна на разных инструментах, исполнена оркестром, спета. </a:t>
            </a: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 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соотношение между </a:t>
            </a: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отдельными звуками 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остается </a:t>
            </a: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прежним, 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 узнаем мелодию как знакомую.</a:t>
            </a:r>
            <a:r>
              <a:rPr lang="ru-RU" sz="32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74" y="3212976"/>
            <a:ext cx="9906000" cy="364502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991" y="2348880"/>
            <a:ext cx="4213328" cy="3889226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0216" y="620689"/>
            <a:ext cx="72370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00B0F0"/>
                </a:solidFill>
              </a:rPr>
              <a:t>Предметность</a:t>
            </a:r>
            <a:r>
              <a:rPr lang="ru-RU" sz="3200" i="1" dirty="0" smtClean="0"/>
              <a:t> – </a:t>
            </a:r>
            <a:r>
              <a:rPr lang="ru-RU" sz="3200" dirty="0" smtClean="0"/>
              <a:t>способность </a:t>
            </a:r>
            <a:r>
              <a:rPr lang="ru-RU" sz="3200" dirty="0"/>
              <a:t>относить незнакомый объект к конкретной категории похожих знакомых объектов.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00" name="Picture 4" descr="https://otvet.imgsmail.ru/download/u_51f9fc8b5756b183f9435ef84889f19e_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06" y="3456876"/>
            <a:ext cx="2957055" cy="2781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02516" y="3050074"/>
            <a:ext cx="14041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0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3314818" y="4365104"/>
            <a:ext cx="1716191" cy="670384"/>
          </a:xfrm>
          <a:prstGeom prst="rightArrow">
            <a:avLst>
              <a:gd name="adj1" fmla="val 50000"/>
              <a:gd name="adj2" fmla="val 97759"/>
            </a:avLst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66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6549" y="2420888"/>
            <a:ext cx="9009451" cy="443711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94472" y="260648"/>
            <a:ext cx="88704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00B0F0"/>
                </a:solidFill>
              </a:rPr>
              <a:t>Осмысленность</a:t>
            </a:r>
            <a:r>
              <a:rPr lang="ru-RU" sz="3200" i="1" dirty="0" smtClean="0"/>
              <a:t> – </a:t>
            </a:r>
            <a:r>
              <a:rPr lang="ru-RU" sz="3200" dirty="0" smtClean="0"/>
              <a:t>способность </a:t>
            </a:r>
            <a:r>
              <a:rPr lang="ru-RU" sz="3200" dirty="0"/>
              <a:t>осознанно воспринимать объект, понимать его сущность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042" y="1556793"/>
            <a:ext cx="7555959" cy="4571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074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3248980"/>
            <a:ext cx="9906000" cy="36090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106" y="404666"/>
            <a:ext cx="5400631" cy="5688631"/>
          </a:xfrm>
          <a:prstGeom prst="rect">
            <a:avLst/>
          </a:prstGeom>
          <a:noFill/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2480" y="419946"/>
            <a:ext cx="438826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00B0F0"/>
                </a:solidFill>
              </a:rPr>
              <a:t>Избирательность</a:t>
            </a:r>
            <a:r>
              <a:rPr lang="ru-RU" sz="3200" dirty="0" smtClean="0"/>
              <a:t> – способность </a:t>
            </a:r>
            <a:r>
              <a:rPr lang="ru-RU" sz="3200" dirty="0"/>
              <a:t>выделять объект или его часть из общего фона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3391444"/>
            <a:ext cx="4518106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Преимущественное выделение одних предметов по сравнению с другими.</a:t>
            </a:r>
          </a:p>
          <a:p>
            <a:pPr marL="457200" indent="-457200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Проявляется значимость предмета для личности</a:t>
            </a:r>
            <a:endParaRPr lang="ru-RU" sz="2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Управляющая кнопка: домой 12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73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8953" y="980729"/>
            <a:ext cx="89709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00B0F0"/>
                </a:solidFill>
              </a:rPr>
              <a:t>Константность</a:t>
            </a:r>
            <a:r>
              <a:rPr lang="ru-RU" sz="3200" dirty="0" smtClean="0"/>
              <a:t> – способность </a:t>
            </a:r>
            <a:r>
              <a:rPr lang="ru-RU" sz="3200" dirty="0"/>
              <a:t>сохранять параметры знакомых предметов (цвет, форму, величину) при изменении условий восприятия.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72" y="3657178"/>
            <a:ext cx="9006455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13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Ша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008" y="836713"/>
            <a:ext cx="3867192" cy="466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Иллюзия кривизн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92" y="831581"/>
            <a:ext cx="5283971" cy="466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4236" y="116633"/>
            <a:ext cx="95016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00B0F0"/>
                </a:solidFill>
              </a:rPr>
              <a:t>Иллюзия</a:t>
            </a:r>
            <a:r>
              <a:rPr lang="ru-RU" sz="3200" dirty="0" smtClean="0">
                <a:solidFill>
                  <a:prstClr val="black"/>
                </a:solidFill>
              </a:rPr>
              <a:t> – искажение зрительного восприятия</a:t>
            </a:r>
            <a:endParaRPr lang="ru-RU" dirty="0"/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30544" y="5499200"/>
            <a:ext cx="95117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Кажется, что </a:t>
            </a:r>
            <a:r>
              <a:rPr lang="ru-RU" sz="2400" dirty="0"/>
              <a:t>вертикальные линии </a:t>
            </a:r>
            <a:r>
              <a:rPr lang="ru-RU" sz="2400" dirty="0" smtClean="0"/>
              <a:t>искривлены, а дальний шар больше ближнего. </a:t>
            </a:r>
          </a:p>
          <a:p>
            <a:r>
              <a:rPr lang="ru-RU" sz="2400" dirty="0" smtClean="0"/>
              <a:t>На самом деле линии прямые, а шары одинакового размера.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19549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Иллюзия исчезновения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975" y="1268761"/>
            <a:ext cx="4818856" cy="444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3211" y="1428091"/>
            <a:ext cx="429047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700" dirty="0" smtClean="0"/>
              <a:t>Если </a:t>
            </a:r>
            <a:r>
              <a:rPr lang="ru-RU" sz="2700" dirty="0"/>
              <a:t>течение одной-двух минут не отрываясь </a:t>
            </a:r>
            <a:r>
              <a:rPr lang="ru-RU" sz="2700" dirty="0" smtClean="0"/>
              <a:t>смотреть на </a:t>
            </a:r>
            <a:r>
              <a:rPr lang="ru-RU" sz="2700" dirty="0"/>
              <a:t>крестик в центре </a:t>
            </a:r>
            <a:r>
              <a:rPr lang="ru-RU" sz="2700" dirty="0" smtClean="0"/>
              <a:t>картинки, то вместо </a:t>
            </a:r>
            <a:r>
              <a:rPr lang="ru-RU" sz="2700" dirty="0"/>
              <a:t>мигающих розовых кружочков вы увидите бегающий по кругу зелёный огонёк, а розовые кружочки станут бледнеть и исчезать.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493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diagram.com.ua/illusions/stereo-a/stereo-a1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96" y="332656"/>
            <a:ext cx="830659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40532" y="6017209"/>
            <a:ext cx="34947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 smtClean="0">
                <a:solidFill>
                  <a:srgbClr val="00B0F0"/>
                </a:solidFill>
              </a:rPr>
              <a:t>Стереограмма</a:t>
            </a:r>
            <a:r>
              <a:rPr lang="ru-RU" sz="3200" b="1" dirty="0" smtClean="0">
                <a:solidFill>
                  <a:srgbClr val="00B0F0"/>
                </a:solidFill>
              </a:rPr>
              <a:t>                        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80674" y="6050613"/>
            <a:ext cx="39326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2400" dirty="0">
                <a:solidFill>
                  <a:prstClr val="black"/>
                </a:solidFill>
              </a:rPr>
              <a:t>Вы </a:t>
            </a:r>
            <a:r>
              <a:rPr lang="ru-RU" sz="2400" dirty="0" smtClean="0">
                <a:solidFill>
                  <a:prstClr val="black"/>
                </a:solidFill>
              </a:rPr>
              <a:t>разглядели </a:t>
            </a:r>
            <a:r>
              <a:rPr lang="ru-RU" sz="2400" dirty="0">
                <a:solidFill>
                  <a:prstClr val="black"/>
                </a:solidFill>
              </a:rPr>
              <a:t>лошадь?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9213869" y="6237312"/>
            <a:ext cx="692131" cy="62068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46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bbd1fcea79b9461410855cda187390c491557b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684</TotalTime>
  <Words>960</Words>
  <Application>Microsoft Office PowerPoint</Application>
  <PresentationFormat>Лист A4 (210x297 мм)</PresentationFormat>
  <Paragraphs>141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Ощущение и восприятие</dc:title>
  <dc:creator>Сергей Сидоров</dc:creator>
  <dc:description>1. Ощущения и их виды.
2. Общие свойства ощущений.
3. Восприятие, его виды.
4. Свойства восприятия.</dc:description>
  <cp:lastModifiedBy>Сергей</cp:lastModifiedBy>
  <cp:revision>67</cp:revision>
  <dcterms:created xsi:type="dcterms:W3CDTF">2016-10-09T11:26:35Z</dcterms:created>
  <dcterms:modified xsi:type="dcterms:W3CDTF">2016-10-11T15:55:20Z</dcterms:modified>
</cp:coreProperties>
</file>