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8" r:id="rId6"/>
    <p:sldId id="263" r:id="rId7"/>
    <p:sldId id="264" r:id="rId8"/>
    <p:sldId id="265" r:id="rId9"/>
    <p:sldId id="266" r:id="rId10"/>
    <p:sldId id="267" r:id="rId11"/>
    <p:sldId id="261" r:id="rId12"/>
    <p:sldId id="262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7" r:id="rId22"/>
    <p:sldId id="276" r:id="rId23"/>
    <p:sldId id="279" r:id="rId24"/>
    <p:sldId id="286" r:id="rId25"/>
    <p:sldId id="280" r:id="rId26"/>
    <p:sldId id="281" r:id="rId27"/>
    <p:sldId id="283" r:id="rId28"/>
    <p:sldId id="284" r:id="rId29"/>
    <p:sldId id="285" r:id="rId30"/>
  </p:sldIdLst>
  <p:sldSz cx="9144000" cy="6858000" type="screen4x3"/>
  <p:notesSz cx="6858000" cy="9144000"/>
  <p:custDataLst>
    <p:tags r:id="rId3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1029" autoAdjust="0"/>
    <p:restoredTop sz="94624" autoAdjust="0"/>
  </p:normalViewPr>
  <p:slideViewPr>
    <p:cSldViewPr>
      <p:cViewPr varScale="1">
        <p:scale>
          <a:sx n="80" d="100"/>
          <a:sy n="80" d="100"/>
        </p:scale>
        <p:origin x="-63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84489-E614-4634-8AA5-7F5B3F732BD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B2368-E1DE-45C6-9306-8FBB0F4E17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165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FB2368-E1DE-45C6-9306-8FBB0F4E172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744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13.xml"/><Relationship Id="rId7" Type="http://schemas.openxmlformats.org/officeDocument/2006/relationships/slide" Target="slide21.xml"/><Relationship Id="rId12" Type="http://schemas.openxmlformats.org/officeDocument/2006/relationships/slide" Target="slide2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11" Type="http://schemas.openxmlformats.org/officeDocument/2006/relationships/slide" Target="slide28.xml"/><Relationship Id="rId5" Type="http://schemas.openxmlformats.org/officeDocument/2006/relationships/slide" Target="slide19.xml"/><Relationship Id="rId10" Type="http://schemas.openxmlformats.org/officeDocument/2006/relationships/slide" Target="slide26.xml"/><Relationship Id="rId4" Type="http://schemas.openxmlformats.org/officeDocument/2006/relationships/slide" Target="slide14.xml"/><Relationship Id="rId9" Type="http://schemas.openxmlformats.org/officeDocument/2006/relationships/slide" Target="slide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6654" y="336006"/>
            <a:ext cx="7812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психики в </a:t>
            </a: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филогенезе </a:t>
            </a:r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онтогенезе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0152" y="6308306"/>
            <a:ext cx="295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2"/>
              </a:rPr>
              <a:t>Сидоров С.В.</a:t>
            </a:r>
            <a:endParaRPr lang="ru-RU" sz="1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140968"/>
            <a:ext cx="828092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1800"/>
              </a:spcAft>
            </a:pPr>
            <a:r>
              <a:rPr lang="ru-RU" sz="3600" dirty="0" smtClean="0">
                <a:hlinkClick r:id="rId3" action="ppaction://hlinksldjump"/>
              </a:rPr>
              <a:t>1. Развитие психики в филогенезе.</a:t>
            </a:r>
            <a:endParaRPr lang="ru-RU" sz="3600" dirty="0"/>
          </a:p>
          <a:p>
            <a:pPr indent="457200">
              <a:spcAft>
                <a:spcPts val="1800"/>
              </a:spcAft>
            </a:pPr>
            <a:r>
              <a:rPr lang="ru-RU" sz="3600" dirty="0" smtClean="0">
                <a:hlinkClick r:id="rId4" action="ppaction://hlinksldjump"/>
              </a:rPr>
              <a:t>2. Развитие психики в онтогенезе.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9587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7352" y="1844824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Филогенез</a:t>
            </a:r>
            <a:r>
              <a:rPr lang="ru-RU" sz="3200" dirty="0" smtClean="0"/>
              <a:t> </a:t>
            </a:r>
            <a:r>
              <a:rPr lang="ru-RU" sz="3200" dirty="0"/>
              <a:t>– это историческое развитие чего-либо в процессе </a:t>
            </a:r>
            <a:r>
              <a:rPr lang="ru-RU" sz="3200" b="1" dirty="0" smtClean="0"/>
              <a:t>эволюции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3789040"/>
            <a:ext cx="8136904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1800"/>
              </a:spcAft>
            </a:pPr>
            <a:r>
              <a:rPr lang="ru-RU" sz="3200" dirty="0" smtClean="0"/>
              <a:t>Нервная </a:t>
            </a:r>
            <a:r>
              <a:rPr lang="ru-RU" sz="3200" dirty="0"/>
              <a:t>система живых организмов в процессе </a:t>
            </a:r>
            <a:r>
              <a:rPr lang="ru-RU" sz="3200" dirty="0" smtClean="0"/>
              <a:t>эволюции усложнялась. </a:t>
            </a:r>
          </a:p>
          <a:p>
            <a:pPr algn="r">
              <a:spcAft>
                <a:spcPts val="1800"/>
              </a:spcAft>
            </a:pPr>
            <a:r>
              <a:rPr lang="ru-RU" sz="3200" dirty="0" smtClean="0"/>
              <a:t> </a:t>
            </a:r>
            <a:r>
              <a:rPr lang="ru-RU" sz="3200" dirty="0"/>
              <a:t>У</a:t>
            </a:r>
            <a:r>
              <a:rPr lang="ru-RU" sz="3200" dirty="0" smtClean="0"/>
              <a:t>сложнялись </a:t>
            </a:r>
            <a:r>
              <a:rPr lang="ru-RU" sz="3200" dirty="0"/>
              <a:t>их реакции на внешние </a:t>
            </a:r>
            <a:r>
              <a:rPr lang="ru-RU" sz="3200" dirty="0" smtClean="0"/>
              <a:t>воздействия.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4046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spcAft>
                <a:spcPts val="1200"/>
              </a:spcAft>
            </a:pPr>
            <a:r>
              <a:rPr lang="ru-RU" sz="3600" b="1" dirty="0">
                <a:solidFill>
                  <a:srgbClr val="FF0000"/>
                </a:solidFill>
              </a:rPr>
              <a:t>1. </a:t>
            </a:r>
            <a:r>
              <a:rPr lang="ru-RU" sz="3600" b="1" dirty="0" smtClean="0">
                <a:solidFill>
                  <a:srgbClr val="FF0000"/>
                </a:solidFill>
              </a:rPr>
              <a:t>Развитие психики в филогенезе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65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9936" y="980728"/>
            <a:ext cx="834862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ru-RU" sz="3200" dirty="0" smtClean="0"/>
              <a:t>1. </a:t>
            </a:r>
            <a:r>
              <a:rPr lang="ru-RU" sz="3200" b="1" dirty="0" smtClean="0">
                <a:solidFill>
                  <a:srgbClr val="00B0F0"/>
                </a:solidFill>
              </a:rPr>
              <a:t>Безусловные </a:t>
            </a:r>
            <a:r>
              <a:rPr lang="ru-RU" sz="3200" b="1" dirty="0">
                <a:solidFill>
                  <a:srgbClr val="00B0F0"/>
                </a:solidFill>
              </a:rPr>
              <a:t>рефлексы</a:t>
            </a:r>
            <a:r>
              <a:rPr lang="ru-RU" sz="3200" dirty="0"/>
              <a:t> (врожденные) – простейшие механизмы реагирования.</a:t>
            </a:r>
          </a:p>
          <a:p>
            <a:pPr>
              <a:spcAft>
                <a:spcPts val="2400"/>
              </a:spcAft>
            </a:pPr>
            <a:r>
              <a:rPr lang="ru-RU" sz="3200" dirty="0"/>
              <a:t>2</a:t>
            </a:r>
            <a:r>
              <a:rPr lang="ru-RU" sz="3200" dirty="0" smtClean="0"/>
              <a:t>. </a:t>
            </a:r>
            <a:r>
              <a:rPr lang="ru-RU" sz="3200" b="1" dirty="0">
                <a:solidFill>
                  <a:srgbClr val="00B0F0"/>
                </a:solidFill>
              </a:rPr>
              <a:t>Инстинкты</a:t>
            </a:r>
            <a:r>
              <a:rPr lang="ru-RU" sz="3200" dirty="0" smtClean="0"/>
              <a:t> </a:t>
            </a:r>
            <a:r>
              <a:rPr lang="ru-RU" sz="3200" dirty="0"/>
              <a:t>– сложно организованные цепи безусловных рефлексов, позволяющие осуществлять сложные виды поведения.</a:t>
            </a:r>
          </a:p>
          <a:p>
            <a:pPr>
              <a:spcAft>
                <a:spcPts val="2400"/>
              </a:spcAft>
            </a:pPr>
            <a:r>
              <a:rPr lang="ru-RU" sz="3200" dirty="0" smtClean="0"/>
              <a:t>3. </a:t>
            </a:r>
            <a:r>
              <a:rPr lang="ru-RU" sz="3200" b="1" dirty="0" smtClean="0">
                <a:solidFill>
                  <a:srgbClr val="00B0F0"/>
                </a:solidFill>
              </a:rPr>
              <a:t>Условные рефлексы</a:t>
            </a:r>
            <a:r>
              <a:rPr lang="ru-RU" sz="3200" dirty="0" smtClean="0"/>
              <a:t> </a:t>
            </a:r>
            <a:r>
              <a:rPr lang="ru-RU" sz="3200" dirty="0"/>
              <a:t>(приобретенные) – выработанная реакция, подкрепленная стимулом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40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17586" y="980728"/>
            <a:ext cx="849264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ru-RU" sz="3200" dirty="0" smtClean="0"/>
              <a:t>4. </a:t>
            </a:r>
            <a:r>
              <a:rPr lang="ru-RU" sz="3200" b="1" dirty="0">
                <a:solidFill>
                  <a:srgbClr val="00B0F0"/>
                </a:solidFill>
              </a:rPr>
              <a:t>Рассудочная деятельность </a:t>
            </a:r>
            <a:r>
              <a:rPr lang="ru-RU" sz="3200" dirty="0">
                <a:solidFill>
                  <a:srgbClr val="00B0F0"/>
                </a:solidFill>
              </a:rPr>
              <a:t>(интеллектуальные действия)</a:t>
            </a:r>
            <a:r>
              <a:rPr lang="ru-RU" sz="3200" dirty="0"/>
              <a:t> – высшая форма </a:t>
            </a:r>
            <a:r>
              <a:rPr lang="ru-RU" sz="3200" dirty="0" smtClean="0"/>
              <a:t>деятельности животных, включающая </a:t>
            </a:r>
            <a:r>
              <a:rPr lang="ru-RU" sz="3200" dirty="0"/>
              <a:t>нестереотипные решения сложных задач и перенос операций, усвоенных в предшествующем индивидуальном опыте.</a:t>
            </a:r>
          </a:p>
          <a:p>
            <a:pPr>
              <a:spcAft>
                <a:spcPts val="2400"/>
              </a:spcAft>
            </a:pPr>
            <a:r>
              <a:rPr lang="ru-RU" sz="3200" dirty="0"/>
              <a:t>5</a:t>
            </a:r>
            <a:r>
              <a:rPr lang="ru-RU" sz="3200" dirty="0" smtClean="0"/>
              <a:t>. </a:t>
            </a:r>
            <a:r>
              <a:rPr lang="ru-RU" sz="3200" b="1" dirty="0" smtClean="0">
                <a:solidFill>
                  <a:srgbClr val="00B0F0"/>
                </a:solidFill>
              </a:rPr>
              <a:t>Разум</a:t>
            </a:r>
            <a:r>
              <a:rPr lang="ru-RU" sz="3200" b="1" dirty="0">
                <a:solidFill>
                  <a:srgbClr val="00B0F0"/>
                </a:solidFill>
              </a:rPr>
              <a:t>, сознание, мышление</a:t>
            </a:r>
            <a:r>
              <a:rPr lang="ru-RU" sz="3200" dirty="0"/>
              <a:t> – высшая форма психики.</a:t>
            </a:r>
          </a:p>
        </p:txBody>
      </p:sp>
    </p:spTree>
    <p:extLst>
      <p:ext uri="{BB962C8B-B14F-4D97-AF65-F5344CB8AC3E}">
        <p14:creationId xmlns:p14="http://schemas.microsoft.com/office/powerpoint/2010/main" val="234724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332656"/>
            <a:ext cx="50962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B0F0"/>
                </a:solidFill>
              </a:rPr>
              <a:t>Этапы развития психики</a:t>
            </a:r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270148" y="5552900"/>
            <a:ext cx="8863508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200" dirty="0" smtClean="0"/>
              <a:t>Развитие сенсорных процессов у животных</a:t>
            </a:r>
          </a:p>
          <a:p>
            <a:endParaRPr lang="ru-RU" sz="3200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939180" y="4480116"/>
            <a:ext cx="8204820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2. Развитие перцептивных процессов </a:t>
            </a:r>
            <a:r>
              <a:rPr lang="ru-RU" sz="3200" dirty="0"/>
              <a:t>животных</a:t>
            </a:r>
          </a:p>
        </p:txBody>
      </p:sp>
      <p:sp>
        <p:nvSpPr>
          <p:cNvPr id="5" name="Прямоугольник 4">
            <a:hlinkClick r:id="rId4" action="ppaction://hlinksldjump"/>
          </p:cNvPr>
          <p:cNvSpPr/>
          <p:nvPr/>
        </p:nvSpPr>
        <p:spPr>
          <a:xfrm>
            <a:off x="1691680" y="3402898"/>
            <a:ext cx="7439154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3. Развитие интеллектуальных действий </a:t>
            </a:r>
            <a:r>
              <a:rPr lang="ru-RU" sz="3200" dirty="0"/>
              <a:t>животных (</a:t>
            </a:r>
            <a:r>
              <a:rPr lang="ru-RU" sz="3200" dirty="0" smtClean="0"/>
              <a:t>рассудочная деятельность)</a:t>
            </a:r>
            <a:endParaRPr lang="ru-RU" sz="3200" dirty="0"/>
          </a:p>
        </p:txBody>
      </p:sp>
      <p:sp>
        <p:nvSpPr>
          <p:cNvPr id="6" name="Прямоугольник 5">
            <a:hlinkClick r:id="rId5" action="ppaction://hlinksldjump"/>
          </p:cNvPr>
          <p:cNvSpPr/>
          <p:nvPr/>
        </p:nvSpPr>
        <p:spPr>
          <a:xfrm>
            <a:off x="2411760" y="2331095"/>
            <a:ext cx="6732240" cy="107721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4. Развитие сознания человека</a:t>
            </a:r>
          </a:p>
          <a:p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7" name="Прямоугольник 6">
            <a:hlinkClick r:id="rId6" action="ppaction://hlinksldjump"/>
          </p:cNvPr>
          <p:cNvSpPr/>
          <p:nvPr/>
        </p:nvSpPr>
        <p:spPr>
          <a:xfrm>
            <a:off x="3059832" y="1236698"/>
            <a:ext cx="6084168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5. Развитие самосознания человека </a:t>
            </a:r>
            <a:endParaRPr lang="ru-RU" sz="3200" dirty="0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66112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16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onspekta.net/poisk-ruru/baza1/3490853796620.files/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092" y="761157"/>
            <a:ext cx="5272464" cy="324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6147" y="0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</a:rPr>
              <a:t>Начиная </a:t>
            </a:r>
            <a:r>
              <a:rPr lang="ru-RU" sz="3200" dirty="0" smtClean="0">
                <a:solidFill>
                  <a:srgbClr val="00B0F0"/>
                </a:solidFill>
              </a:rPr>
              <a:t>с кишечнополостных </a:t>
            </a:r>
            <a:r>
              <a:rPr lang="ru-RU" sz="3200" dirty="0">
                <a:solidFill>
                  <a:srgbClr val="00B0F0"/>
                </a:solidFill>
              </a:rPr>
              <a:t>животных</a:t>
            </a:r>
          </a:p>
          <a:p>
            <a:r>
              <a:rPr lang="ru-RU" sz="3200" dirty="0">
                <a:solidFill>
                  <a:srgbClr val="00B0F0"/>
                </a:solidFill>
              </a:rPr>
              <a:t>и червей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0148" y="5552900"/>
            <a:ext cx="8863508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200" dirty="0" smtClean="0"/>
              <a:t>Развитие сенсорных процессов у животных</a:t>
            </a:r>
          </a:p>
          <a:p>
            <a:endParaRPr lang="ru-RU" sz="32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66112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69684" y="1412776"/>
            <a:ext cx="36724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000" dirty="0"/>
              <a:t>• </a:t>
            </a:r>
            <a:r>
              <a:rPr lang="ru-RU" sz="2000" dirty="0" smtClean="0"/>
              <a:t>развитие </a:t>
            </a:r>
            <a:r>
              <a:rPr lang="ru-RU" sz="2000" dirty="0"/>
              <a:t>органов </a:t>
            </a:r>
            <a:r>
              <a:rPr lang="ru-RU" sz="2000" dirty="0" smtClean="0"/>
              <a:t>перцепции (обоняния</a:t>
            </a:r>
            <a:r>
              <a:rPr lang="ru-RU" sz="2000" dirty="0"/>
              <a:t>, зрения, слуха, осязания и др</a:t>
            </a:r>
            <a:r>
              <a:rPr lang="ru-RU" sz="2000" dirty="0" smtClean="0"/>
              <a:t>.);</a:t>
            </a:r>
            <a:endParaRPr lang="ru-RU" sz="2000" dirty="0"/>
          </a:p>
          <a:p>
            <a:pPr lvl="0">
              <a:spcAft>
                <a:spcPts val="1200"/>
              </a:spcAft>
            </a:pPr>
            <a:r>
              <a:rPr lang="ru-RU" sz="2000" dirty="0">
                <a:solidFill>
                  <a:prstClr val="black"/>
                </a:solidFill>
              </a:rPr>
              <a:t>• формирование способности распознавать </a:t>
            </a:r>
            <a:r>
              <a:rPr lang="ru-RU" sz="2000" dirty="0" smtClean="0">
                <a:solidFill>
                  <a:prstClr val="black"/>
                </a:solidFill>
              </a:rPr>
              <a:t>внешние </a:t>
            </a:r>
            <a:r>
              <a:rPr lang="ru-RU" sz="2000" dirty="0">
                <a:solidFill>
                  <a:prstClr val="black"/>
                </a:solidFill>
              </a:rPr>
              <a:t>и </a:t>
            </a:r>
            <a:r>
              <a:rPr lang="ru-RU" sz="2000" dirty="0" smtClean="0">
                <a:solidFill>
                  <a:prstClr val="black"/>
                </a:solidFill>
              </a:rPr>
              <a:t>внутренние </a:t>
            </a:r>
            <a:r>
              <a:rPr lang="ru-RU" sz="2000" dirty="0">
                <a:solidFill>
                  <a:prstClr val="black"/>
                </a:solidFill>
              </a:rPr>
              <a:t>раздражителей и дифференцированно </a:t>
            </a:r>
            <a:r>
              <a:rPr lang="ru-RU" sz="2000" dirty="0" smtClean="0">
                <a:solidFill>
                  <a:prstClr val="black"/>
                </a:solidFill>
              </a:rPr>
              <a:t>реагировать на </a:t>
            </a:r>
            <a:r>
              <a:rPr lang="ru-RU" sz="2000" dirty="0">
                <a:solidFill>
                  <a:prstClr val="black"/>
                </a:solidFill>
              </a:rPr>
              <a:t>них;</a:t>
            </a:r>
          </a:p>
          <a:p>
            <a:pPr>
              <a:spcAft>
                <a:spcPts val="1200"/>
              </a:spcAft>
            </a:pP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4221087"/>
            <a:ext cx="86297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000" dirty="0" smtClean="0">
                <a:solidFill>
                  <a:prstClr val="black"/>
                </a:solidFill>
              </a:rPr>
              <a:t>• </a:t>
            </a:r>
            <a:r>
              <a:rPr lang="ru-RU" sz="2000" dirty="0">
                <a:solidFill>
                  <a:prstClr val="black"/>
                </a:solidFill>
              </a:rPr>
              <a:t>возникновение простейших психических явлений — ощущений;</a:t>
            </a:r>
          </a:p>
          <a:p>
            <a:pPr lvl="0">
              <a:spcAft>
                <a:spcPts val="1200"/>
              </a:spcAft>
            </a:pPr>
            <a:r>
              <a:rPr lang="ru-RU" sz="2000" dirty="0">
                <a:solidFill>
                  <a:prstClr val="black"/>
                </a:solidFill>
              </a:rPr>
              <a:t>• возникновение простейшего механизма реагирования — безусловного рефлекса</a:t>
            </a:r>
            <a:endParaRPr lang="ru-RU" sz="2000" dirty="0"/>
          </a:p>
        </p:txBody>
      </p:sp>
      <p:sp>
        <p:nvSpPr>
          <p:cNvPr id="8" name="Управляющая кнопка: возврат 7">
            <a:hlinkClick r:id="rId3" action="ppaction://hlinksldjump" highlightClick="1"/>
          </p:cNvPr>
          <p:cNvSpPr/>
          <p:nvPr/>
        </p:nvSpPr>
        <p:spPr>
          <a:xfrm>
            <a:off x="8207027" y="6453336"/>
            <a:ext cx="459085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12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39180" y="4480116"/>
            <a:ext cx="8204820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2. Развитие перцептивных процессов </a:t>
            </a:r>
            <a:r>
              <a:rPr lang="ru-RU" sz="3200" dirty="0"/>
              <a:t>животных</a:t>
            </a:r>
          </a:p>
        </p:txBody>
      </p:sp>
      <p:pic>
        <p:nvPicPr>
          <p:cNvPr id="2052" name="Picture 4" descr="http://www.smartcenter.org/ovpm/july-august-08_files/image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896" y="2248494"/>
            <a:ext cx="2971428" cy="222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1-tub-ru.yandex.net/i?id=71294f73ca2b1dbd9068f9e1d9a407dd&amp;n=33&amp;h=215&amp;w=3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341" y="5018725"/>
            <a:ext cx="2776315" cy="182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66112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70037" y="260648"/>
            <a:ext cx="8270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Высшие моллюски, насекомые</a:t>
            </a:r>
            <a:r>
              <a:rPr lang="ru-RU" sz="3200" dirty="0">
                <a:solidFill>
                  <a:srgbClr val="00B0F0"/>
                </a:solidFill>
              </a:rPr>
              <a:t>, позвоночные животные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70037" y="1382029"/>
            <a:ext cx="85944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/>
              <a:t>• </a:t>
            </a:r>
            <a:r>
              <a:rPr lang="ru-RU" sz="2400" dirty="0" smtClean="0"/>
              <a:t>формируется </a:t>
            </a:r>
            <a:r>
              <a:rPr lang="ru-RU" sz="2400" dirty="0"/>
              <a:t>сложная нервная система с большим количеством нейронов</a:t>
            </a:r>
            <a:r>
              <a:rPr lang="ru-RU" sz="2400" dirty="0" smtClean="0"/>
              <a:t>;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8519" y="1916832"/>
            <a:ext cx="598730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>
                <a:solidFill>
                  <a:prstClr val="black"/>
                </a:solidFill>
              </a:rPr>
              <a:t>• </a:t>
            </a:r>
            <a:r>
              <a:rPr lang="ru-RU" sz="2400" dirty="0" smtClean="0">
                <a:solidFill>
                  <a:prstClr val="black"/>
                </a:solidFill>
              </a:rPr>
              <a:t>происходит </a:t>
            </a:r>
            <a:r>
              <a:rPr lang="ru-RU" sz="2400" dirty="0">
                <a:solidFill>
                  <a:prstClr val="black"/>
                </a:solidFill>
              </a:rPr>
              <a:t>значительное развитие и усложнение рецепторных процессов, </a:t>
            </a:r>
            <a:r>
              <a:rPr lang="ru-RU" sz="2400" dirty="0" smtClean="0">
                <a:solidFill>
                  <a:prstClr val="black"/>
                </a:solidFill>
              </a:rPr>
              <a:t>усложняется </a:t>
            </a:r>
            <a:r>
              <a:rPr lang="ru-RU" sz="2400" dirty="0">
                <a:solidFill>
                  <a:prstClr val="black"/>
                </a:solidFill>
              </a:rPr>
              <a:t>их роль в поведении</a:t>
            </a:r>
            <a:r>
              <a:rPr lang="ru-RU" sz="2400" dirty="0" smtClean="0">
                <a:solidFill>
                  <a:prstClr val="black"/>
                </a:solidFill>
              </a:rPr>
              <a:t>;</a:t>
            </a:r>
          </a:p>
          <a:p>
            <a:pPr lvl="0">
              <a:spcAft>
                <a:spcPts val="1200"/>
              </a:spcAft>
            </a:pPr>
            <a:r>
              <a:rPr lang="ru-RU" sz="2400" dirty="0">
                <a:solidFill>
                  <a:prstClr val="black"/>
                </a:solidFill>
              </a:rPr>
              <a:t>• </a:t>
            </a:r>
            <a:r>
              <a:rPr lang="ru-RU" sz="2400" dirty="0" smtClean="0">
                <a:solidFill>
                  <a:prstClr val="black"/>
                </a:solidFill>
              </a:rPr>
              <a:t>возрастает роль инстинктов — цепочек безусловных </a:t>
            </a:r>
            <a:r>
              <a:rPr lang="ru-RU" sz="2400" dirty="0">
                <a:solidFill>
                  <a:prstClr val="black"/>
                </a:solidFill>
              </a:rPr>
              <a:t>рефлексов, </a:t>
            </a:r>
            <a:r>
              <a:rPr lang="ru-RU" sz="2400" dirty="0" smtClean="0">
                <a:solidFill>
                  <a:prstClr val="black"/>
                </a:solidFill>
              </a:rPr>
              <a:t>обеспечивающих более сложное поведение;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8517" y="5489915"/>
            <a:ext cx="641171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dirty="0"/>
              <a:t>• возникают условные рефлексы;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• появляется предметно-образное отражение действительности</a:t>
            </a:r>
          </a:p>
        </p:txBody>
      </p:sp>
      <p:sp>
        <p:nvSpPr>
          <p:cNvPr id="12" name="Управляющая кнопка: возврат 11">
            <a:hlinkClick r:id="rId4" action="ppaction://hlinksldjump" highlightClick="1"/>
          </p:cNvPr>
          <p:cNvSpPr/>
          <p:nvPr/>
        </p:nvSpPr>
        <p:spPr>
          <a:xfrm>
            <a:off x="8207027" y="6453336"/>
            <a:ext cx="459085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78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80" y="3402898"/>
            <a:ext cx="7439154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3. Развитие интеллектуальных действий </a:t>
            </a:r>
            <a:r>
              <a:rPr lang="ru-RU" sz="3200" dirty="0"/>
              <a:t>животных (</a:t>
            </a:r>
            <a:r>
              <a:rPr lang="ru-RU" sz="3200" dirty="0" smtClean="0"/>
              <a:t>рассудочная деятельность)</a:t>
            </a:r>
            <a:endParaRPr lang="ru-RU" sz="32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66112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7505" y="116632"/>
            <a:ext cx="50809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</a:rPr>
              <a:t>У млекопитающих и ряда птиц</a:t>
            </a:r>
          </a:p>
        </p:txBody>
      </p:sp>
      <p:pic>
        <p:nvPicPr>
          <p:cNvPr id="3074" name="Picture 2" descr="http://www.articlesweb.org/blog/wp-content/uploads/2012/09/photo-of-mammals-an-overview-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470" y="116632"/>
            <a:ext cx="3942364" cy="315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3267" y="155679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• </a:t>
            </a:r>
            <a:r>
              <a:rPr lang="ru-RU" sz="2400" dirty="0" smtClean="0"/>
              <a:t>появляется </a:t>
            </a:r>
            <a:r>
              <a:rPr lang="ru-RU" sz="2400" dirty="0"/>
              <a:t>способность к интеллектуальному поведению при возникновении препятствий на пути достижения </a:t>
            </a:r>
            <a:r>
              <a:rPr lang="ru-RU" sz="2400" dirty="0" smtClean="0"/>
              <a:t>цели;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1988" y="4924416"/>
            <a:ext cx="8537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</a:rPr>
              <a:t>• изобретенные способы действий не передаются от одного животного к другому и не являются, таким образом, продуктом видового развития</a:t>
            </a:r>
          </a:p>
        </p:txBody>
      </p:sp>
      <p:sp>
        <p:nvSpPr>
          <p:cNvPr id="10" name="Управляющая кнопка: возврат 9">
            <a:hlinkClick r:id="rId3" action="ppaction://hlinksldjump" highlightClick="1"/>
          </p:cNvPr>
          <p:cNvSpPr/>
          <p:nvPr/>
        </p:nvSpPr>
        <p:spPr>
          <a:xfrm>
            <a:off x="8207027" y="6453336"/>
            <a:ext cx="459085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05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echimpanzeepage.wikispaces.com/file/view/Homo_Habilis_-_Tools_and_Work.jpg/238778145/Homo_Habilis_-_Tools_and_Wor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6292"/>
            <a:ext cx="2724150" cy="418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2331095"/>
            <a:ext cx="6732240" cy="107721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4. Развитие сознания человека</a:t>
            </a:r>
          </a:p>
          <a:p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16632"/>
            <a:ext cx="82245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</a:rPr>
              <a:t>Начиная с древнейших людей </a:t>
            </a:r>
            <a:r>
              <a:rPr lang="en-US" sz="3200" dirty="0" smtClean="0">
                <a:solidFill>
                  <a:srgbClr val="00B0F0"/>
                </a:solidFill>
              </a:rPr>
              <a:t>Homo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</a:rPr>
              <a:t>habilis</a:t>
            </a:r>
            <a:r>
              <a:rPr lang="en-US" sz="3200" dirty="0" smtClean="0">
                <a:solidFill>
                  <a:srgbClr val="00B0F0"/>
                </a:solidFill>
              </a:rPr>
              <a:t> </a:t>
            </a:r>
            <a:r>
              <a:rPr lang="en-US" sz="3200" dirty="0">
                <a:solidFill>
                  <a:srgbClr val="00B0F0"/>
                </a:solidFill>
              </a:rPr>
              <a:t>—</a:t>
            </a:r>
          </a:p>
          <a:p>
            <a:r>
              <a:rPr lang="en-US" sz="3200" dirty="0">
                <a:solidFill>
                  <a:srgbClr val="00B0F0"/>
                </a:solidFill>
              </a:rPr>
              <a:t>«</a:t>
            </a:r>
            <a:r>
              <a:rPr lang="ru-RU" sz="3200" dirty="0">
                <a:solidFill>
                  <a:srgbClr val="00B0F0"/>
                </a:solidFill>
              </a:rPr>
              <a:t>Человека умелого</a:t>
            </a:r>
            <a:r>
              <a:rPr lang="ru-RU" sz="3200" dirty="0" smtClean="0">
                <a:solidFill>
                  <a:srgbClr val="00B0F0"/>
                </a:solidFill>
              </a:rPr>
              <a:t>»</a:t>
            </a:r>
            <a:endParaRPr lang="ru-RU" sz="3200" dirty="0">
              <a:solidFill>
                <a:srgbClr val="00B0F0"/>
              </a:solidFill>
            </a:endParaRPr>
          </a:p>
          <a:p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3630503"/>
            <a:ext cx="68407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>
                <a:solidFill>
                  <a:prstClr val="black"/>
                </a:solidFill>
              </a:rPr>
              <a:t>• появляется способность к мышлению;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• </a:t>
            </a:r>
            <a:r>
              <a:rPr lang="ru-RU" sz="2400" dirty="0"/>
              <a:t>появляется потребность к общению</a:t>
            </a:r>
            <a:br>
              <a:rPr lang="ru-RU" sz="2400" dirty="0"/>
            </a:br>
            <a:r>
              <a:rPr lang="ru-RU" sz="2400" dirty="0"/>
              <a:t>с другими людьми;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• появление речи содействует развитию абстрактного мышления</a:t>
            </a:r>
            <a:r>
              <a:rPr lang="ru-RU" sz="2400" dirty="0" smtClean="0"/>
              <a:t>;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343032"/>
            <a:ext cx="84397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spcAft>
                <a:spcPts val="1200"/>
              </a:spcAft>
            </a:pPr>
            <a:r>
              <a:rPr lang="ru-RU" sz="2400" dirty="0">
                <a:solidFill>
                  <a:prstClr val="black"/>
                </a:solidFill>
              </a:rPr>
              <a:t>• </a:t>
            </a:r>
            <a:r>
              <a:rPr lang="ru-RU" sz="2400" dirty="0" smtClean="0">
                <a:solidFill>
                  <a:prstClr val="black"/>
                </a:solidFill>
              </a:rPr>
              <a:t>руки </a:t>
            </a:r>
            <a:r>
              <a:rPr lang="ru-RU" sz="2400" dirty="0">
                <a:solidFill>
                  <a:prstClr val="black"/>
                </a:solidFill>
              </a:rPr>
              <a:t>становятся органом труда — преобразования предметов </a:t>
            </a:r>
            <a:r>
              <a:rPr lang="ru-RU" sz="2400" dirty="0" smtClean="0">
                <a:solidFill>
                  <a:prstClr val="black"/>
                </a:solidFill>
              </a:rPr>
              <a:t>по сознательно </a:t>
            </a:r>
            <a:r>
              <a:rPr lang="ru-RU" sz="2400" dirty="0">
                <a:solidFill>
                  <a:prstClr val="black"/>
                </a:solidFill>
              </a:rPr>
              <a:t>намеченному плану</a:t>
            </a:r>
            <a:r>
              <a:rPr lang="ru-RU" sz="2400" dirty="0" smtClean="0">
                <a:solidFill>
                  <a:prstClr val="black"/>
                </a:solidFill>
              </a:rPr>
              <a:t>;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074" y="5877272"/>
            <a:ext cx="86013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>
                <a:solidFill>
                  <a:prstClr val="black"/>
                </a:solidFill>
              </a:rPr>
              <a:t>• появляется способность познавать общее и особенное в окружающей действительности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66112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озврат 8">
            <a:hlinkClick r:id="rId3" action="ppaction://hlinksldjump" highlightClick="1"/>
          </p:cNvPr>
          <p:cNvSpPr/>
          <p:nvPr/>
        </p:nvSpPr>
        <p:spPr>
          <a:xfrm>
            <a:off x="8207027" y="6453336"/>
            <a:ext cx="459085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65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59832" y="1236698"/>
            <a:ext cx="6084168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5. Развитие самосознания человека </a:t>
            </a:r>
            <a:endParaRPr lang="ru-RU" sz="3200" dirty="0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66112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69168" y="30631"/>
            <a:ext cx="74991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</a:rPr>
              <a:t>Начиная </a:t>
            </a:r>
            <a:r>
              <a:rPr lang="ru-RU" sz="3200" dirty="0" smtClean="0">
                <a:solidFill>
                  <a:srgbClr val="00B0F0"/>
                </a:solidFill>
              </a:rPr>
              <a:t>с современного </a:t>
            </a:r>
            <a:r>
              <a:rPr lang="ru-RU" sz="3200" dirty="0">
                <a:solidFill>
                  <a:srgbClr val="00B0F0"/>
                </a:solidFill>
              </a:rPr>
              <a:t>человека </a:t>
            </a:r>
            <a:r>
              <a:rPr lang="ru-RU" sz="3200" dirty="0" smtClean="0">
                <a:solidFill>
                  <a:srgbClr val="00B0F0"/>
                </a:solidFill>
              </a:rPr>
              <a:t>— </a:t>
            </a:r>
            <a:r>
              <a:rPr lang="ru-RU" sz="3200" i="1" dirty="0" err="1" smtClean="0">
                <a:solidFill>
                  <a:srgbClr val="00B0F0"/>
                </a:solidFill>
              </a:rPr>
              <a:t>Homo</a:t>
            </a:r>
            <a:r>
              <a:rPr lang="ru-RU" sz="3200" i="1" dirty="0" smtClean="0">
                <a:solidFill>
                  <a:srgbClr val="00B0F0"/>
                </a:solidFill>
              </a:rPr>
              <a:t> </a:t>
            </a:r>
            <a:r>
              <a:rPr lang="ru-RU" sz="3200" i="1" dirty="0" err="1" smtClean="0">
                <a:solidFill>
                  <a:srgbClr val="00B0F0"/>
                </a:solidFill>
              </a:rPr>
              <a:t>sapiens</a:t>
            </a:r>
            <a:r>
              <a:rPr lang="ru-RU" sz="3200" dirty="0">
                <a:solidFill>
                  <a:srgbClr val="00B0F0"/>
                </a:solidFill>
              </a:rPr>
              <a:t> — «</a:t>
            </a:r>
            <a:r>
              <a:rPr lang="ru-RU" sz="3200" dirty="0" smtClean="0">
                <a:solidFill>
                  <a:srgbClr val="00B0F0"/>
                </a:solidFill>
              </a:rPr>
              <a:t>Человека разумного</a:t>
            </a:r>
            <a:r>
              <a:rPr lang="ru-RU" sz="3200" dirty="0">
                <a:solidFill>
                  <a:srgbClr val="00B0F0"/>
                </a:solidFill>
              </a:rPr>
              <a:t>»</a:t>
            </a:r>
          </a:p>
        </p:txBody>
      </p:sp>
      <p:pic>
        <p:nvPicPr>
          <p:cNvPr id="5122" name="Picture 2" descr="http://1.bp.blogspot.com/-kfXeNPokgNg/UcHK0ilebvI/AAAAAAAAQro/_xWl_QQSyzA/s1600/homo-sapie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75" y="2564904"/>
            <a:ext cx="6029325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34354" y="1338511"/>
            <a:ext cx="2880321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400" dirty="0"/>
              <a:t>• </a:t>
            </a:r>
            <a:r>
              <a:rPr lang="ru-RU" sz="2400" dirty="0" smtClean="0"/>
              <a:t>развивается </a:t>
            </a:r>
            <a:r>
              <a:rPr lang="ru-RU" sz="2400" dirty="0"/>
              <a:t>познание себя путем познания других;</a:t>
            </a:r>
          </a:p>
          <a:p>
            <a:pPr>
              <a:spcAft>
                <a:spcPts val="1800"/>
              </a:spcAft>
            </a:pPr>
            <a:r>
              <a:rPr lang="ru-RU" sz="2400" dirty="0"/>
              <a:t>• возникает процесс самопознания путем анализа собственной деятельности и поведения</a:t>
            </a:r>
            <a:r>
              <a:rPr lang="ru-RU" sz="2400" dirty="0" smtClean="0"/>
              <a:t>;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9168" y="5445224"/>
            <a:ext cx="87200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>
                <a:solidFill>
                  <a:prstClr val="black"/>
                </a:solidFill>
              </a:rPr>
              <a:t>• появляется возможность самоконтроля и самовоспитания</a:t>
            </a:r>
          </a:p>
        </p:txBody>
      </p:sp>
      <p:sp>
        <p:nvSpPr>
          <p:cNvPr id="19" name="Управляющая кнопка: возврат 18">
            <a:hlinkClick r:id="rId3" action="ppaction://hlinksldjump" highlightClick="1"/>
          </p:cNvPr>
          <p:cNvSpPr/>
          <p:nvPr/>
        </p:nvSpPr>
        <p:spPr>
          <a:xfrm>
            <a:off x="8207027" y="6453336"/>
            <a:ext cx="459085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783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46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spcAft>
                <a:spcPts val="1200"/>
              </a:spcAft>
            </a:pPr>
            <a:r>
              <a:rPr lang="ru-RU" sz="3600" b="1" dirty="0" smtClean="0">
                <a:solidFill>
                  <a:srgbClr val="FF0000"/>
                </a:solidFill>
              </a:rPr>
              <a:t>2</a:t>
            </a:r>
            <a:r>
              <a:rPr lang="ru-RU" sz="3600" b="1" dirty="0">
                <a:solidFill>
                  <a:srgbClr val="FF0000"/>
                </a:solidFill>
              </a:rPr>
              <a:t>. Развитие психики в </a:t>
            </a:r>
            <a:r>
              <a:rPr lang="ru-RU" sz="3600" b="1" dirty="0" smtClean="0">
                <a:solidFill>
                  <a:srgbClr val="FF0000"/>
                </a:solidFill>
              </a:rPr>
              <a:t>онтогенезе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1751" y="1916832"/>
            <a:ext cx="77048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Онтогенез</a:t>
            </a:r>
            <a:r>
              <a:rPr lang="ru-RU" sz="3200" dirty="0" smtClean="0"/>
              <a:t> – </a:t>
            </a:r>
            <a:r>
              <a:rPr lang="ru-RU" sz="3200" dirty="0"/>
              <a:t>индивидуальное развитие чего-либо (в частности, </a:t>
            </a:r>
            <a:r>
              <a:rPr lang="ru-RU" sz="3200" dirty="0" smtClean="0"/>
              <a:t>психики).</a:t>
            </a:r>
          </a:p>
          <a:p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Психика человека развивается в течение его жизни. </a:t>
            </a:r>
          </a:p>
          <a:p>
            <a:pPr algn="r"/>
            <a:r>
              <a:rPr lang="ru-RU" sz="3200" dirty="0" smtClean="0"/>
              <a:t>В этом развитии выделяются определённые возрастные периоды.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35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2771337" y="5903893"/>
            <a:ext cx="32776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Новорожденность </a:t>
            </a:r>
          </a:p>
          <a:p>
            <a:r>
              <a:rPr lang="ru-RU" sz="2800" dirty="0" smtClean="0">
                <a:solidFill>
                  <a:srgbClr val="00B0F0"/>
                </a:solidFill>
              </a:rPr>
              <a:t>(</a:t>
            </a:r>
            <a:r>
              <a:rPr lang="ru-RU" sz="2800" dirty="0">
                <a:solidFill>
                  <a:srgbClr val="00B0F0"/>
                </a:solidFill>
              </a:rPr>
              <a:t>0 – 1 месяц)</a:t>
            </a:r>
          </a:p>
        </p:txBody>
      </p:sp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0" y="5426839"/>
            <a:ext cx="2915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Младенчество 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(</a:t>
            </a:r>
            <a:r>
              <a:rPr lang="ru-RU" sz="2800" dirty="0">
                <a:solidFill>
                  <a:srgbClr val="0070C0"/>
                </a:solidFill>
              </a:rPr>
              <a:t>1 месяц – 1 год)</a:t>
            </a:r>
          </a:p>
        </p:txBody>
      </p:sp>
      <p:sp>
        <p:nvSpPr>
          <p:cNvPr id="5" name="Прямоугольник 4">
            <a:hlinkClick r:id="rId5" action="ppaction://hlinksldjump"/>
          </p:cNvPr>
          <p:cNvSpPr/>
          <p:nvPr/>
        </p:nvSpPr>
        <p:spPr>
          <a:xfrm>
            <a:off x="4754000" y="4252146"/>
            <a:ext cx="26983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Дошкольный возраст </a:t>
            </a:r>
          </a:p>
          <a:p>
            <a:r>
              <a:rPr lang="ru-RU" sz="2800" dirty="0" smtClean="0">
                <a:solidFill>
                  <a:srgbClr val="00B050"/>
                </a:solidFill>
              </a:rPr>
              <a:t>(3—6 лет)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>
            <a:hlinkClick r:id="rId6" action="ppaction://hlinksldjump"/>
          </p:cNvPr>
          <p:cNvSpPr/>
          <p:nvPr/>
        </p:nvSpPr>
        <p:spPr>
          <a:xfrm>
            <a:off x="2131010" y="4683034"/>
            <a:ext cx="26386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Раннее </a:t>
            </a:r>
            <a:r>
              <a:rPr lang="ru-RU" sz="2800" b="1" dirty="0" smtClean="0">
                <a:solidFill>
                  <a:srgbClr val="002060"/>
                </a:solidFill>
              </a:rPr>
              <a:t>детство 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(</a:t>
            </a:r>
            <a:r>
              <a:rPr lang="ru-RU" sz="2800" dirty="0">
                <a:solidFill>
                  <a:srgbClr val="002060"/>
                </a:solidFill>
              </a:rPr>
              <a:t>1 - 3 года)</a:t>
            </a:r>
          </a:p>
        </p:txBody>
      </p:sp>
      <p:sp>
        <p:nvSpPr>
          <p:cNvPr id="7" name="Прямоугольник 6">
            <a:hlinkClick r:id="rId7" action="ppaction://hlinksldjump"/>
          </p:cNvPr>
          <p:cNvSpPr/>
          <p:nvPr/>
        </p:nvSpPr>
        <p:spPr>
          <a:xfrm>
            <a:off x="5479567" y="3140968"/>
            <a:ext cx="35889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>
                <a:solidFill>
                  <a:srgbClr val="006600"/>
                </a:solidFill>
              </a:rPr>
              <a:t>Младший школьный возраст</a:t>
            </a:r>
            <a:endParaRPr lang="ru-RU" sz="2800" dirty="0">
              <a:solidFill>
                <a:srgbClr val="006600"/>
              </a:solidFill>
            </a:endParaRPr>
          </a:p>
          <a:p>
            <a:pPr algn="r"/>
            <a:r>
              <a:rPr lang="ru-RU" sz="2800" dirty="0" smtClean="0">
                <a:solidFill>
                  <a:srgbClr val="006600"/>
                </a:solidFill>
              </a:rPr>
              <a:t>(6—11 лет)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8" name="Прямоугольник 7">
            <a:hlinkClick r:id="rId8" action="ppaction://hlinksldjump"/>
          </p:cNvPr>
          <p:cNvSpPr/>
          <p:nvPr/>
        </p:nvSpPr>
        <p:spPr>
          <a:xfrm>
            <a:off x="2411760" y="2866078"/>
            <a:ext cx="4032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Подростковый возраст</a:t>
            </a:r>
            <a:endParaRPr lang="ru-RU" sz="2800" dirty="0">
              <a:solidFill>
                <a:srgbClr val="FF0000"/>
              </a:solidFill>
            </a:endParaRPr>
          </a:p>
          <a:p>
            <a:pPr algn="ctr"/>
            <a:r>
              <a:rPr lang="ru-RU" sz="2800" dirty="0">
                <a:solidFill>
                  <a:srgbClr val="FF0000"/>
                </a:solidFill>
              </a:rPr>
              <a:t>(11—14 лет)</a:t>
            </a:r>
          </a:p>
        </p:txBody>
      </p:sp>
      <p:sp>
        <p:nvSpPr>
          <p:cNvPr id="9" name="Прямоугольник 8">
            <a:hlinkClick r:id="rId9" action="ppaction://hlinksldjump"/>
          </p:cNvPr>
          <p:cNvSpPr/>
          <p:nvPr/>
        </p:nvSpPr>
        <p:spPr>
          <a:xfrm>
            <a:off x="107505" y="2432983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Юность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(14 — 18 лет)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35037" y="1134968"/>
            <a:ext cx="24445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Взрослость</a:t>
            </a:r>
            <a:endParaRPr lang="ru-RU" sz="2800" dirty="0"/>
          </a:p>
          <a:p>
            <a:r>
              <a:rPr lang="ru-RU" sz="2800" dirty="0"/>
              <a:t>(28—45 лет)</a:t>
            </a:r>
          </a:p>
        </p:txBody>
      </p:sp>
      <p:sp>
        <p:nvSpPr>
          <p:cNvPr id="11" name="Прямоугольник 10">
            <a:hlinkClick r:id="rId10" action="ppaction://hlinksldjump"/>
          </p:cNvPr>
          <p:cNvSpPr/>
          <p:nvPr/>
        </p:nvSpPr>
        <p:spPr>
          <a:xfrm>
            <a:off x="1176747" y="1638221"/>
            <a:ext cx="22353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</a:rPr>
              <a:t>Молодость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dirty="0">
                <a:solidFill>
                  <a:srgbClr val="7030A0"/>
                </a:solidFill>
              </a:rPr>
              <a:t>(18—28 лет)</a:t>
            </a:r>
          </a:p>
        </p:txBody>
      </p:sp>
      <p:sp>
        <p:nvSpPr>
          <p:cNvPr id="12" name="Прямоугольник 11">
            <a:hlinkClick r:id="rId11" action="ppaction://hlinksldjump"/>
          </p:cNvPr>
          <p:cNvSpPr/>
          <p:nvPr/>
        </p:nvSpPr>
        <p:spPr>
          <a:xfrm>
            <a:off x="5004048" y="657915"/>
            <a:ext cx="23399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2">
                    <a:lumMod val="25000"/>
                  </a:schemeClr>
                </a:solidFill>
              </a:rPr>
              <a:t>Зрелость</a:t>
            </a:r>
            <a:endParaRPr lang="ru-RU" sz="28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ru-RU" sz="2800" b="1" dirty="0">
                <a:solidFill>
                  <a:schemeClr val="bg1">
                    <a:lumMod val="50000"/>
                  </a:schemeClr>
                </a:solidFill>
              </a:rPr>
              <a:t>45—65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лет)</a:t>
            </a:r>
          </a:p>
        </p:txBody>
      </p:sp>
      <p:sp>
        <p:nvSpPr>
          <p:cNvPr id="13" name="Прямоугольник 12">
            <a:hlinkClick r:id="rId12" action="ppaction://hlinksldjump"/>
          </p:cNvPr>
          <p:cNvSpPr/>
          <p:nvPr/>
        </p:nvSpPr>
        <p:spPr>
          <a:xfrm>
            <a:off x="6901687" y="188640"/>
            <a:ext cx="21093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>
                    <a:lumMod val="50000"/>
                  </a:schemeClr>
                </a:solidFill>
              </a:rPr>
              <a:t>Старость</a:t>
            </a:r>
            <a:endParaRPr lang="ru-RU" sz="28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2800" dirty="0">
                <a:solidFill>
                  <a:schemeClr val="bg1">
                    <a:lumMod val="50000"/>
                  </a:schemeClr>
                </a:solidFill>
              </a:rPr>
              <a:t>(от 65 лет)</a:t>
            </a:r>
          </a:p>
        </p:txBody>
      </p:sp>
    </p:spTree>
    <p:extLst>
      <p:ext uri="{BB962C8B-B14F-4D97-AF65-F5344CB8AC3E}">
        <p14:creationId xmlns:p14="http://schemas.microsoft.com/office/powerpoint/2010/main" val="294773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4681" y="1916832"/>
            <a:ext cx="87556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2800" dirty="0" smtClean="0"/>
              <a:t>Появление </a:t>
            </a:r>
            <a:r>
              <a:rPr lang="ru-RU" sz="2800" dirty="0"/>
              <a:t>зрительного и слухового сосредоточения, возможность появления условных рефлексов на зрительные и слуховые раздражители</a:t>
            </a:r>
            <a:r>
              <a:rPr lang="ru-RU" sz="2800" dirty="0" smtClean="0"/>
              <a:t>.</a:t>
            </a:r>
            <a:r>
              <a:rPr lang="ru-RU" sz="2800" dirty="0">
                <a:solidFill>
                  <a:prstClr val="black"/>
                </a:solidFill>
              </a:rPr>
              <a:t> Появление улыбки — готовность к общению со </a:t>
            </a:r>
            <a:r>
              <a:rPr lang="ru-RU" sz="2800" dirty="0" smtClean="0">
                <a:solidFill>
                  <a:prstClr val="black"/>
                </a:solidFill>
              </a:rPr>
              <a:t>взрослым.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6245" y="3861048"/>
            <a:ext cx="8892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</a:rPr>
              <a:t>Основное </a:t>
            </a:r>
            <a:r>
              <a:rPr lang="ru-RU" sz="2800" b="1" dirty="0">
                <a:solidFill>
                  <a:prstClr val="black"/>
                </a:solidFill>
              </a:rPr>
              <a:t>новообразование</a:t>
            </a:r>
            <a:r>
              <a:rPr lang="ru-RU" sz="2800" dirty="0">
                <a:solidFill>
                  <a:prstClr val="black"/>
                </a:solidFill>
              </a:rPr>
              <a:t> этапа — комплекс оживления (эмоционально-положительная реакция на взрослого). </a:t>
            </a:r>
          </a:p>
          <a:p>
            <a:pPr lvl="0" algn="r">
              <a:spcAft>
                <a:spcPts val="1200"/>
              </a:spcAft>
            </a:pPr>
            <a:r>
              <a:rPr lang="ru-RU" sz="2800" dirty="0">
                <a:solidFill>
                  <a:prstClr val="black"/>
                </a:solidFill>
              </a:rPr>
              <a:t>При патологическом развитии – равнодушие к взрослому, отсутствие реакции на игрушки, задержка развития.</a:t>
            </a:r>
          </a:p>
        </p:txBody>
      </p:sp>
      <p:pic>
        <p:nvPicPr>
          <p:cNvPr id="1026" name="Picture 2" descr="http://udoktora.net/wp-content/uploads/2012/01/51031/stimulyatsiya-razvitiya-koryi-bolshih-polushariy-mozga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2699792" cy="176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89143" y="122194"/>
            <a:ext cx="649984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Новорожденность  </a:t>
            </a:r>
            <a:r>
              <a:rPr lang="ru-RU" sz="3200" dirty="0">
                <a:solidFill>
                  <a:srgbClr val="00B0F0"/>
                </a:solidFill>
              </a:rPr>
              <a:t>(0 – 1 месяц)</a:t>
            </a:r>
          </a:p>
          <a:p>
            <a:pPr lvl="0"/>
            <a:r>
              <a:rPr lang="ru-RU" sz="2800" b="1" dirty="0">
                <a:solidFill>
                  <a:prstClr val="black"/>
                </a:solidFill>
              </a:rPr>
              <a:t>Ведущая деятельность</a:t>
            </a:r>
            <a:r>
              <a:rPr lang="ru-RU" sz="2800" dirty="0">
                <a:solidFill>
                  <a:prstClr val="black"/>
                </a:solidFill>
              </a:rPr>
              <a:t> – рефлекторные реакции. 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7" name="Управляющая кнопка: возврат 6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66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cdni.condenast.co.uk/320x480/a_c/Baby_GL_8dec10_is_b_320x4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543" y="0"/>
            <a:ext cx="2478021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740" y="118964"/>
            <a:ext cx="756084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70C0"/>
                </a:solidFill>
              </a:rPr>
              <a:t>Младенчество </a:t>
            </a:r>
            <a:r>
              <a:rPr lang="ru-RU" sz="3200" dirty="0" smtClean="0">
                <a:solidFill>
                  <a:srgbClr val="0070C0"/>
                </a:solidFill>
              </a:rPr>
              <a:t>(</a:t>
            </a:r>
            <a:r>
              <a:rPr lang="ru-RU" sz="3200" dirty="0">
                <a:solidFill>
                  <a:srgbClr val="0070C0"/>
                </a:solidFill>
              </a:rPr>
              <a:t>1 месяц – 1 год)</a:t>
            </a:r>
          </a:p>
          <a:p>
            <a:r>
              <a:rPr lang="ru-RU" sz="2800" b="1" dirty="0" smtClean="0"/>
              <a:t>Ведущая деятельность</a:t>
            </a:r>
            <a:r>
              <a:rPr lang="ru-RU" sz="2800" dirty="0" smtClean="0"/>
              <a:t> – </a:t>
            </a:r>
            <a:r>
              <a:rPr lang="ru-RU" sz="2800" dirty="0"/>
              <a:t>эмоциональное общение ребенка и </a:t>
            </a:r>
            <a:r>
              <a:rPr lang="ru-RU" sz="2800" dirty="0" smtClean="0"/>
              <a:t>матери.  </a:t>
            </a:r>
            <a:endParaRPr lang="ru-RU" sz="2800" dirty="0"/>
          </a:p>
          <a:p>
            <a:r>
              <a:rPr lang="ru-RU" sz="2800" dirty="0" smtClean="0"/>
              <a:t>Формирует </a:t>
            </a:r>
            <a:r>
              <a:rPr lang="ru-RU" sz="2800" dirty="0"/>
              <a:t>привязанность к матери, базовое доверие к </a:t>
            </a:r>
            <a:r>
              <a:rPr lang="ru-RU" sz="2800" dirty="0" smtClean="0"/>
              <a:t>миру.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5944" y="5301208"/>
            <a:ext cx="8840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prstClr val="black"/>
                </a:solidFill>
              </a:rPr>
              <a:t>Основные новообразования: </a:t>
            </a:r>
            <a:r>
              <a:rPr lang="ru-RU" sz="2800" dirty="0">
                <a:solidFill>
                  <a:prstClr val="black"/>
                </a:solidFill>
              </a:rPr>
              <a:t>приобретение способности ходить, появление первого слова.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0828" y="2924944"/>
            <a:ext cx="89507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Кризис одного года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</a:rPr>
              <a:t>Основная </a:t>
            </a:r>
            <a:r>
              <a:rPr lang="ru-RU" sz="2800" dirty="0">
                <a:solidFill>
                  <a:prstClr val="black"/>
                </a:solidFill>
              </a:rPr>
              <a:t>причина: нарастание противоречия между потребностями в познании окружающего мира и еще недостаточными возможностями для их удовлетворения.</a:t>
            </a:r>
          </a:p>
        </p:txBody>
      </p:sp>
      <p:sp>
        <p:nvSpPr>
          <p:cNvPr id="10" name="Управляющая кнопка: домой 9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11" name="Управляющая кнопка: возврат 10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58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349549"/>
            <a:ext cx="8496944" cy="617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000" dirty="0">
                <a:solidFill>
                  <a:srgbClr val="FF0000"/>
                </a:solidFill>
              </a:rPr>
              <a:t>При нарушениях привязанности к матери </a:t>
            </a:r>
            <a:r>
              <a:rPr lang="ru-RU" sz="3000" dirty="0" smtClean="0">
                <a:solidFill>
                  <a:srgbClr val="FF0000"/>
                </a:solidFill>
              </a:rPr>
              <a:t>в младенчестве формируются</a:t>
            </a:r>
            <a:r>
              <a:rPr lang="ru-RU" sz="3000" dirty="0">
                <a:solidFill>
                  <a:srgbClr val="FF0000"/>
                </a:solidFill>
              </a:rPr>
              <a:t>…</a:t>
            </a:r>
          </a:p>
          <a:p>
            <a:pPr marL="1000125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3000" dirty="0">
                <a:solidFill>
                  <a:srgbClr val="FF0000"/>
                </a:solidFill>
              </a:rPr>
              <a:t>задержка речи; </a:t>
            </a:r>
          </a:p>
          <a:p>
            <a:pPr marL="1000125" lvl="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3000" dirty="0">
                <a:solidFill>
                  <a:srgbClr val="FF0000"/>
                </a:solidFill>
              </a:rPr>
              <a:t>отставание в развитии движений; </a:t>
            </a:r>
          </a:p>
          <a:p>
            <a:pPr marL="1000125" lvl="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3000" dirty="0">
                <a:solidFill>
                  <a:srgbClr val="FF0000"/>
                </a:solidFill>
              </a:rPr>
              <a:t>тревожность, страхи, неуверенность в </a:t>
            </a:r>
            <a:r>
              <a:rPr lang="ru-RU" sz="3000" dirty="0" smtClean="0">
                <a:solidFill>
                  <a:srgbClr val="FF0000"/>
                </a:solidFill>
              </a:rPr>
              <a:t>себе. </a:t>
            </a:r>
          </a:p>
          <a:p>
            <a:pPr lvl="0">
              <a:spcAft>
                <a:spcPts val="1200"/>
              </a:spcAft>
            </a:pPr>
            <a:endParaRPr lang="ru-RU" sz="3000" dirty="0" smtClean="0">
              <a:solidFill>
                <a:srgbClr val="FF0000"/>
              </a:solidFill>
            </a:endParaRPr>
          </a:p>
          <a:p>
            <a:pPr lvl="0" algn="r">
              <a:spcAft>
                <a:spcPts val="1800"/>
              </a:spcAft>
            </a:pPr>
            <a:r>
              <a:rPr lang="ru-RU" sz="3000" dirty="0"/>
              <a:t>В дальнейшем </a:t>
            </a:r>
            <a:r>
              <a:rPr lang="ru-RU" sz="3000" dirty="0" smtClean="0"/>
              <a:t>это ведёт к проблемам </a:t>
            </a:r>
            <a:r>
              <a:rPr lang="ru-RU" sz="3000" dirty="0"/>
              <a:t>в установлении взаимоотношений с </a:t>
            </a:r>
            <a:r>
              <a:rPr lang="ru-RU" sz="3000" dirty="0" smtClean="0"/>
              <a:t>окружающими. </a:t>
            </a:r>
            <a:endParaRPr lang="ru-RU" sz="3000" dirty="0"/>
          </a:p>
          <a:p>
            <a:pPr lvl="0" algn="r">
              <a:spcAft>
                <a:spcPts val="1800"/>
              </a:spcAft>
            </a:pPr>
            <a:r>
              <a:rPr lang="ru-RU" sz="3000" dirty="0" smtClean="0"/>
              <a:t>У </a:t>
            </a:r>
            <a:r>
              <a:rPr lang="ru-RU" sz="3000" dirty="0"/>
              <a:t>взрослых </a:t>
            </a:r>
            <a:r>
              <a:rPr lang="ru-RU" sz="3000" dirty="0" smtClean="0"/>
              <a:t>проявляются недоверие</a:t>
            </a:r>
            <a:r>
              <a:rPr lang="ru-RU" sz="3000" dirty="0"/>
              <a:t>, тревожность, </a:t>
            </a:r>
            <a:r>
              <a:rPr lang="ru-RU" sz="3000" dirty="0" err="1"/>
              <a:t>невротизм</a:t>
            </a:r>
            <a:r>
              <a:rPr lang="ru-RU" sz="3000" dirty="0"/>
              <a:t>, избегание близких отношений, неспособность любить.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6" name="Управляющая кнопка: возврат 5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08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heaclub.ru/images/heaclub/2016/02/psihologija-i-razvitie-lichnosti-godovalogo-malysh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77952"/>
            <a:ext cx="5220072" cy="348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16632"/>
            <a:ext cx="88569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2060"/>
                </a:solidFill>
              </a:rPr>
              <a:t>Раннее детство </a:t>
            </a:r>
            <a:r>
              <a:rPr lang="ru-RU" sz="3200" dirty="0">
                <a:solidFill>
                  <a:srgbClr val="002060"/>
                </a:solidFill>
              </a:rPr>
              <a:t>(1 - 3 года)</a:t>
            </a:r>
          </a:p>
          <a:p>
            <a:r>
              <a:rPr lang="ru-RU" sz="2800" b="1" dirty="0"/>
              <a:t>Ведущая деятельность </a:t>
            </a:r>
            <a:r>
              <a:rPr lang="ru-RU" sz="2800" dirty="0" smtClean="0"/>
              <a:t>— </a:t>
            </a:r>
            <a:r>
              <a:rPr lang="ru-RU" sz="2800" dirty="0"/>
              <a:t>предметная </a:t>
            </a:r>
            <a:r>
              <a:rPr lang="ru-RU" sz="2800" dirty="0" smtClean="0"/>
              <a:t>деятельность.</a:t>
            </a:r>
            <a:endParaRPr lang="ru-RU" sz="2800" dirty="0"/>
          </a:p>
          <a:p>
            <a:r>
              <a:rPr lang="ru-RU" sz="2600" dirty="0"/>
              <a:t>Развиваются восприятие, память, наглядно-образное мышление.</a:t>
            </a:r>
          </a:p>
          <a:p>
            <a:r>
              <a:rPr lang="ru-RU" sz="2600" dirty="0" smtClean="0"/>
              <a:t>Появляются… </a:t>
            </a:r>
          </a:p>
          <a:p>
            <a:pPr marL="704850" indent="-342900">
              <a:buFont typeface="Wingdings" panose="05000000000000000000" pitchFamily="2" charset="2"/>
              <a:buChar char="§"/>
            </a:pPr>
            <a:r>
              <a:rPr lang="ru-RU" sz="2600" dirty="0" smtClean="0"/>
              <a:t>способность активно </a:t>
            </a:r>
            <a:r>
              <a:rPr lang="ru-RU" sz="2600" dirty="0"/>
              <a:t>пользоваться языком в </a:t>
            </a:r>
            <a:r>
              <a:rPr lang="ru-RU" sz="2600" dirty="0" smtClean="0"/>
              <a:t>общении. </a:t>
            </a:r>
          </a:p>
          <a:p>
            <a:pPr marL="704850" indent="-342900">
              <a:buFont typeface="Wingdings" panose="05000000000000000000" pitchFamily="2" charset="2"/>
              <a:buChar char="§"/>
            </a:pPr>
            <a:r>
              <a:rPr lang="ru-RU" sz="2600" dirty="0" smtClean="0"/>
              <a:t>игровые </a:t>
            </a:r>
            <a:r>
              <a:rPr lang="ru-RU" sz="2600" dirty="0"/>
              <a:t>действия </a:t>
            </a:r>
            <a:r>
              <a:rPr lang="ru-RU" sz="2600" dirty="0" smtClean="0"/>
              <a:t>(подражания </a:t>
            </a:r>
            <a:r>
              <a:rPr lang="ru-RU" sz="2600" dirty="0"/>
              <a:t>действиям взрослых</a:t>
            </a:r>
            <a:r>
              <a:rPr lang="ru-RU" sz="2600" dirty="0" smtClean="0"/>
              <a:t>).</a:t>
            </a:r>
            <a:endParaRPr lang="ru-RU" sz="2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9676" y="3501008"/>
            <a:ext cx="5984491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ru-RU" sz="2800" b="1" dirty="0">
                <a:solidFill>
                  <a:prstClr val="black"/>
                </a:solidFill>
              </a:rPr>
              <a:t>Главные новообразования:</a:t>
            </a:r>
          </a:p>
          <a:p>
            <a:pPr marL="647700" lvl="0" indent="-28575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prstClr val="black"/>
                </a:solidFill>
              </a:rPr>
              <a:t>самостоятельность, независимость и самосознание («Я сам!»);</a:t>
            </a:r>
          </a:p>
          <a:p>
            <a:pPr marL="647700" indent="-285750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prstClr val="black"/>
                </a:solidFill>
              </a:rPr>
              <a:t>инициатива</a:t>
            </a:r>
            <a:r>
              <a:rPr lang="ru-RU" sz="2800" dirty="0">
                <a:solidFill>
                  <a:prstClr val="black"/>
                </a:solidFill>
              </a:rPr>
              <a:t>, личное действие, отличающееся от действий взрослого</a:t>
            </a:r>
            <a:r>
              <a:rPr lang="ru-RU" sz="2800" dirty="0" smtClean="0">
                <a:solidFill>
                  <a:prstClr val="black"/>
                </a:solidFill>
              </a:rPr>
              <a:t>.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7" name="Управляющая кнопка: возврат 6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27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844824"/>
            <a:ext cx="817240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/>
              <a:t>Кризис трёх лет: </a:t>
            </a:r>
            <a:r>
              <a:rPr lang="ru-RU" sz="3200" dirty="0"/>
              <a:t>ломка взаимоотношений между ребенком и взрослым.</a:t>
            </a:r>
          </a:p>
          <a:p>
            <a:pPr>
              <a:spcAft>
                <a:spcPts val="1800"/>
              </a:spcAft>
            </a:pPr>
            <a:r>
              <a:rPr lang="ru-RU" sz="3200" dirty="0" smtClean="0"/>
              <a:t>Ребенок </a:t>
            </a:r>
            <a:r>
              <a:rPr lang="ru-RU" sz="3200" dirty="0"/>
              <a:t>проверяет свою независимость от матери, способность выпустить мать из поля зрения и верить, что она придет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73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87844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/>
              <a:t>Проблемы, возникающие у ребёнка при неправильных действиях взрослых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4451" y="2254140"/>
            <a:ext cx="446087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ru-RU" sz="2400" dirty="0" smtClean="0">
                <a:solidFill>
                  <a:srgbClr val="006600"/>
                </a:solidFill>
              </a:rPr>
              <a:t>Страх </a:t>
            </a:r>
            <a:r>
              <a:rPr lang="ru-RU" sz="2400" dirty="0">
                <a:solidFill>
                  <a:srgbClr val="006600"/>
                </a:solidFill>
              </a:rPr>
              <a:t>наказания, темноты, незнакомых вещей, сказочных персонажей и пр. </a:t>
            </a:r>
            <a:endParaRPr lang="ru-RU" sz="2400" dirty="0" smtClean="0">
              <a:solidFill>
                <a:srgbClr val="006600"/>
              </a:solidFill>
            </a:endParaRPr>
          </a:p>
          <a:p>
            <a:pPr>
              <a:spcAft>
                <a:spcPts val="2400"/>
              </a:spcAft>
            </a:pPr>
            <a:r>
              <a:rPr lang="ru-RU" sz="2400" dirty="0" smtClean="0">
                <a:solidFill>
                  <a:srgbClr val="002060"/>
                </a:solidFill>
              </a:rPr>
              <a:t>Отсутствие </a:t>
            </a:r>
            <a:r>
              <a:rPr lang="ru-RU" sz="2400" dirty="0">
                <a:solidFill>
                  <a:srgbClr val="002060"/>
                </a:solidFill>
              </a:rPr>
              <a:t>независимости, самостоятельности (автономии</a:t>
            </a:r>
            <a:r>
              <a:rPr lang="ru-RU" sz="2400" dirty="0" smtClean="0">
                <a:solidFill>
                  <a:srgbClr val="002060"/>
                </a:solidFill>
              </a:rPr>
              <a:t>).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endParaRPr lang="ru-RU" sz="2400" dirty="0" smtClean="0">
              <a:solidFill>
                <a:srgbClr val="00206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Желание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привлекать к себе внимание, властвовать над взрослыми, сверстниками,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отомстить за неудачу. 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84402" y="2279343"/>
            <a:ext cx="424847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 smtClean="0">
                <a:solidFill>
                  <a:srgbClr val="006600"/>
                </a:solidFill>
              </a:rPr>
              <a:t>Личностная </a:t>
            </a:r>
            <a:r>
              <a:rPr lang="ru-RU" sz="2400" dirty="0">
                <a:solidFill>
                  <a:srgbClr val="006600"/>
                </a:solidFill>
              </a:rPr>
              <a:t>тревожность, развитие невроза, отчуждение от родителей, </a:t>
            </a:r>
            <a:r>
              <a:rPr lang="ru-RU" sz="2400" dirty="0" smtClean="0">
                <a:solidFill>
                  <a:srgbClr val="006600"/>
                </a:solidFill>
              </a:rPr>
              <a:t>лживость.</a:t>
            </a:r>
          </a:p>
          <a:p>
            <a:pPr lvl="0">
              <a:spcAft>
                <a:spcPts val="1200"/>
              </a:spcAft>
            </a:pPr>
            <a:r>
              <a:rPr lang="ru-RU" sz="2400" dirty="0" smtClean="0">
                <a:solidFill>
                  <a:srgbClr val="002060"/>
                </a:solidFill>
              </a:rPr>
              <a:t>Негативизм</a:t>
            </a:r>
            <a:r>
              <a:rPr lang="ru-RU" sz="2400" dirty="0">
                <a:solidFill>
                  <a:srgbClr val="002060"/>
                </a:solidFill>
              </a:rPr>
              <a:t>, капризы, сомнения в своих возможностях, чувство </a:t>
            </a:r>
            <a:r>
              <a:rPr lang="ru-RU" sz="2400" dirty="0" smtClean="0">
                <a:solidFill>
                  <a:srgbClr val="002060"/>
                </a:solidFill>
              </a:rPr>
              <a:t>стыда.</a:t>
            </a:r>
          </a:p>
          <a:p>
            <a:pPr lvl="0">
              <a:spcAft>
                <a:spcPts val="1200"/>
              </a:spcAft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Эгоизм.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4451" y="1625913"/>
            <a:ext cx="2918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 раннем детстве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62146" y="1625913"/>
            <a:ext cx="2442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Впоследствии 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8" name="Управляющая кнопка: возврат 7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0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dmmegion.ru/upload/iblock/93c/schoo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372" y="1196752"/>
            <a:ext cx="3609628" cy="270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8" name="Управляющая кнопка: возврат 7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14214" y="1177355"/>
            <a:ext cx="5760640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Ведущая деятельность</a:t>
            </a:r>
            <a:r>
              <a:rPr lang="ru-RU" sz="2800" dirty="0">
                <a:solidFill>
                  <a:prstClr val="black"/>
                </a:solidFill>
              </a:rPr>
              <a:t> — игра.</a:t>
            </a:r>
          </a:p>
          <a:p>
            <a:pPr>
              <a:spcAft>
                <a:spcPts val="600"/>
              </a:spcAft>
            </a:pPr>
            <a:r>
              <a:rPr lang="ru-RU" sz="2800" dirty="0" smtClean="0"/>
              <a:t>Развитие </a:t>
            </a:r>
            <a:r>
              <a:rPr lang="ru-RU" sz="2800" dirty="0"/>
              <a:t>познавательных процессов.</a:t>
            </a:r>
          </a:p>
          <a:p>
            <a:pPr>
              <a:spcAft>
                <a:spcPts val="600"/>
              </a:spcAft>
            </a:pPr>
            <a:r>
              <a:rPr lang="ru-RU" sz="2800" dirty="0"/>
              <a:t>Развитие воли.</a:t>
            </a:r>
          </a:p>
          <a:p>
            <a:pPr>
              <a:spcAft>
                <a:spcPts val="600"/>
              </a:spcAft>
            </a:pPr>
            <a:r>
              <a:rPr lang="ru-RU" sz="2800" dirty="0" smtClean="0"/>
              <a:t>Развитие моральных суждений, чувства вины.</a:t>
            </a:r>
          </a:p>
          <a:p>
            <a:pPr>
              <a:spcAft>
                <a:spcPts val="600"/>
              </a:spcAft>
            </a:pPr>
            <a:r>
              <a:rPr lang="ru-RU" sz="2800" dirty="0" smtClean="0"/>
              <a:t>Формирование самостоятельности.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98948" y="273646"/>
            <a:ext cx="74000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spcAft>
                <a:spcPts val="1200"/>
              </a:spcAft>
            </a:pPr>
            <a:r>
              <a:rPr lang="ru-RU" sz="3200" b="1" dirty="0">
                <a:solidFill>
                  <a:srgbClr val="00B050"/>
                </a:solidFill>
              </a:rPr>
              <a:t>Дошкольный возраст </a:t>
            </a:r>
            <a:r>
              <a:rPr lang="ru-RU" sz="3200" dirty="0">
                <a:solidFill>
                  <a:srgbClr val="00B050"/>
                </a:solidFill>
              </a:rPr>
              <a:t>(3—6 лет</a:t>
            </a:r>
            <a:r>
              <a:rPr lang="ru-RU" sz="3200" dirty="0" smtClean="0">
                <a:solidFill>
                  <a:srgbClr val="00B050"/>
                </a:solidFill>
              </a:rPr>
              <a:t>)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4829" y="4941167"/>
            <a:ext cx="8604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>
                <a:solidFill>
                  <a:prstClr val="black"/>
                </a:solidFill>
              </a:rPr>
              <a:t>Главное новообразование </a:t>
            </a:r>
            <a:r>
              <a:rPr lang="ru-RU" sz="2800" dirty="0">
                <a:solidFill>
                  <a:prstClr val="black"/>
                </a:solidFill>
              </a:rPr>
              <a:t>— «</a:t>
            </a:r>
            <a:r>
              <a:rPr lang="ru-RU" sz="2800" dirty="0" smtClean="0">
                <a:solidFill>
                  <a:prstClr val="black"/>
                </a:solidFill>
              </a:rPr>
              <a:t>внутренняя позиция», </a:t>
            </a:r>
            <a:r>
              <a:rPr lang="ru-RU" sz="2800" dirty="0">
                <a:solidFill>
                  <a:prstClr val="black"/>
                </a:solidFill>
              </a:rPr>
              <a:t>которая выражает новый уровень самосознания и рефлексии ребенка.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0883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87844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/>
              <a:t>Проблемы, возникающие у ребёнка при неправильных действиях взрослых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4451" y="1735737"/>
            <a:ext cx="446087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ru-RU" sz="2400" dirty="0">
                <a:solidFill>
                  <a:srgbClr val="006600"/>
                </a:solidFill>
              </a:rPr>
              <a:t>Интеллектуальная незрелость: синдром дефицита внимания и </a:t>
            </a:r>
            <a:r>
              <a:rPr lang="ru-RU" sz="2400" dirty="0" err="1">
                <a:solidFill>
                  <a:srgbClr val="006600"/>
                </a:solidFill>
              </a:rPr>
              <a:t>гиперактивность</a:t>
            </a:r>
            <a:r>
              <a:rPr lang="ru-RU" sz="2400" dirty="0">
                <a:solidFill>
                  <a:srgbClr val="006600"/>
                </a:solidFill>
              </a:rPr>
              <a:t>, трудности в овладении речью</a:t>
            </a:r>
            <a:r>
              <a:rPr lang="ru-RU" sz="2400" dirty="0" smtClean="0">
                <a:solidFill>
                  <a:srgbClr val="006600"/>
                </a:solidFill>
              </a:rPr>
              <a:t>. </a:t>
            </a:r>
          </a:p>
          <a:p>
            <a:pPr>
              <a:spcAft>
                <a:spcPts val="2400"/>
              </a:spcAft>
            </a:pPr>
            <a:r>
              <a:rPr lang="ru-RU" sz="2400" dirty="0">
                <a:solidFill>
                  <a:srgbClr val="002060"/>
                </a:solidFill>
              </a:rPr>
              <a:t>Агрессивное поведение вследствие положительного подкрепления агрессии, физических наказаний</a:t>
            </a:r>
            <a:r>
              <a:rPr lang="ru-RU" sz="2400" dirty="0" smtClean="0">
                <a:solidFill>
                  <a:srgbClr val="002060"/>
                </a:solidFill>
              </a:rPr>
              <a:t>. </a:t>
            </a:r>
          </a:p>
          <a:p>
            <a:pPr>
              <a:spcAft>
                <a:spcPts val="1200"/>
              </a:spcAft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Подавление самостоятельности взрослыми 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75224" y="1766644"/>
            <a:ext cx="424847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ru-RU" sz="2400" dirty="0" smtClean="0">
                <a:solidFill>
                  <a:srgbClr val="006600"/>
                </a:solidFill>
              </a:rPr>
              <a:t>Задержка </a:t>
            </a:r>
            <a:r>
              <a:rPr lang="ru-RU" sz="2400" dirty="0">
                <a:solidFill>
                  <a:srgbClr val="006600"/>
                </a:solidFill>
              </a:rPr>
              <a:t>психического развития</a:t>
            </a:r>
            <a:r>
              <a:rPr lang="ru-RU" sz="2400" dirty="0" smtClean="0">
                <a:solidFill>
                  <a:srgbClr val="006600"/>
                </a:solidFill>
              </a:rPr>
              <a:t>.</a:t>
            </a:r>
          </a:p>
          <a:p>
            <a:pPr lvl="0">
              <a:spcAft>
                <a:spcPts val="600"/>
              </a:spcAft>
            </a:pPr>
            <a:endParaRPr lang="ru-RU" sz="2400" dirty="0" smtClean="0">
              <a:solidFill>
                <a:srgbClr val="006600"/>
              </a:solidFill>
            </a:endParaRPr>
          </a:p>
          <a:p>
            <a:pPr lvl="0">
              <a:spcAft>
                <a:spcPts val="600"/>
              </a:spcAft>
            </a:pPr>
            <a:endParaRPr lang="ru-RU" sz="2400" dirty="0">
              <a:solidFill>
                <a:srgbClr val="006600"/>
              </a:solidFill>
            </a:endParaRPr>
          </a:p>
          <a:p>
            <a:pPr lvl="0">
              <a:spcAft>
                <a:spcPts val="1800"/>
              </a:spcAft>
            </a:pPr>
            <a:r>
              <a:rPr lang="ru-RU" sz="2400" dirty="0" err="1" smtClean="0">
                <a:solidFill>
                  <a:srgbClr val="002060"/>
                </a:solidFill>
              </a:rPr>
              <a:t>Дезадаптация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в социуме, деструкции в общении, трудности в </a:t>
            </a:r>
            <a:r>
              <a:rPr lang="ru-RU" sz="2400" dirty="0" err="1">
                <a:solidFill>
                  <a:srgbClr val="002060"/>
                </a:solidFill>
              </a:rPr>
              <a:t>саморегуляции</a:t>
            </a:r>
            <a:r>
              <a:rPr lang="ru-RU" sz="2400" dirty="0">
                <a:solidFill>
                  <a:srgbClr val="002060"/>
                </a:solidFill>
              </a:rPr>
              <a:t>, деспотизм, критиканство.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>
              <a:spcAft>
                <a:spcPts val="1200"/>
              </a:spcAft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Безынициативность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, неуверенность, чувство вины, боязнь ответственности, зависимость.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5273" y="1196752"/>
            <a:ext cx="3954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 </a:t>
            </a:r>
            <a:r>
              <a:rPr lang="ru-RU" sz="2800" b="1" dirty="0" smtClean="0">
                <a:solidFill>
                  <a:prstClr val="black"/>
                </a:solidFill>
              </a:rPr>
              <a:t>дошкольном возрасте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52968" y="1196752"/>
            <a:ext cx="2442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Впоследствии 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8" name="Управляющая кнопка: возврат 7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9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86780" y="188640"/>
            <a:ext cx="8136904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800" b="1" dirty="0">
                <a:solidFill>
                  <a:srgbClr val="006600"/>
                </a:solidFill>
              </a:rPr>
              <a:t>Младший школьный возраст </a:t>
            </a:r>
            <a:r>
              <a:rPr lang="ru-RU" sz="2800" dirty="0" smtClean="0">
                <a:solidFill>
                  <a:srgbClr val="006600"/>
                </a:solidFill>
              </a:rPr>
              <a:t>(6—11 </a:t>
            </a:r>
            <a:r>
              <a:rPr lang="ru-RU" sz="2800" dirty="0">
                <a:solidFill>
                  <a:srgbClr val="006600"/>
                </a:solidFill>
              </a:rPr>
              <a:t>лет)</a:t>
            </a:r>
          </a:p>
          <a:p>
            <a:pPr>
              <a:spcAft>
                <a:spcPts val="600"/>
              </a:spcAft>
            </a:pPr>
            <a:r>
              <a:rPr lang="ru-RU" sz="2800" b="1" dirty="0"/>
              <a:t>Ведущая </a:t>
            </a:r>
            <a:r>
              <a:rPr lang="ru-RU" sz="2800" b="1" dirty="0" smtClean="0"/>
              <a:t>деятельность</a:t>
            </a:r>
            <a:r>
              <a:rPr lang="ru-RU" sz="2800" dirty="0" smtClean="0"/>
              <a:t> — учёба.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57354" y="5493623"/>
            <a:ext cx="8953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http://addictinginfo.addictinginfoent.netdna-cdn.com/wp-content/uploads/2013/07/school-kid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168" y="1327334"/>
            <a:ext cx="4202832" cy="280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8627" y="1628800"/>
            <a:ext cx="455295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ru-RU" sz="2800" dirty="0">
                <a:solidFill>
                  <a:prstClr val="black"/>
                </a:solidFill>
              </a:rPr>
              <a:t>Развитие рефлексии.</a:t>
            </a:r>
          </a:p>
          <a:p>
            <a:pPr lvl="0">
              <a:spcAft>
                <a:spcPts val="600"/>
              </a:spcAft>
            </a:pPr>
            <a:r>
              <a:rPr lang="ru-RU" sz="2800" dirty="0">
                <a:solidFill>
                  <a:prstClr val="black"/>
                </a:solidFill>
              </a:rPr>
              <a:t>Формирование внутреннего плана действий.</a:t>
            </a:r>
          </a:p>
          <a:p>
            <a:pPr lvl="0">
              <a:spcAft>
                <a:spcPts val="600"/>
              </a:spcAft>
            </a:pPr>
            <a:r>
              <a:rPr lang="ru-RU" sz="2800" dirty="0">
                <a:solidFill>
                  <a:prstClr val="black"/>
                </a:solidFill>
              </a:rPr>
              <a:t>Появляется новый авторитет – учитель. </a:t>
            </a:r>
            <a:endParaRPr lang="ru-RU" sz="2800" dirty="0" smtClean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1788" y="5278179"/>
            <a:ext cx="32796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2800" b="1" dirty="0">
                <a:solidFill>
                  <a:srgbClr val="00B050"/>
                </a:solidFill>
              </a:rPr>
              <a:t>уверенность в себе, компетентность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16972" y="5301208"/>
            <a:ext cx="43395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неверие в свои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силы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, чувство неполноценности 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3278" y="4254920"/>
            <a:ext cx="88432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ru-RU" sz="2800" dirty="0">
                <a:solidFill>
                  <a:prstClr val="black"/>
                </a:solidFill>
              </a:rPr>
              <a:t>Формируется самооценка на основе оценивания учителями достигнутых результатов в учении: </a:t>
            </a:r>
          </a:p>
        </p:txBody>
      </p:sp>
    </p:spTree>
    <p:extLst>
      <p:ext uri="{BB962C8B-B14F-4D97-AF65-F5344CB8AC3E}">
        <p14:creationId xmlns:p14="http://schemas.microsoft.com/office/powerpoint/2010/main" val="226353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21743" y="1173163"/>
            <a:ext cx="761069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/>
              <a:t>Кризис семи лет</a:t>
            </a:r>
            <a:r>
              <a:rPr lang="ru-RU" sz="3200" dirty="0"/>
              <a:t> </a:t>
            </a:r>
            <a:endParaRPr lang="ru-RU" sz="3200" dirty="0" smtClean="0"/>
          </a:p>
          <a:p>
            <a:pPr>
              <a:spcAft>
                <a:spcPts val="600"/>
              </a:spcAft>
            </a:pPr>
            <a:r>
              <a:rPr lang="ru-RU" sz="2800" dirty="0" smtClean="0"/>
              <a:t>Период </a:t>
            </a:r>
            <a:r>
              <a:rPr lang="ru-RU" sz="2800" dirty="0"/>
              <a:t>рождения социального «Я» ребенка (Л.И</a:t>
            </a:r>
            <a:r>
              <a:rPr lang="ru-RU" sz="2800" dirty="0" smtClean="0"/>
              <a:t>. </a:t>
            </a:r>
            <a:r>
              <a:rPr lang="ru-RU" sz="2800" dirty="0" err="1" smtClean="0"/>
              <a:t>Божович</a:t>
            </a:r>
            <a:r>
              <a:rPr lang="ru-RU" sz="2800" dirty="0"/>
              <a:t>). </a:t>
            </a:r>
            <a:endParaRPr lang="ru-RU" sz="2800" dirty="0" smtClean="0"/>
          </a:p>
          <a:p>
            <a:pPr>
              <a:spcAft>
                <a:spcPts val="600"/>
              </a:spcAft>
            </a:pPr>
            <a:r>
              <a:rPr lang="ru-RU" sz="2800" dirty="0" smtClean="0"/>
              <a:t>Меняется среда </a:t>
            </a:r>
            <a:r>
              <a:rPr lang="ru-RU" sz="2800" dirty="0"/>
              <a:t>и отношение ребенка к среде. Возрастает уровень запросов к самому себе, к собственному успеху, положению, появляется уважение к себе. </a:t>
            </a:r>
            <a:endParaRPr lang="ru-RU" sz="2800" dirty="0" smtClean="0"/>
          </a:p>
          <a:p>
            <a:pPr>
              <a:spcAft>
                <a:spcPts val="600"/>
              </a:spcAft>
            </a:pPr>
            <a:r>
              <a:rPr lang="ru-RU" sz="2800" dirty="0" smtClean="0"/>
              <a:t>Происходит </a:t>
            </a:r>
            <a:r>
              <a:rPr lang="ru-RU" sz="2800" dirty="0"/>
              <a:t>активное формирование самооценки.</a:t>
            </a:r>
          </a:p>
        </p:txBody>
      </p:sp>
    </p:spTree>
    <p:extLst>
      <p:ext uri="{BB962C8B-B14F-4D97-AF65-F5344CB8AC3E}">
        <p14:creationId xmlns:p14="http://schemas.microsoft.com/office/powerpoint/2010/main" val="126907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woman-pim.ru/wp-content/uploads/2013/11/strongroditeli_rebenka_stradayushego_nevropatiei_kak_pra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192" y="3448"/>
            <a:ext cx="3243808" cy="486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65820"/>
            <a:ext cx="590465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>
                <a:solidFill>
                  <a:srgbClr val="FF0000"/>
                </a:solidFill>
              </a:rPr>
              <a:t>Подростковый </a:t>
            </a:r>
            <a:r>
              <a:rPr lang="ru-RU" sz="2800" b="1" dirty="0" smtClean="0">
                <a:solidFill>
                  <a:srgbClr val="FF0000"/>
                </a:solidFill>
              </a:rPr>
              <a:t>возраст </a:t>
            </a:r>
            <a:r>
              <a:rPr lang="ru-RU" sz="2800" dirty="0" smtClean="0">
                <a:solidFill>
                  <a:srgbClr val="FF0000"/>
                </a:solidFill>
              </a:rPr>
              <a:t>(</a:t>
            </a:r>
            <a:r>
              <a:rPr lang="ru-RU" sz="2800" dirty="0">
                <a:solidFill>
                  <a:srgbClr val="FF0000"/>
                </a:solidFill>
              </a:rPr>
              <a:t>11—14 лет)</a:t>
            </a:r>
          </a:p>
          <a:p>
            <a:pPr>
              <a:spcAft>
                <a:spcPts val="1200"/>
              </a:spcAft>
            </a:pPr>
            <a:r>
              <a:rPr lang="ru-RU" sz="2800" b="1" dirty="0"/>
              <a:t>Ведущая деятельность </a:t>
            </a:r>
            <a:r>
              <a:rPr lang="ru-RU" sz="2800" dirty="0"/>
              <a:t>— общение со сверстниками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9104" y="4725144"/>
            <a:ext cx="8897391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600" dirty="0" smtClean="0">
                <a:solidFill>
                  <a:prstClr val="black"/>
                </a:solidFill>
              </a:rPr>
              <a:t>Самоутверждение</a:t>
            </a:r>
            <a:r>
              <a:rPr lang="ru-RU" sz="2600" i="1" dirty="0">
                <a:solidFill>
                  <a:prstClr val="black"/>
                </a:solidFill>
              </a:rPr>
              <a:t> </a:t>
            </a:r>
            <a:r>
              <a:rPr lang="ru-RU" sz="2600" dirty="0">
                <a:solidFill>
                  <a:prstClr val="black"/>
                </a:solidFill>
              </a:rPr>
              <a:t>индивидуальности</a:t>
            </a:r>
            <a:r>
              <a:rPr lang="ru-RU" sz="2600" dirty="0" smtClean="0">
                <a:solidFill>
                  <a:prstClr val="black"/>
                </a:solidFill>
              </a:rPr>
              <a:t>. Стремление к самостоятельности. Выбор </a:t>
            </a:r>
            <a:r>
              <a:rPr lang="ru-RU" sz="2600" dirty="0" err="1">
                <a:solidFill>
                  <a:prstClr val="black"/>
                </a:solidFill>
              </a:rPr>
              <a:t>референтной</a:t>
            </a:r>
            <a:r>
              <a:rPr lang="ru-RU" sz="2600" dirty="0">
                <a:solidFill>
                  <a:prstClr val="black"/>
                </a:solidFill>
              </a:rPr>
              <a:t> </a:t>
            </a:r>
            <a:r>
              <a:rPr lang="ru-RU" sz="2600" dirty="0" smtClean="0">
                <a:solidFill>
                  <a:prstClr val="black"/>
                </a:solidFill>
              </a:rPr>
              <a:t>группы.</a:t>
            </a:r>
            <a:endParaRPr lang="ru-RU" sz="2600" dirty="0">
              <a:solidFill>
                <a:prstClr val="black"/>
              </a:solidFill>
            </a:endParaRPr>
          </a:p>
          <a:p>
            <a:pPr lvl="0">
              <a:spcAft>
                <a:spcPts val="1200"/>
              </a:spcAft>
            </a:pPr>
            <a:r>
              <a:rPr lang="ru-RU" sz="2600" dirty="0" smtClean="0">
                <a:solidFill>
                  <a:prstClr val="black"/>
                </a:solidFill>
              </a:rPr>
              <a:t>«Чувство </a:t>
            </a:r>
            <a:r>
              <a:rPr lang="ru-RU" sz="2600" dirty="0">
                <a:solidFill>
                  <a:prstClr val="black"/>
                </a:solidFill>
              </a:rPr>
              <a:t>взрослости». Появление сексуальных влечений и интересов. Протест против диктата </a:t>
            </a:r>
            <a:r>
              <a:rPr lang="ru-RU" sz="2600" dirty="0" smtClean="0">
                <a:solidFill>
                  <a:prstClr val="black"/>
                </a:solidFill>
              </a:rPr>
              <a:t>взрослых.</a:t>
            </a:r>
            <a:endParaRPr lang="ru-RU" sz="26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9104" y="1924377"/>
            <a:ext cx="63771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600" dirty="0">
                <a:solidFill>
                  <a:prstClr val="black"/>
                </a:solidFill>
              </a:rPr>
              <a:t>Интенсивное половое созревание и развитие, физиологическая перестройка организма.</a:t>
            </a:r>
          </a:p>
          <a:p>
            <a:pPr lvl="0">
              <a:spcAft>
                <a:spcPts val="1200"/>
              </a:spcAft>
            </a:pPr>
            <a:r>
              <a:rPr lang="ru-RU" sz="2600" dirty="0">
                <a:solidFill>
                  <a:prstClr val="black"/>
                </a:solidFill>
              </a:rPr>
              <a:t>Неустойчивость настроений неуправляемость эмоций.</a:t>
            </a:r>
          </a:p>
          <a:p>
            <a:pPr lvl="0">
              <a:spcAft>
                <a:spcPts val="1200"/>
              </a:spcAft>
            </a:pPr>
            <a:r>
              <a:rPr lang="ru-RU" sz="2600" dirty="0">
                <a:solidFill>
                  <a:prstClr val="black"/>
                </a:solidFill>
              </a:rPr>
              <a:t>Формирование самосознания, своего «Я».</a:t>
            </a:r>
          </a:p>
        </p:txBody>
      </p:sp>
    </p:spTree>
    <p:extLst>
      <p:ext uri="{BB962C8B-B14F-4D97-AF65-F5344CB8AC3E}">
        <p14:creationId xmlns:p14="http://schemas.microsoft.com/office/powerpoint/2010/main" val="8354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87844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/>
              <a:t>Проблемы, возникающие у ребёнка при неправильных действиях взрослых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4450" y="1735737"/>
            <a:ext cx="5025621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006600"/>
                </a:solidFill>
              </a:rPr>
              <a:t>Трудности освоения учебной деятельности, </a:t>
            </a:r>
            <a:r>
              <a:rPr lang="ru-RU" sz="2400" dirty="0" err="1">
                <a:solidFill>
                  <a:srgbClr val="006600"/>
                </a:solidFill>
              </a:rPr>
              <a:t>несформированность</a:t>
            </a:r>
            <a:r>
              <a:rPr lang="ru-RU" sz="2400" dirty="0">
                <a:solidFill>
                  <a:srgbClr val="006600"/>
                </a:solidFill>
              </a:rPr>
              <a:t> мотивов </a:t>
            </a:r>
            <a:r>
              <a:rPr lang="ru-RU" sz="2400" dirty="0" smtClean="0">
                <a:solidFill>
                  <a:srgbClr val="006600"/>
                </a:solidFill>
              </a:rPr>
              <a:t>учения.</a:t>
            </a:r>
          </a:p>
          <a:p>
            <a:pPr>
              <a:spcAft>
                <a:spcPts val="2400"/>
              </a:spcAft>
            </a:pPr>
            <a:r>
              <a:rPr lang="ru-RU" sz="2400" dirty="0" smtClean="0">
                <a:solidFill>
                  <a:srgbClr val="006600"/>
                </a:solidFill>
              </a:rPr>
              <a:t>Эмоциональное </a:t>
            </a:r>
            <a:r>
              <a:rPr lang="ru-RU" sz="2400" dirty="0">
                <a:solidFill>
                  <a:srgbClr val="006600"/>
                </a:solidFill>
              </a:rPr>
              <a:t>неблагополучие: тревожность, низкая самооценка, страхи школы, вызова к доске, контрольных работ, агрессия, плохое </a:t>
            </a:r>
            <a:r>
              <a:rPr lang="ru-RU" sz="2400" dirty="0" smtClean="0">
                <a:solidFill>
                  <a:srgbClr val="006600"/>
                </a:solidFill>
              </a:rPr>
              <a:t>настроение. </a:t>
            </a:r>
          </a:p>
          <a:p>
            <a:pPr>
              <a:spcAft>
                <a:spcPts val="2400"/>
              </a:spcAft>
            </a:pPr>
            <a:r>
              <a:rPr lang="ru-RU" sz="2400" dirty="0" err="1">
                <a:solidFill>
                  <a:srgbClr val="002060"/>
                </a:solidFill>
              </a:rPr>
              <a:t>Несформированность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ответственности (причины</a:t>
            </a:r>
            <a:r>
              <a:rPr lang="ru-RU" sz="2400" dirty="0">
                <a:solidFill>
                  <a:srgbClr val="002060"/>
                </a:solidFill>
              </a:rPr>
              <a:t>: </a:t>
            </a:r>
            <a:r>
              <a:rPr lang="ru-RU" sz="2400" dirty="0" err="1">
                <a:solidFill>
                  <a:srgbClr val="002060"/>
                </a:solidFill>
              </a:rPr>
              <a:t>гиперопека</a:t>
            </a:r>
            <a:r>
              <a:rPr lang="ru-RU" sz="2400" dirty="0">
                <a:solidFill>
                  <a:srgbClr val="002060"/>
                </a:solidFill>
              </a:rPr>
              <a:t>, </a:t>
            </a:r>
            <a:r>
              <a:rPr lang="ru-RU" sz="2400" dirty="0" smtClean="0">
                <a:solidFill>
                  <a:srgbClr val="002060"/>
                </a:solidFill>
              </a:rPr>
              <a:t>жёсткий </a:t>
            </a:r>
            <a:r>
              <a:rPr lang="ru-RU" sz="2400" dirty="0">
                <a:solidFill>
                  <a:srgbClr val="002060"/>
                </a:solidFill>
              </a:rPr>
              <a:t>контроль со стороны </a:t>
            </a:r>
            <a:r>
              <a:rPr lang="ru-RU" sz="2400" dirty="0" smtClean="0">
                <a:solidFill>
                  <a:srgbClr val="002060"/>
                </a:solidFill>
              </a:rPr>
              <a:t>родителей).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39412" y="1735737"/>
            <a:ext cx="369708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ru-RU" sz="2400" dirty="0" smtClean="0">
                <a:solidFill>
                  <a:srgbClr val="006600"/>
                </a:solidFill>
              </a:rPr>
              <a:t>Страх</a:t>
            </a:r>
            <a:r>
              <a:rPr lang="ru-RU" sz="2400" dirty="0">
                <a:solidFill>
                  <a:srgbClr val="006600"/>
                </a:solidFill>
              </a:rPr>
              <a:t>, лживость, </a:t>
            </a:r>
            <a:r>
              <a:rPr lang="ru-RU" sz="2400" dirty="0" smtClean="0">
                <a:solidFill>
                  <a:srgbClr val="006600"/>
                </a:solidFill>
              </a:rPr>
              <a:t>одиночество, незащищённость.</a:t>
            </a:r>
          </a:p>
          <a:p>
            <a:pPr lvl="0"/>
            <a:endParaRPr lang="ru-RU" sz="2400" dirty="0" smtClean="0">
              <a:solidFill>
                <a:srgbClr val="006600"/>
              </a:solidFill>
            </a:endParaRPr>
          </a:p>
          <a:p>
            <a:pPr lvl="0"/>
            <a:endParaRPr lang="ru-RU" sz="2400" dirty="0" smtClean="0">
              <a:solidFill>
                <a:srgbClr val="006600"/>
              </a:solidFill>
            </a:endParaRPr>
          </a:p>
          <a:p>
            <a:pPr lvl="0"/>
            <a:endParaRPr lang="ru-RU" sz="2400" dirty="0" smtClean="0">
              <a:solidFill>
                <a:srgbClr val="006600"/>
              </a:solidFill>
            </a:endParaRPr>
          </a:p>
          <a:p>
            <a:pPr lvl="0"/>
            <a:endParaRPr lang="ru-RU" sz="2400" dirty="0">
              <a:solidFill>
                <a:srgbClr val="006600"/>
              </a:solidFill>
            </a:endParaRPr>
          </a:p>
          <a:p>
            <a:pPr lvl="0"/>
            <a:endParaRPr lang="ru-RU" sz="2400" dirty="0">
              <a:solidFill>
                <a:srgbClr val="006600"/>
              </a:solidFill>
            </a:endParaRPr>
          </a:p>
          <a:p>
            <a:pPr lvl="0">
              <a:spcAft>
                <a:spcPts val="1800"/>
              </a:spcAft>
            </a:pPr>
            <a:r>
              <a:rPr lang="ru-RU" sz="2400" dirty="0" smtClean="0">
                <a:solidFill>
                  <a:srgbClr val="002060"/>
                </a:solidFill>
              </a:rPr>
              <a:t>Зависимость </a:t>
            </a:r>
            <a:r>
              <a:rPr lang="ru-RU" sz="2400" dirty="0">
                <a:solidFill>
                  <a:srgbClr val="002060"/>
                </a:solidFill>
              </a:rPr>
              <a:t>от родителей, неуверенность в себе, ориентация на внешний контроль, боязнь принимать решения.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>
              <a:spcAft>
                <a:spcPts val="1200"/>
              </a:spcAft>
            </a:pP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9404" y="1196752"/>
            <a:ext cx="4163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 </a:t>
            </a:r>
            <a:r>
              <a:rPr lang="ru-RU" sz="2800" b="1" dirty="0" smtClean="0">
                <a:solidFill>
                  <a:prstClr val="black"/>
                </a:solidFill>
              </a:rPr>
              <a:t>подростковом возрасте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52120" y="1194495"/>
            <a:ext cx="2442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Впоследствии 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8" name="Управляющая кнопка: возврат 7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930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faithag.com/images/Image/user/students%20ministries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041854"/>
            <a:ext cx="5364088" cy="2816146"/>
          </a:xfrm>
          <a:prstGeom prst="rect">
            <a:avLst/>
          </a:prstGeom>
          <a:noFill/>
        </p:spPr>
      </p:pic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88640"/>
            <a:ext cx="889248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Юность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(14 — 18 лет)</a:t>
            </a:r>
          </a:p>
          <a:p>
            <a:pPr>
              <a:spcAft>
                <a:spcPts val="1200"/>
              </a:spcAft>
            </a:pPr>
            <a:r>
              <a:rPr lang="ru-RU" sz="2800" b="1" dirty="0" smtClean="0"/>
              <a:t>Ведущая деятельность </a:t>
            </a:r>
            <a:r>
              <a:rPr lang="ru-RU" sz="2800" dirty="0" smtClean="0"/>
              <a:t>— учебно-профессиональная.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Формируется самосознание — представление о себе самом.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Формируется собственное мировоззрение.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797152"/>
            <a:ext cx="3096344" cy="139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dirty="0" smtClean="0">
                <a:solidFill>
                  <a:prstClr val="black"/>
                </a:solidFill>
              </a:rPr>
              <a:t>Возникает первое чувство любви, дружбы.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212976"/>
            <a:ext cx="53285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dirty="0" smtClean="0">
                <a:solidFill>
                  <a:prstClr val="black"/>
                </a:solidFill>
              </a:rPr>
              <a:t>Основной мотив познавательной деятельности —стремление приобрести профессию.</a:t>
            </a:r>
          </a:p>
        </p:txBody>
      </p:sp>
    </p:spTree>
    <p:extLst>
      <p:ext uri="{BB962C8B-B14F-4D97-AF65-F5344CB8AC3E}">
        <p14:creationId xmlns:p14="http://schemas.microsoft.com/office/powerpoint/2010/main" val="8354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950" y="1916832"/>
            <a:ext cx="403244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dirty="0" smtClean="0"/>
              <a:t>Зрелость в умственном, нравственном отношении.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Пик интеллектуальных и познавательных возможностей.</a:t>
            </a:r>
          </a:p>
        </p:txBody>
      </p:sp>
      <p:pic>
        <p:nvPicPr>
          <p:cNvPr id="2050" name="Picture 2" descr="http://www.molodoy.gorny.ru/blog/wp-content/uploads/166571304189302_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274" y="1484784"/>
            <a:ext cx="4693725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6903" y="172379"/>
            <a:ext cx="868932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3200" b="1" dirty="0">
                <a:solidFill>
                  <a:srgbClr val="7030A0"/>
                </a:solidFill>
              </a:rPr>
              <a:t>Молодость </a:t>
            </a:r>
            <a:r>
              <a:rPr lang="ru-RU" sz="3200" dirty="0">
                <a:solidFill>
                  <a:srgbClr val="7030A0"/>
                </a:solidFill>
              </a:rPr>
              <a:t>(18—28 лет)</a:t>
            </a:r>
          </a:p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Ведущая деятельность </a:t>
            </a:r>
            <a:r>
              <a:rPr lang="ru-RU" sz="2800" dirty="0">
                <a:solidFill>
                  <a:prstClr val="black"/>
                </a:solidFill>
              </a:rPr>
              <a:t>— социально-личностное общение.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8079" y="4785311"/>
            <a:ext cx="874846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dirty="0">
                <a:solidFill>
                  <a:prstClr val="black"/>
                </a:solidFill>
              </a:rPr>
              <a:t>Принятие ответственных решений: выбор и овладение профессией, выбор стиля и своего места в жизни.</a:t>
            </a:r>
          </a:p>
          <a:p>
            <a:pPr lvl="0">
              <a:spcAft>
                <a:spcPts val="1200"/>
              </a:spcAft>
            </a:pPr>
            <a:r>
              <a:rPr lang="ru-RU" sz="2800" dirty="0">
                <a:solidFill>
                  <a:prstClr val="black"/>
                </a:solidFill>
              </a:rPr>
              <a:t>Выбор спутника жизни, создание своей семьи, активность в сексуальной сфере.</a:t>
            </a:r>
          </a:p>
        </p:txBody>
      </p:sp>
    </p:spTree>
    <p:extLst>
      <p:ext uri="{BB962C8B-B14F-4D97-AF65-F5344CB8AC3E}">
        <p14:creationId xmlns:p14="http://schemas.microsoft.com/office/powerpoint/2010/main" val="8354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sveiksunvesels.lv/img/news/bildes/large/Happy_group_of_peo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452" y="286927"/>
            <a:ext cx="5489548" cy="411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5174" y="252686"/>
            <a:ext cx="4552850" cy="4139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/>
              <a:t>Взрослость (28—45 лет)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2800" b="1" dirty="0" smtClean="0"/>
              <a:t>Ведущая деятельность </a:t>
            </a:r>
            <a:r>
              <a:rPr lang="ru-RU" sz="2800" dirty="0" smtClean="0"/>
              <a:t>— профессиональная.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Убежденность, сложившееся мировоззрение.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Критичность и самокритичность.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453" y="5157192"/>
            <a:ext cx="89088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Кризис середины жизни </a:t>
            </a:r>
            <a:r>
              <a:rPr lang="ru-RU" sz="2800" dirty="0" smtClean="0"/>
              <a:t>(40-45 лет). Критическая оценка и переоценка своих </a:t>
            </a:r>
            <a:r>
              <a:rPr lang="ru-RU" sz="2800" dirty="0"/>
              <a:t>достижений. </a:t>
            </a:r>
            <a:r>
              <a:rPr lang="ru-RU" sz="2800" dirty="0" smtClean="0"/>
              <a:t>Переживание </a:t>
            </a:r>
            <a:r>
              <a:rPr lang="ru-RU" sz="2800" dirty="0"/>
              <a:t>остановки в </a:t>
            </a:r>
            <a:r>
              <a:rPr lang="ru-RU" sz="2800" dirty="0" smtClean="0"/>
              <a:t>развитии. Профессиональные деформации. 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4298" y="4509120"/>
            <a:ext cx="71916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dirty="0">
                <a:solidFill>
                  <a:prstClr val="black"/>
                </a:solidFill>
              </a:rPr>
              <a:t>Пик профессиональных достижений.</a:t>
            </a:r>
          </a:p>
        </p:txBody>
      </p:sp>
    </p:spTree>
    <p:extLst>
      <p:ext uri="{BB962C8B-B14F-4D97-AF65-F5344CB8AC3E}">
        <p14:creationId xmlns:p14="http://schemas.microsoft.com/office/powerpoint/2010/main" val="8354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kathyheshelow.com/wp-content/uploads/2016/01/older-couple-BIG-COMMER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70886"/>
            <a:ext cx="5868144" cy="318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59606" y="188640"/>
            <a:ext cx="857689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</a:rPr>
              <a:t>Зрелость </a:t>
            </a: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(45—65 лет)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Достижение </a:t>
            </a:r>
            <a:r>
              <a:rPr lang="ru-RU" sz="2800" dirty="0"/>
              <a:t>вершин в управленческой деятельности.</a:t>
            </a:r>
          </a:p>
          <a:p>
            <a:pPr>
              <a:spcAft>
                <a:spcPts val="1200"/>
              </a:spcAft>
            </a:pPr>
            <a:r>
              <a:rPr lang="ru-RU" sz="2800" dirty="0"/>
              <a:t>Подтверждение своей значимости для других.</a:t>
            </a:r>
          </a:p>
          <a:p>
            <a:pPr>
              <a:spcAft>
                <a:spcPts val="1200"/>
              </a:spcAft>
            </a:pPr>
            <a:r>
              <a:rPr lang="ru-RU" sz="2800" dirty="0"/>
              <a:t>Переосмысление жизненных </a:t>
            </a:r>
            <a:r>
              <a:rPr lang="ru-RU" sz="2800" dirty="0" smtClean="0"/>
              <a:t>целей, выработка </a:t>
            </a:r>
            <a:r>
              <a:rPr lang="ru-RU" sz="2800" dirty="0"/>
              <a:t>нового образа </a:t>
            </a:r>
            <a:r>
              <a:rPr lang="ru-RU" sz="2800" dirty="0" smtClean="0"/>
              <a:t>«Я».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2517" y="4437112"/>
            <a:ext cx="30243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</a:rPr>
              <a:t>Переживания, связанные с ухудшением здоровья.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9517" y="3193832"/>
            <a:ext cx="77428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dirty="0">
                <a:solidFill>
                  <a:prstClr val="black"/>
                </a:solidFill>
              </a:rPr>
              <a:t>Кризис утраты профессиональной деятельности, уход на пенсию.</a:t>
            </a:r>
          </a:p>
        </p:txBody>
      </p:sp>
    </p:spTree>
    <p:extLst>
      <p:ext uri="{BB962C8B-B14F-4D97-AF65-F5344CB8AC3E}">
        <p14:creationId xmlns:p14="http://schemas.microsoft.com/office/powerpoint/2010/main" val="8354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venividi.ru/sites/default/files/styles/large/public/images/22922/avstr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204" y="3356992"/>
            <a:ext cx="5254795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3" name="Управляющая кнопка: возврат 2">
            <a:hlinkClick r:id="rId3" action="ppaction://hlinksldjump" highlightClick="1"/>
          </p:cNvPr>
          <p:cNvSpPr/>
          <p:nvPr/>
        </p:nvSpPr>
        <p:spPr>
          <a:xfrm>
            <a:off x="8316416" y="6453336"/>
            <a:ext cx="432048" cy="404664"/>
          </a:xfrm>
          <a:prstGeom prst="actionButtonRetur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5272" y="186780"/>
            <a:ext cx="883872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chemeClr val="bg1">
                    <a:lumMod val="50000"/>
                  </a:schemeClr>
                </a:solidFill>
              </a:rPr>
              <a:t>Старость 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</a:rPr>
              <a:t>(от 65 лет)</a:t>
            </a:r>
          </a:p>
          <a:p>
            <a:pPr>
              <a:spcAft>
                <a:spcPts val="1200"/>
              </a:spcAft>
            </a:pPr>
            <a:r>
              <a:rPr lang="ru-RU" sz="2800" b="1" dirty="0"/>
              <a:t>Ведущая деятельность</a:t>
            </a:r>
            <a:r>
              <a:rPr lang="ru-RU" sz="2800" dirty="0"/>
              <a:t> – приспособление к старению.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Прекращение </a:t>
            </a:r>
            <a:r>
              <a:rPr lang="ru-RU" sz="2800" dirty="0"/>
              <a:t>активной трудовой деятельности.</a:t>
            </a:r>
          </a:p>
          <a:p>
            <a:pPr>
              <a:spcAft>
                <a:spcPts val="1200"/>
              </a:spcAft>
            </a:pPr>
            <a:r>
              <a:rPr lang="ru-RU" sz="2800" dirty="0"/>
              <a:t>Сужение пространства межличностных отношений.</a:t>
            </a:r>
          </a:p>
          <a:p>
            <a:pPr>
              <a:spcAft>
                <a:spcPts val="1200"/>
              </a:spcAft>
            </a:pPr>
            <a:r>
              <a:rPr lang="ru-RU" sz="2800" dirty="0" smtClean="0"/>
              <a:t>Мудрость </a:t>
            </a:r>
            <a:r>
              <a:rPr lang="ru-RU" sz="2800" dirty="0"/>
              <a:t>как приобретение старости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2349" y="3384426"/>
            <a:ext cx="341555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800" b="1" dirty="0">
                <a:solidFill>
                  <a:prstClr val="black"/>
                </a:solidFill>
              </a:rPr>
              <a:t>Проблемы: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smtClean="0">
                <a:solidFill>
                  <a:prstClr val="black"/>
                </a:solidFill>
              </a:rPr>
              <a:t>лишение </a:t>
            </a:r>
            <a:r>
              <a:rPr lang="ru-RU" sz="2800" dirty="0">
                <a:solidFill>
                  <a:prstClr val="black"/>
                </a:solidFill>
              </a:rPr>
              <a:t>возможности быть полезным, </a:t>
            </a:r>
            <a:r>
              <a:rPr lang="ru-RU" sz="2800" dirty="0" smtClean="0">
                <a:solidFill>
                  <a:prstClr val="black"/>
                </a:solidFill>
              </a:rPr>
              <a:t>нереализованная потребность </a:t>
            </a:r>
            <a:r>
              <a:rPr lang="ru-RU" sz="2800" dirty="0">
                <a:solidFill>
                  <a:prstClr val="black"/>
                </a:solidFill>
              </a:rPr>
              <a:t>общаться с </a:t>
            </a:r>
            <a:r>
              <a:rPr lang="ru-RU" sz="2800" dirty="0" smtClean="0">
                <a:solidFill>
                  <a:prstClr val="black"/>
                </a:solidFill>
              </a:rPr>
              <a:t>внуками и др.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4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017af80e57169e63c48c0b051cdddf459a0935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1425</Words>
  <Application>Microsoft Office PowerPoint</Application>
  <PresentationFormat>Экран (4:3)</PresentationFormat>
  <Paragraphs>200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психики в филогенезе и онтогенезе</dc:title>
  <dc:creator>Сергей Сидоров</dc:creator>
  <dc:description>1. Развитие психики в филогенезе.
2. Развитие психики в онтогенезе.</dc:description>
  <cp:lastModifiedBy>Сергей</cp:lastModifiedBy>
  <cp:revision>71</cp:revision>
  <dcterms:created xsi:type="dcterms:W3CDTF">2016-09-25T03:25:07Z</dcterms:created>
  <dcterms:modified xsi:type="dcterms:W3CDTF">2016-10-08T14:19:13Z</dcterms:modified>
</cp:coreProperties>
</file>