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5" r:id="rId20"/>
    <p:sldId id="276" r:id="rId21"/>
    <p:sldId id="274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custDataLst>
    <p:tags r:id="rId2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3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22.xml"/><Relationship Id="rId5" Type="http://schemas.openxmlformats.org/officeDocument/2006/relationships/slide" Target="slide14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39453"/>
            <a:ext cx="91456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Психика, сознание, бессознательное</a:t>
            </a:r>
            <a:endParaRPr lang="ru-RU" sz="4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0152" y="6308306"/>
            <a:ext cx="2953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2"/>
              </a:rPr>
              <a:t>Сидоров С.В.</a:t>
            </a:r>
            <a:endParaRPr lang="ru-RU" sz="1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2374" y="2204864"/>
            <a:ext cx="828092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spcAft>
                <a:spcPts val="1800"/>
              </a:spcAft>
            </a:pPr>
            <a:r>
              <a:rPr lang="ru-RU" sz="3200" dirty="0" smtClean="0">
                <a:hlinkClick r:id="rId3" action="ppaction://hlinksldjump"/>
              </a:rPr>
              <a:t>1. Понятие о психике.</a:t>
            </a:r>
            <a:endParaRPr lang="ru-RU" sz="3200" dirty="0"/>
          </a:p>
          <a:p>
            <a:pPr indent="457200">
              <a:spcAft>
                <a:spcPts val="1800"/>
              </a:spcAft>
            </a:pPr>
            <a:r>
              <a:rPr lang="ru-RU" sz="3200" dirty="0" smtClean="0">
                <a:hlinkClick r:id="rId4" action="ppaction://hlinksldjump"/>
              </a:rPr>
              <a:t>2. Нервная система </a:t>
            </a:r>
            <a:r>
              <a:rPr lang="ru-RU" sz="3200" dirty="0">
                <a:hlinkClick r:id="rId4" action="ppaction://hlinksldjump"/>
              </a:rPr>
              <a:t>и </a:t>
            </a:r>
            <a:r>
              <a:rPr lang="ru-RU" sz="3200" dirty="0" smtClean="0">
                <a:hlinkClick r:id="rId4" action="ppaction://hlinksldjump"/>
              </a:rPr>
              <a:t>психика.</a:t>
            </a:r>
            <a:endParaRPr lang="ru-RU" sz="3200" dirty="0"/>
          </a:p>
          <a:p>
            <a:pPr indent="457200">
              <a:spcAft>
                <a:spcPts val="1800"/>
              </a:spcAft>
            </a:pPr>
            <a:r>
              <a:rPr lang="ru-RU" sz="3200" dirty="0" smtClean="0">
                <a:hlinkClick r:id="rId5" action="ppaction://hlinksldjump"/>
              </a:rPr>
              <a:t>3. Структура </a:t>
            </a:r>
            <a:r>
              <a:rPr lang="ru-RU" sz="3200" dirty="0">
                <a:hlinkClick r:id="rId5" action="ppaction://hlinksldjump"/>
              </a:rPr>
              <a:t>психики человека</a:t>
            </a:r>
            <a:r>
              <a:rPr lang="ru-RU" sz="3200" dirty="0"/>
              <a:t>.</a:t>
            </a:r>
          </a:p>
          <a:p>
            <a:pPr indent="457200">
              <a:spcAft>
                <a:spcPts val="1800"/>
              </a:spcAft>
            </a:pPr>
            <a:r>
              <a:rPr lang="ru-RU" sz="3200" dirty="0" smtClean="0">
                <a:hlinkClick r:id="rId6" action="ppaction://hlinksldjump"/>
              </a:rPr>
              <a:t>4. Сознание </a:t>
            </a:r>
            <a:r>
              <a:rPr lang="ru-RU" sz="3200" dirty="0">
                <a:hlinkClick r:id="rId6" action="ppaction://hlinksldjump"/>
              </a:rPr>
              <a:t>и бессознательное</a:t>
            </a:r>
            <a:r>
              <a:rPr lang="ru-RU" sz="3200" dirty="0" smtClean="0">
                <a:hlinkClick r:id="rId6" action="ppaction://hlinksldjump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9587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97352" y="1700808"/>
            <a:ext cx="79208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Психика</a:t>
            </a:r>
            <a:r>
              <a:rPr lang="ru-RU" sz="3200" b="1" dirty="0" smtClean="0"/>
              <a:t> </a:t>
            </a:r>
            <a:r>
              <a:rPr lang="ru-RU" sz="3200" dirty="0" smtClean="0"/>
              <a:t>– </a:t>
            </a:r>
            <a:r>
              <a:rPr lang="ru-RU" sz="3200" dirty="0"/>
              <a:t>особая форма отражения окружающего мира, свойственная высокоорганизованной материи (человеку и животным).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7352" y="4509120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/>
              <a:t>Психика возникает там, где есть достаточно сложно организованная нервная система.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40466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spcAft>
                <a:spcPts val="1200"/>
              </a:spcAft>
            </a:pPr>
            <a:r>
              <a:rPr lang="ru-RU" sz="3600" b="1" dirty="0">
                <a:solidFill>
                  <a:srgbClr val="FF0000"/>
                </a:solidFill>
              </a:rPr>
              <a:t>1. Понятие </a:t>
            </a:r>
            <a:r>
              <a:rPr lang="ru-RU" sz="3600" b="1" dirty="0" smtClean="0">
                <a:solidFill>
                  <a:srgbClr val="FF0000"/>
                </a:solidFill>
              </a:rPr>
              <a:t>о психике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65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830" y="332656"/>
            <a:ext cx="8712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Психика </a:t>
            </a:r>
            <a:r>
              <a:rPr lang="ru-RU" sz="3200" b="1" dirty="0" smtClean="0">
                <a:solidFill>
                  <a:srgbClr val="00B0F0"/>
                </a:solidFill>
              </a:rPr>
              <a:t>человека</a:t>
            </a:r>
            <a:r>
              <a:rPr lang="ru-RU" sz="3200" b="1" dirty="0" smtClean="0"/>
              <a:t> </a:t>
            </a:r>
            <a:r>
              <a:rPr lang="ru-RU" sz="3200" dirty="0" smtClean="0"/>
              <a:t>– </a:t>
            </a:r>
            <a:r>
              <a:rPr lang="ru-RU" sz="3200" dirty="0"/>
              <a:t>это </a:t>
            </a:r>
            <a:r>
              <a:rPr lang="ru-RU" sz="3200" b="1" dirty="0"/>
              <a:t>субъективный образ объективного мира</a:t>
            </a:r>
            <a:r>
              <a:rPr lang="ru-RU" sz="3200" dirty="0"/>
              <a:t>, который возникает в процессе взаимодействия человека с окружающей его средой и другими людьми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1026" name="Picture 2" descr="C:\Users\Сергей\Documents\Documents\Документы 2016-17\0_8c904_3b2c955a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30" y="2719032"/>
            <a:ext cx="8531498" cy="336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6932" y="6084277"/>
            <a:ext cx="893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Создание субъективного образа в изобразительном творчестве</a:t>
            </a:r>
            <a:endParaRPr lang="ru-RU" sz="24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40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>
                <a:solidFill>
                  <a:prstClr val="black"/>
                </a:solidFill>
              </a:rPr>
              <a:t>Психика нематериальна (ее нельзя увидеть, услышать, попробовать на вкус или на ощупь). </a:t>
            </a:r>
            <a:endParaRPr lang="ru-RU" sz="3200" dirty="0" smtClean="0">
              <a:solidFill>
                <a:prstClr val="black"/>
              </a:solidFill>
            </a:endParaRPr>
          </a:p>
          <a:p>
            <a:pPr lvl="0"/>
            <a:endParaRPr lang="ru-RU" sz="1600" dirty="0">
              <a:solidFill>
                <a:prstClr val="black"/>
              </a:solidFill>
            </a:endParaRPr>
          </a:p>
          <a:p>
            <a:pPr lvl="0"/>
            <a:r>
              <a:rPr lang="ru-RU" sz="3200" dirty="0" smtClean="0">
                <a:solidFill>
                  <a:prstClr val="black"/>
                </a:solidFill>
              </a:rPr>
              <a:t>Поэтому </a:t>
            </a:r>
            <a:r>
              <a:rPr lang="ru-RU" sz="3200" dirty="0">
                <a:solidFill>
                  <a:prstClr val="black"/>
                </a:solidFill>
              </a:rPr>
              <a:t>исследовать психику можно лишь косвенно, делая те или иные выводы о психических явлениях по внешним, материальным признакам их проявлений.</a:t>
            </a:r>
          </a:p>
        </p:txBody>
      </p:sp>
      <p:pic>
        <p:nvPicPr>
          <p:cNvPr id="2052" name="Picture 4" descr="C:\Users\Сергей\Documents\Documents\Документы 2016-17\6976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604" y="4119650"/>
            <a:ext cx="4130876" cy="172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Сергей\Documents\Documents\Документы 2016-17\697656 —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57" y="4139106"/>
            <a:ext cx="3973091" cy="177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0" y="4005064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0" y="6093296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24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5" y="4509120"/>
            <a:ext cx="8598615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 smtClean="0"/>
              <a:t>Данные </a:t>
            </a:r>
            <a:r>
              <a:rPr lang="ru-RU" sz="3200" dirty="0"/>
              <a:t>функции </a:t>
            </a:r>
            <a:r>
              <a:rPr lang="ru-RU" sz="3200" dirty="0" smtClean="0"/>
              <a:t>взаимосвязаны. 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Они обеспечивают </a:t>
            </a:r>
            <a:r>
              <a:rPr lang="ru-RU" sz="3200" dirty="0"/>
              <a:t>адаптацию живого организма к условиям окружающей среды.</a:t>
            </a:r>
          </a:p>
        </p:txBody>
      </p:sp>
      <p:pic>
        <p:nvPicPr>
          <p:cNvPr id="3074" name="Picture 2" descr="http://thelib.ru/books/00/17/01/00170161/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2" y="273742"/>
            <a:ext cx="8930159" cy="382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0" y="4389080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593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466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spcAft>
                <a:spcPts val="1200"/>
              </a:spcAft>
            </a:pPr>
            <a:r>
              <a:rPr lang="ru-RU" sz="3600" b="1" dirty="0" smtClean="0">
                <a:solidFill>
                  <a:srgbClr val="FF0000"/>
                </a:solidFill>
              </a:rPr>
              <a:t>2</a:t>
            </a:r>
            <a:r>
              <a:rPr lang="ru-RU" sz="3600" b="1" dirty="0">
                <a:solidFill>
                  <a:srgbClr val="FF0000"/>
                </a:solidFill>
              </a:rPr>
              <a:t>. </a:t>
            </a:r>
            <a:r>
              <a:rPr lang="ru-RU" sz="3600" b="1" dirty="0" smtClean="0">
                <a:solidFill>
                  <a:srgbClr val="FF0000"/>
                </a:solidFill>
              </a:rPr>
              <a:t>Нервная система </a:t>
            </a:r>
            <a:r>
              <a:rPr lang="ru-RU" sz="3600" b="1" dirty="0">
                <a:solidFill>
                  <a:srgbClr val="FF0000"/>
                </a:solidFill>
              </a:rPr>
              <a:t>и </a:t>
            </a:r>
            <a:r>
              <a:rPr lang="ru-RU" sz="3600" b="1" dirty="0" smtClean="0">
                <a:solidFill>
                  <a:srgbClr val="FF0000"/>
                </a:solidFill>
              </a:rPr>
              <a:t>психика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274838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Материальной основой психики является нервная система.</a:t>
            </a:r>
          </a:p>
          <a:p>
            <a:endParaRPr lang="ru-RU" sz="3200" dirty="0"/>
          </a:p>
          <a:p>
            <a:r>
              <a:rPr lang="ru-RU" sz="3200" dirty="0"/>
              <a:t>Нервная система </a:t>
            </a:r>
            <a:r>
              <a:rPr lang="ru-RU" sz="3200" dirty="0" smtClean="0"/>
              <a:t>человека регулирует </a:t>
            </a:r>
            <a:r>
              <a:rPr lang="ru-RU" sz="3200" dirty="0"/>
              <a:t>все процессы в организме и </a:t>
            </a:r>
            <a:r>
              <a:rPr lang="ru-RU" sz="3200" dirty="0" smtClean="0"/>
              <a:t>обеспечивает </a:t>
            </a:r>
            <a:r>
              <a:rPr lang="ru-RU" sz="3200" dirty="0"/>
              <a:t>его оптимальное взаимодействие с окружающим миром.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352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fs00.infourok.ru/images/doc/259/264749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17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73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ергей\Documents\Documents\Документы 2016-17\56048250a9be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02" y="1808353"/>
            <a:ext cx="3169413" cy="498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4644" y="860148"/>
            <a:ext cx="3960440" cy="7920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Нервная система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3451" y="2519515"/>
            <a:ext cx="2894373" cy="137339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Центральная нервная система (ЦНС)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75853" y="2398739"/>
            <a:ext cx="2762850" cy="127677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Периферийная нервная система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37686" y="5211357"/>
            <a:ext cx="1510178" cy="827986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Спинной мозг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7208" y="4386782"/>
            <a:ext cx="1554472" cy="827986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Головной мозг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65276" y="4082410"/>
            <a:ext cx="1232520" cy="827986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Нервы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17515" y="5625350"/>
            <a:ext cx="1503784" cy="827986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Нервные узлы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08304" y="4505818"/>
            <a:ext cx="1711736" cy="827986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Нервные окончания</a:t>
            </a:r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4" name="Прямая соединительная линия 3"/>
          <p:cNvCxnSpPr>
            <a:stCxn id="2" idx="2"/>
            <a:endCxn id="7" idx="0"/>
          </p:cNvCxnSpPr>
          <p:nvPr/>
        </p:nvCxnSpPr>
        <p:spPr>
          <a:xfrm>
            <a:off x="4494864" y="1652236"/>
            <a:ext cx="2962414" cy="74650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2" idx="2"/>
            <a:endCxn id="6" idx="0"/>
          </p:cNvCxnSpPr>
          <p:nvPr/>
        </p:nvCxnSpPr>
        <p:spPr>
          <a:xfrm flipH="1">
            <a:off x="1540638" y="1652236"/>
            <a:ext cx="2954226" cy="86727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7" idx="2"/>
            <a:endCxn id="12" idx="0"/>
          </p:cNvCxnSpPr>
          <p:nvPr/>
        </p:nvCxnSpPr>
        <p:spPr>
          <a:xfrm>
            <a:off x="7457278" y="3675509"/>
            <a:ext cx="706894" cy="83030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7" idx="2"/>
            <a:endCxn id="11" idx="0"/>
          </p:cNvCxnSpPr>
          <p:nvPr/>
        </p:nvCxnSpPr>
        <p:spPr>
          <a:xfrm flipH="1">
            <a:off x="6869407" y="3675509"/>
            <a:ext cx="587871" cy="194984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7" idx="2"/>
            <a:endCxn id="10" idx="0"/>
          </p:cNvCxnSpPr>
          <p:nvPr/>
        </p:nvCxnSpPr>
        <p:spPr>
          <a:xfrm flipH="1">
            <a:off x="6281536" y="3675509"/>
            <a:ext cx="1175742" cy="40690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6" idx="2"/>
            <a:endCxn id="8" idx="0"/>
          </p:cNvCxnSpPr>
          <p:nvPr/>
        </p:nvCxnSpPr>
        <p:spPr>
          <a:xfrm>
            <a:off x="1540638" y="3892905"/>
            <a:ext cx="1052137" cy="131845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6" idx="2"/>
            <a:endCxn id="9" idx="0"/>
          </p:cNvCxnSpPr>
          <p:nvPr/>
        </p:nvCxnSpPr>
        <p:spPr>
          <a:xfrm flipH="1">
            <a:off x="914444" y="3892905"/>
            <a:ext cx="626194" cy="49387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4" name="TextBox 5133"/>
          <p:cNvSpPr txBox="1"/>
          <p:nvPr/>
        </p:nvSpPr>
        <p:spPr>
          <a:xfrm>
            <a:off x="269751" y="158205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F0"/>
                </a:solidFill>
              </a:rPr>
              <a:t>Общее строение нервной системы</a:t>
            </a:r>
            <a:endParaRPr lang="ru-RU" sz="3600" b="1" dirty="0">
              <a:solidFill>
                <a:srgbClr val="00B0F0"/>
              </a:solidFill>
            </a:endParaRPr>
          </a:p>
        </p:txBody>
      </p:sp>
      <p:sp>
        <p:nvSpPr>
          <p:cNvPr id="18" name="Управляющая кнопка: домой 17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658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6696744" cy="79208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Нервная система человека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5680" y="1598386"/>
            <a:ext cx="4176464" cy="197463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Соматическая нервная система</a:t>
            </a:r>
          </a:p>
          <a:p>
            <a:pPr algn="ctr"/>
            <a:r>
              <a:rPr lang="ru-RU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______________________________________________________________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Осуществляет связь с внешней средой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88024" y="1581186"/>
            <a:ext cx="4176464" cy="199183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Вегетативная нервная система</a:t>
            </a:r>
          </a:p>
          <a:p>
            <a:pPr algn="ctr"/>
            <a:r>
              <a:rPr lang="ru-RU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____________________________________________________________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Управляет внутренними ресурсами организма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1928" y="3933056"/>
            <a:ext cx="2100032" cy="2664296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Двигательный отдел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____________________________</a:t>
            </a: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Управляет движениями</a:t>
            </a:r>
          </a:p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6376" y="3933056"/>
            <a:ext cx="1783336" cy="2664296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Сенсорный отдел</a:t>
            </a:r>
          </a:p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________________________</a:t>
            </a: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Принимает информацию из внешней среды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52144" y="3930074"/>
            <a:ext cx="2366376" cy="2667278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Симпатический отдел</a:t>
            </a:r>
          </a:p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________________________________</a:t>
            </a: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Мобилизует внутренние ресурсы для активных действий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76256" y="3933056"/>
            <a:ext cx="2162568" cy="2664296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Парасимпати-ческий</a:t>
            </a:r>
            <a:r>
              <a:rPr lang="ru-RU" sz="2400" b="1" dirty="0" smtClean="0">
                <a:solidFill>
                  <a:schemeClr val="tx1"/>
                </a:solidFill>
              </a:rPr>
              <a:t> отдел</a:t>
            </a:r>
          </a:p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____________________________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Обеспечивает восстановление потраченных организмом ресурсов</a:t>
            </a:r>
            <a:endParaRPr lang="ru-RU" sz="2000" dirty="0">
              <a:solidFill>
                <a:schemeClr val="tx1"/>
              </a:solidFill>
            </a:endParaRPr>
          </a:p>
        </p:txBody>
      </p:sp>
      <p:cxnSp>
        <p:nvCxnSpPr>
          <p:cNvPr id="10" name="Прямая соединительная линия 9"/>
          <p:cNvCxnSpPr>
            <a:stCxn id="2" idx="2"/>
            <a:endCxn id="4" idx="0"/>
          </p:cNvCxnSpPr>
          <p:nvPr/>
        </p:nvCxnSpPr>
        <p:spPr>
          <a:xfrm>
            <a:off x="4608004" y="1052736"/>
            <a:ext cx="2268252" cy="52845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stCxn id="2" idx="2"/>
            <a:endCxn id="3" idx="0"/>
          </p:cNvCxnSpPr>
          <p:nvPr/>
        </p:nvCxnSpPr>
        <p:spPr>
          <a:xfrm flipH="1">
            <a:off x="2263912" y="1052736"/>
            <a:ext cx="2344092" cy="54565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4" idx="2"/>
            <a:endCxn id="9" idx="0"/>
          </p:cNvCxnSpPr>
          <p:nvPr/>
        </p:nvCxnSpPr>
        <p:spPr>
          <a:xfrm>
            <a:off x="6876256" y="3573016"/>
            <a:ext cx="1081284" cy="36004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4" idx="2"/>
            <a:endCxn id="8" idx="0"/>
          </p:cNvCxnSpPr>
          <p:nvPr/>
        </p:nvCxnSpPr>
        <p:spPr>
          <a:xfrm flipH="1">
            <a:off x="5535332" y="3573016"/>
            <a:ext cx="1340924" cy="35705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3" idx="2"/>
            <a:endCxn id="5" idx="0"/>
          </p:cNvCxnSpPr>
          <p:nvPr/>
        </p:nvCxnSpPr>
        <p:spPr>
          <a:xfrm>
            <a:off x="2263912" y="3573016"/>
            <a:ext cx="898032" cy="36004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3" idx="2"/>
            <a:endCxn id="6" idx="0"/>
          </p:cNvCxnSpPr>
          <p:nvPr/>
        </p:nvCxnSpPr>
        <p:spPr>
          <a:xfrm flipH="1">
            <a:off x="1088044" y="3573016"/>
            <a:ext cx="1175868" cy="36004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Управляющая кнопка: домой 1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974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2088" y="260648"/>
            <a:ext cx="85689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Нервная система состоит из нервных клеток – </a:t>
            </a:r>
            <a:r>
              <a:rPr lang="ru-RU" sz="3200" b="1" dirty="0" smtClean="0">
                <a:solidFill>
                  <a:srgbClr val="00B0F0"/>
                </a:solidFill>
              </a:rPr>
              <a:t>нейронов</a:t>
            </a:r>
            <a:r>
              <a:rPr lang="ru-RU" sz="3200" i="1" dirty="0" smtClean="0">
                <a:solidFill>
                  <a:prstClr val="black"/>
                </a:solidFill>
              </a:rPr>
              <a:t>, </a:t>
            </a:r>
            <a:r>
              <a:rPr lang="ru-RU" sz="3200" dirty="0" smtClean="0"/>
              <a:t>которые обрабатывают </a:t>
            </a:r>
            <a:r>
              <a:rPr lang="ru-RU" sz="3200" dirty="0"/>
              <a:t>и </a:t>
            </a:r>
            <a:r>
              <a:rPr lang="ru-RU" sz="3200" dirty="0" smtClean="0"/>
              <a:t>передают </a:t>
            </a:r>
            <a:r>
              <a:rPr lang="ru-RU" sz="3200" dirty="0"/>
              <a:t>информацию </a:t>
            </a:r>
            <a:endParaRPr lang="ru-RU" sz="3200" dirty="0" smtClean="0"/>
          </a:p>
          <a:p>
            <a:r>
              <a:rPr lang="ru-RU" sz="3200" dirty="0" smtClean="0"/>
              <a:t>посредством </a:t>
            </a:r>
          </a:p>
          <a:p>
            <a:r>
              <a:rPr lang="ru-RU" sz="3200" dirty="0" smtClean="0"/>
              <a:t>электрических </a:t>
            </a:r>
          </a:p>
          <a:p>
            <a:r>
              <a:rPr lang="ru-RU" sz="3200" dirty="0" smtClean="0"/>
              <a:t>и </a:t>
            </a:r>
            <a:r>
              <a:rPr lang="ru-RU" sz="3200" dirty="0"/>
              <a:t>химических </a:t>
            </a:r>
            <a:endParaRPr lang="ru-RU" sz="3200" dirty="0" smtClean="0"/>
          </a:p>
          <a:p>
            <a:r>
              <a:rPr lang="ru-RU" sz="3200" dirty="0" smtClean="0"/>
              <a:t>сигналов.</a:t>
            </a:r>
            <a:endParaRPr lang="ru-RU" sz="3200" dirty="0"/>
          </a:p>
          <a:p>
            <a:pPr lvl="0"/>
            <a:endParaRPr lang="ru-RU" sz="3200" i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http://www.fondosblackberry.com/user-content/uploads/wall/o/74/neuro_hy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328" y="1484784"/>
            <a:ext cx="604867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1784" y="5517232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В человеческом мозге насчитывается </a:t>
            </a:r>
            <a:r>
              <a:rPr lang="ru-RU" sz="3200" dirty="0"/>
              <a:t>10 видов </a:t>
            </a:r>
            <a:r>
              <a:rPr lang="ru-RU" sz="3200" dirty="0" smtClean="0"/>
              <a:t>нейронов</a:t>
            </a:r>
            <a:r>
              <a:rPr lang="ru-RU" sz="3200" dirty="0"/>
              <a:t>. 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20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340768"/>
            <a:ext cx="84969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dirty="0" smtClean="0"/>
              <a:t>Основные процессы высшей нервной деятельности:</a:t>
            </a:r>
            <a:r>
              <a:rPr lang="ru-RU" sz="3200" dirty="0"/>
              <a:t> </a:t>
            </a:r>
            <a:endParaRPr lang="ru-RU" sz="3200" i="1" dirty="0" smtClean="0"/>
          </a:p>
          <a:p>
            <a:pPr marL="720000"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Возбуждение</a:t>
            </a:r>
            <a:r>
              <a:rPr lang="ru-RU" sz="3200" b="1" dirty="0" smtClean="0"/>
              <a:t> </a:t>
            </a:r>
            <a:r>
              <a:rPr lang="ru-RU" sz="3200" dirty="0" smtClean="0"/>
              <a:t>– функциональная </a:t>
            </a:r>
            <a:r>
              <a:rPr lang="ru-RU" sz="3200" dirty="0"/>
              <a:t>активность нервных клеток и центров коры головного мозга.</a:t>
            </a:r>
          </a:p>
          <a:p>
            <a:pPr marL="720000"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Торможение</a:t>
            </a:r>
            <a:r>
              <a:rPr lang="ru-RU" sz="3200" b="1" dirty="0" smtClean="0"/>
              <a:t> </a:t>
            </a:r>
            <a:r>
              <a:rPr lang="ru-RU" sz="3200" dirty="0" smtClean="0"/>
              <a:t>– затухание </a:t>
            </a:r>
            <a:r>
              <a:rPr lang="ru-RU" sz="3200" dirty="0"/>
              <a:t>активности нервных клеток и центров коры головного мозга.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Скриншоты ScreenCapture\Сохраненное изображение 2016-9-25_14-33-54.2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426869" cy="536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188640"/>
            <a:ext cx="8928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Области головного мозга человека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32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dmee.ru/tw_files2/urls_1/41/d-40255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889248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104" y="4198608"/>
            <a:ext cx="2819744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52000"/>
            <a:r>
              <a:rPr lang="en-US" sz="2400" dirty="0" smtClean="0">
                <a:latin typeface="+mj-lt"/>
              </a:rPr>
              <a:t>I. </a:t>
            </a:r>
            <a:r>
              <a:rPr lang="ru-RU" sz="2400" dirty="0" smtClean="0">
                <a:latin typeface="+mj-lt"/>
              </a:rPr>
              <a:t>Блок регуляции тонуса и бодрствования (глубинные структуры)</a:t>
            </a:r>
          </a:p>
          <a:p>
            <a:pPr marL="252000"/>
            <a:endParaRPr lang="ru-RU" sz="2400" dirty="0" smtClean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0100" y="4180344"/>
            <a:ext cx="3099772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+mj-lt"/>
              </a:rPr>
              <a:t>III. </a:t>
            </a:r>
            <a:r>
              <a:rPr lang="ru-RU" sz="2400" dirty="0" smtClean="0">
                <a:latin typeface="+mj-lt"/>
              </a:rPr>
              <a:t>Блок программирования, регуляции и контроля психической деятельности (лобные отделы)</a:t>
            </a:r>
            <a:endParaRPr lang="ru-RU" sz="2400" dirty="0"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92733" y="4180344"/>
            <a:ext cx="3107013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60000"/>
            <a:r>
              <a:rPr lang="en-US" sz="2400" dirty="0" smtClean="0">
                <a:latin typeface="+mj-lt"/>
              </a:rPr>
              <a:t>II. </a:t>
            </a:r>
            <a:r>
              <a:rPr lang="ru-RU" sz="2400" dirty="0" smtClean="0">
                <a:latin typeface="+mj-lt"/>
              </a:rPr>
              <a:t>Блок приема, переработки и хранения информации (основные анализаторные системы)</a:t>
            </a:r>
            <a:endParaRPr lang="ru-RU" sz="2400" dirty="0">
              <a:latin typeface="+mj-lt"/>
            </a:endParaRP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66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4376" y="1484784"/>
            <a:ext cx="8568952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dirty="0"/>
              <a:t>Психика сложна и многообразна по своим проявлениям. </a:t>
            </a:r>
            <a:endParaRPr lang="ru-RU" sz="3200" dirty="0" smtClean="0"/>
          </a:p>
          <a:p>
            <a:pPr>
              <a:spcAft>
                <a:spcPts val="1800"/>
              </a:spcAft>
            </a:pPr>
            <a:r>
              <a:rPr lang="ru-RU" sz="3200" dirty="0" smtClean="0"/>
              <a:t>Выделяют </a:t>
            </a:r>
            <a:r>
              <a:rPr lang="ru-RU" sz="3200" dirty="0"/>
              <a:t>три </a:t>
            </a:r>
            <a:r>
              <a:rPr lang="ru-RU" sz="3200" dirty="0" smtClean="0"/>
              <a:t>большие </a:t>
            </a:r>
            <a:r>
              <a:rPr lang="ru-RU" sz="3200" dirty="0"/>
              <a:t>группы психических явлений: </a:t>
            </a:r>
            <a:endParaRPr lang="ru-RU" sz="3200" dirty="0" smtClean="0"/>
          </a:p>
          <a:p>
            <a:pPr marL="1438275" indent="-28575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i="1" dirty="0" smtClean="0"/>
              <a:t>психические </a:t>
            </a:r>
            <a:r>
              <a:rPr lang="ru-RU" sz="3200" i="1" dirty="0"/>
              <a:t>процессы; </a:t>
            </a:r>
            <a:endParaRPr lang="ru-RU" sz="3200" i="1" dirty="0" smtClean="0"/>
          </a:p>
          <a:p>
            <a:pPr marL="1438275" indent="-28575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i="1" dirty="0" smtClean="0"/>
              <a:t>психические </a:t>
            </a:r>
            <a:r>
              <a:rPr lang="ru-RU" sz="3200" i="1" dirty="0"/>
              <a:t>состояния; </a:t>
            </a:r>
            <a:endParaRPr lang="ru-RU" sz="3200" i="1" dirty="0" smtClean="0"/>
          </a:p>
          <a:p>
            <a:pPr marL="1438275" indent="-28575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i="1" dirty="0" smtClean="0"/>
              <a:t>психические свойства (свойства личности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292696"/>
            <a:ext cx="63414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3. Структура психики человека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08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92696"/>
            <a:ext cx="835292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Психические </a:t>
            </a:r>
            <a:r>
              <a:rPr lang="ru-RU" sz="3200" b="1" dirty="0" smtClean="0">
                <a:solidFill>
                  <a:srgbClr val="00B0F0"/>
                </a:solidFill>
              </a:rPr>
              <a:t>процессы</a:t>
            </a:r>
            <a:r>
              <a:rPr lang="ru-RU" sz="3200" i="1" dirty="0" smtClean="0"/>
              <a:t> </a:t>
            </a:r>
            <a:r>
              <a:rPr lang="ru-RU" sz="3200" dirty="0"/>
              <a:t>отражают </a:t>
            </a:r>
            <a:r>
              <a:rPr lang="ru-RU" sz="3200" dirty="0" smtClean="0"/>
              <a:t>окружающий мир </a:t>
            </a:r>
            <a:r>
              <a:rPr lang="ru-RU" sz="3200" dirty="0"/>
              <a:t>в разных формах психики. </a:t>
            </a:r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С </a:t>
            </a:r>
            <a:r>
              <a:rPr lang="ru-RU" sz="3200" dirty="0"/>
              <a:t>помощью психических процессов человек познает мир, приобретает знания (поэтому они </a:t>
            </a:r>
            <a:r>
              <a:rPr lang="ru-RU" sz="3200" dirty="0" smtClean="0"/>
              <a:t>называются также </a:t>
            </a:r>
            <a:r>
              <a:rPr lang="ru-RU" sz="3200" i="1" dirty="0"/>
              <a:t>познавательными процессами</a:t>
            </a:r>
            <a:r>
              <a:rPr lang="ru-RU" sz="3200" dirty="0"/>
              <a:t>).</a:t>
            </a:r>
          </a:p>
          <a:p>
            <a:endParaRPr lang="ru-RU" sz="3200" dirty="0" smtClean="0"/>
          </a:p>
          <a:p>
            <a:pPr marL="1076325"/>
            <a:r>
              <a:rPr lang="ru-RU" sz="2800" b="1" dirty="0" smtClean="0">
                <a:solidFill>
                  <a:srgbClr val="00B0F0"/>
                </a:solidFill>
              </a:rPr>
              <a:t>Например</a:t>
            </a:r>
            <a:r>
              <a:rPr lang="ru-RU" sz="2800" dirty="0"/>
              <a:t>, предметы и явления в целом </a:t>
            </a:r>
            <a:r>
              <a:rPr lang="ru-RU" sz="2800" dirty="0" smtClean="0"/>
              <a:t>мозг </a:t>
            </a:r>
            <a:r>
              <a:rPr lang="ru-RU" sz="2800" dirty="0"/>
              <a:t>отражает в форме </a:t>
            </a:r>
            <a:r>
              <a:rPr lang="ru-RU" sz="2800" i="1" dirty="0"/>
              <a:t>восприятий</a:t>
            </a:r>
            <a:r>
              <a:rPr lang="ru-RU" sz="2800" dirty="0"/>
              <a:t>; свойства предметов </a:t>
            </a:r>
            <a:r>
              <a:rPr lang="ru-RU" sz="2800" dirty="0" smtClean="0"/>
              <a:t>– </a:t>
            </a:r>
            <a:r>
              <a:rPr lang="ru-RU" sz="2800" dirty="0"/>
              <a:t>в форме </a:t>
            </a:r>
            <a:r>
              <a:rPr lang="ru-RU" sz="2800" i="1" dirty="0"/>
              <a:t>ощущений</a:t>
            </a:r>
            <a:r>
              <a:rPr lang="ru-RU" sz="2800" dirty="0"/>
              <a:t>; прошедшие события – в форме </a:t>
            </a:r>
            <a:r>
              <a:rPr lang="ru-RU" sz="2800" i="1" dirty="0" smtClean="0"/>
              <a:t>воспоминаний</a:t>
            </a:r>
            <a:r>
              <a:rPr lang="ru-RU" sz="2800" dirty="0" smtClean="0"/>
              <a:t> и т.д.  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08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/>
          <p:cNvSpPr/>
          <p:nvPr/>
        </p:nvSpPr>
        <p:spPr>
          <a:xfrm>
            <a:off x="2724150" y="3448886"/>
            <a:ext cx="371475" cy="46835"/>
          </a:xfrm>
          <a:custGeom>
            <a:avLst/>
            <a:gdLst>
              <a:gd name="connsiteX0" fmla="*/ 0 w 371475"/>
              <a:gd name="connsiteY0" fmla="*/ 0 h 47671"/>
              <a:gd name="connsiteX1" fmla="*/ 104775 w 371475"/>
              <a:gd name="connsiteY1" fmla="*/ 47625 h 47671"/>
              <a:gd name="connsiteX2" fmla="*/ 371475 w 371475"/>
              <a:gd name="connsiteY2" fmla="*/ 9525 h 47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1475" h="47671">
                <a:moveTo>
                  <a:pt x="0" y="0"/>
                </a:moveTo>
                <a:cubicBezTo>
                  <a:pt x="21431" y="23019"/>
                  <a:pt x="42863" y="46038"/>
                  <a:pt x="104775" y="47625"/>
                </a:cubicBezTo>
                <a:cubicBezTo>
                  <a:pt x="166687" y="49212"/>
                  <a:pt x="371475" y="9525"/>
                  <a:pt x="371475" y="9525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2673596" y="4074170"/>
            <a:ext cx="1533525" cy="1011014"/>
          </a:xfrm>
          <a:custGeom>
            <a:avLst/>
            <a:gdLst>
              <a:gd name="connsiteX0" fmla="*/ 0 w 1533525"/>
              <a:gd name="connsiteY0" fmla="*/ 1409700 h 1409700"/>
              <a:gd name="connsiteX1" fmla="*/ 95250 w 1533525"/>
              <a:gd name="connsiteY1" fmla="*/ 1285875 h 1409700"/>
              <a:gd name="connsiteX2" fmla="*/ 180975 w 1533525"/>
              <a:gd name="connsiteY2" fmla="*/ 809625 h 1409700"/>
              <a:gd name="connsiteX3" fmla="*/ 247650 w 1533525"/>
              <a:gd name="connsiteY3" fmla="*/ 400050 h 1409700"/>
              <a:gd name="connsiteX4" fmla="*/ 428625 w 1533525"/>
              <a:gd name="connsiteY4" fmla="*/ 257175 h 1409700"/>
              <a:gd name="connsiteX5" fmla="*/ 857250 w 1533525"/>
              <a:gd name="connsiteY5" fmla="*/ 161925 h 1409700"/>
              <a:gd name="connsiteX6" fmla="*/ 1533525 w 1533525"/>
              <a:gd name="connsiteY6" fmla="*/ 0 h 1409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33525" h="1409700">
                <a:moveTo>
                  <a:pt x="0" y="1409700"/>
                </a:moveTo>
                <a:cubicBezTo>
                  <a:pt x="32544" y="1397793"/>
                  <a:pt x="65088" y="1385887"/>
                  <a:pt x="95250" y="1285875"/>
                </a:cubicBezTo>
                <a:cubicBezTo>
                  <a:pt x="125413" y="1185862"/>
                  <a:pt x="155575" y="957262"/>
                  <a:pt x="180975" y="809625"/>
                </a:cubicBezTo>
                <a:cubicBezTo>
                  <a:pt x="206375" y="661988"/>
                  <a:pt x="206375" y="492125"/>
                  <a:pt x="247650" y="400050"/>
                </a:cubicBezTo>
                <a:cubicBezTo>
                  <a:pt x="288925" y="307975"/>
                  <a:pt x="327025" y="296862"/>
                  <a:pt x="428625" y="257175"/>
                </a:cubicBezTo>
                <a:cubicBezTo>
                  <a:pt x="530225" y="217487"/>
                  <a:pt x="857250" y="161925"/>
                  <a:pt x="857250" y="161925"/>
                </a:cubicBezTo>
                <a:lnTo>
                  <a:pt x="1533525" y="0"/>
                </a:ln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4911000" y="4074170"/>
            <a:ext cx="108675" cy="545455"/>
          </a:xfrm>
          <a:custGeom>
            <a:avLst/>
            <a:gdLst>
              <a:gd name="connsiteX0" fmla="*/ 32475 w 108675"/>
              <a:gd name="connsiteY0" fmla="*/ 542925 h 542925"/>
              <a:gd name="connsiteX1" fmla="*/ 3900 w 108675"/>
              <a:gd name="connsiteY1" fmla="*/ 314325 h 542925"/>
              <a:gd name="connsiteX2" fmla="*/ 108675 w 108675"/>
              <a:gd name="connsiteY2" fmla="*/ 0 h 542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675" h="542925">
                <a:moveTo>
                  <a:pt x="32475" y="542925"/>
                </a:moveTo>
                <a:cubicBezTo>
                  <a:pt x="11837" y="473868"/>
                  <a:pt x="-8800" y="404812"/>
                  <a:pt x="3900" y="314325"/>
                </a:cubicBezTo>
                <a:cubicBezTo>
                  <a:pt x="16600" y="223838"/>
                  <a:pt x="62637" y="111919"/>
                  <a:pt x="108675" y="0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7200901" y="4074170"/>
            <a:ext cx="731572" cy="345430"/>
          </a:xfrm>
          <a:custGeom>
            <a:avLst/>
            <a:gdLst>
              <a:gd name="connsiteX0" fmla="*/ 0 w 902139"/>
              <a:gd name="connsiteY0" fmla="*/ 0 h 333375"/>
              <a:gd name="connsiteX1" fmla="*/ 247650 w 902139"/>
              <a:gd name="connsiteY1" fmla="*/ 133350 h 333375"/>
              <a:gd name="connsiteX2" fmla="*/ 809625 w 902139"/>
              <a:gd name="connsiteY2" fmla="*/ 238125 h 333375"/>
              <a:gd name="connsiteX3" fmla="*/ 895350 w 902139"/>
              <a:gd name="connsiteY3" fmla="*/ 333375 h 333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139" h="333375">
                <a:moveTo>
                  <a:pt x="0" y="0"/>
                </a:moveTo>
                <a:cubicBezTo>
                  <a:pt x="56356" y="46831"/>
                  <a:pt x="112713" y="93663"/>
                  <a:pt x="247650" y="133350"/>
                </a:cubicBezTo>
                <a:cubicBezTo>
                  <a:pt x="382588" y="173038"/>
                  <a:pt x="701675" y="204788"/>
                  <a:pt x="809625" y="238125"/>
                </a:cubicBezTo>
                <a:cubicBezTo>
                  <a:pt x="917575" y="271462"/>
                  <a:pt x="906462" y="302418"/>
                  <a:pt x="895350" y="333375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>
            <a:off x="1547664" y="2379696"/>
            <a:ext cx="2567137" cy="630205"/>
          </a:xfrm>
          <a:custGeom>
            <a:avLst/>
            <a:gdLst>
              <a:gd name="connsiteX0" fmla="*/ 0 w 2276475"/>
              <a:gd name="connsiteY0" fmla="*/ 222 h 581247"/>
              <a:gd name="connsiteX1" fmla="*/ 485775 w 2276475"/>
              <a:gd name="connsiteY1" fmla="*/ 38322 h 581247"/>
              <a:gd name="connsiteX2" fmla="*/ 1333500 w 2276475"/>
              <a:gd name="connsiteY2" fmla="*/ 238347 h 581247"/>
              <a:gd name="connsiteX3" fmla="*/ 2247900 w 2276475"/>
              <a:gd name="connsiteY3" fmla="*/ 571722 h 581247"/>
              <a:gd name="connsiteX4" fmla="*/ 2247900 w 2276475"/>
              <a:gd name="connsiteY4" fmla="*/ 571722 h 581247"/>
              <a:gd name="connsiteX5" fmla="*/ 2276475 w 2276475"/>
              <a:gd name="connsiteY5" fmla="*/ 581247 h 581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6475" h="581247">
                <a:moveTo>
                  <a:pt x="0" y="222"/>
                </a:moveTo>
                <a:cubicBezTo>
                  <a:pt x="131762" y="-572"/>
                  <a:pt x="263525" y="-1365"/>
                  <a:pt x="485775" y="38322"/>
                </a:cubicBezTo>
                <a:cubicBezTo>
                  <a:pt x="708025" y="78009"/>
                  <a:pt x="1039813" y="149447"/>
                  <a:pt x="1333500" y="238347"/>
                </a:cubicBezTo>
                <a:cubicBezTo>
                  <a:pt x="1627188" y="327247"/>
                  <a:pt x="2247900" y="571722"/>
                  <a:pt x="2247900" y="571722"/>
                </a:cubicBezTo>
                <a:lnTo>
                  <a:pt x="2247900" y="571722"/>
                </a:lnTo>
                <a:lnTo>
                  <a:pt x="2276475" y="581247"/>
                </a:ln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>
            <a:off x="4805128" y="2352274"/>
            <a:ext cx="157397" cy="648101"/>
          </a:xfrm>
          <a:custGeom>
            <a:avLst/>
            <a:gdLst>
              <a:gd name="connsiteX0" fmla="*/ 0 w 152400"/>
              <a:gd name="connsiteY0" fmla="*/ 0 h 619125"/>
              <a:gd name="connsiteX1" fmla="*/ 133350 w 152400"/>
              <a:gd name="connsiteY1" fmla="*/ 142875 h 619125"/>
              <a:gd name="connsiteX2" fmla="*/ 104775 w 152400"/>
              <a:gd name="connsiteY2" fmla="*/ 466725 h 619125"/>
              <a:gd name="connsiteX3" fmla="*/ 152400 w 152400"/>
              <a:gd name="connsiteY3" fmla="*/ 619125 h 6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400" h="619125">
                <a:moveTo>
                  <a:pt x="0" y="0"/>
                </a:moveTo>
                <a:cubicBezTo>
                  <a:pt x="57944" y="32544"/>
                  <a:pt x="115888" y="65088"/>
                  <a:pt x="133350" y="142875"/>
                </a:cubicBezTo>
                <a:cubicBezTo>
                  <a:pt x="150812" y="220662"/>
                  <a:pt x="101600" y="387350"/>
                  <a:pt x="104775" y="466725"/>
                </a:cubicBezTo>
                <a:cubicBezTo>
                  <a:pt x="107950" y="546100"/>
                  <a:pt x="130175" y="582612"/>
                  <a:pt x="152400" y="619125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7092690" y="2381741"/>
            <a:ext cx="708285" cy="628159"/>
          </a:xfrm>
          <a:custGeom>
            <a:avLst/>
            <a:gdLst>
              <a:gd name="connsiteX0" fmla="*/ 685800 w 685800"/>
              <a:gd name="connsiteY0" fmla="*/ 0 h 600075"/>
              <a:gd name="connsiteX1" fmla="*/ 590550 w 685800"/>
              <a:gd name="connsiteY1" fmla="*/ 276225 h 600075"/>
              <a:gd name="connsiteX2" fmla="*/ 238125 w 685800"/>
              <a:gd name="connsiteY2" fmla="*/ 428625 h 600075"/>
              <a:gd name="connsiteX3" fmla="*/ 0 w 685800"/>
              <a:gd name="connsiteY3" fmla="*/ 600075 h 60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" h="600075">
                <a:moveTo>
                  <a:pt x="685800" y="0"/>
                </a:moveTo>
                <a:cubicBezTo>
                  <a:pt x="675481" y="102394"/>
                  <a:pt x="665162" y="204788"/>
                  <a:pt x="590550" y="276225"/>
                </a:cubicBezTo>
                <a:cubicBezTo>
                  <a:pt x="515937" y="347663"/>
                  <a:pt x="336550" y="374650"/>
                  <a:pt x="238125" y="428625"/>
                </a:cubicBezTo>
                <a:cubicBezTo>
                  <a:pt x="139700" y="482600"/>
                  <a:pt x="69850" y="541337"/>
                  <a:pt x="0" y="600075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87920" y="2636912"/>
            <a:ext cx="2537469" cy="156966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Внимание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– направленность сознания </a:t>
            </a:r>
            <a:r>
              <a:rPr lang="ru-RU" sz="2400" dirty="0">
                <a:solidFill>
                  <a:prstClr val="black"/>
                </a:solidFill>
              </a:rPr>
              <a:t>на </a:t>
            </a:r>
            <a:r>
              <a:rPr lang="ru-RU" sz="2400" dirty="0" smtClean="0">
                <a:solidFill>
                  <a:prstClr val="black"/>
                </a:solidFill>
              </a:rPr>
              <a:t>объект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84957" y="2996952"/>
            <a:ext cx="5935117" cy="10772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Психические познавательные процессы</a:t>
            </a:r>
            <a:endParaRPr lang="ru-RU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8653" y="93126"/>
            <a:ext cx="2952329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Ощущения – </a:t>
            </a:r>
            <a:r>
              <a:rPr lang="ru-RU" sz="2400" dirty="0" smtClean="0">
                <a:solidFill>
                  <a:prstClr val="black"/>
                </a:solidFill>
              </a:rPr>
              <a:t>отражение </a:t>
            </a:r>
            <a:r>
              <a:rPr lang="ru-RU" sz="2400" dirty="0">
                <a:solidFill>
                  <a:prstClr val="black"/>
                </a:solidFill>
              </a:rPr>
              <a:t>отдельных свойств предметов, </a:t>
            </a:r>
            <a:r>
              <a:rPr lang="ru-RU" sz="2400" dirty="0" smtClean="0">
                <a:solidFill>
                  <a:prstClr val="black"/>
                </a:solidFill>
              </a:rPr>
              <a:t>воздействующих </a:t>
            </a:r>
            <a:r>
              <a:rPr lang="ru-RU" sz="2400" dirty="0">
                <a:solidFill>
                  <a:prstClr val="black"/>
                </a:solidFill>
              </a:rPr>
              <a:t>на наши органы </a:t>
            </a:r>
            <a:r>
              <a:rPr lang="ru-RU" sz="2400" dirty="0" smtClean="0">
                <a:solidFill>
                  <a:prstClr val="black"/>
                </a:solidFill>
              </a:rPr>
              <a:t>чувств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64148" y="71372"/>
            <a:ext cx="3036711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prstClr val="black"/>
                </a:solidFill>
              </a:rPr>
              <a:t>Восприятие</a:t>
            </a:r>
            <a:r>
              <a:rPr lang="ru-RU" sz="2400" i="1" dirty="0" smtClean="0">
                <a:solidFill>
                  <a:prstClr val="black"/>
                </a:solidFill>
              </a:rPr>
              <a:t> –</a:t>
            </a:r>
            <a:r>
              <a:rPr lang="ru-RU" sz="2400" dirty="0" smtClean="0">
                <a:solidFill>
                  <a:prstClr val="black"/>
                </a:solidFill>
              </a:rPr>
              <a:t>целостное </a:t>
            </a:r>
            <a:r>
              <a:rPr lang="ru-RU" sz="2400" dirty="0">
                <a:solidFill>
                  <a:prstClr val="black"/>
                </a:solidFill>
              </a:rPr>
              <a:t>отражение предметов, </a:t>
            </a:r>
            <a:r>
              <a:rPr lang="ru-RU" sz="2400" dirty="0" smtClean="0">
                <a:solidFill>
                  <a:prstClr val="black"/>
                </a:solidFill>
              </a:rPr>
              <a:t>воздействующих </a:t>
            </a:r>
            <a:r>
              <a:rPr lang="ru-RU" sz="2400" dirty="0">
                <a:solidFill>
                  <a:prstClr val="black"/>
                </a:solidFill>
              </a:rPr>
              <a:t>на органы чувств в совокупности </a:t>
            </a:r>
            <a:r>
              <a:rPr lang="ru-RU" sz="2400" dirty="0" smtClean="0">
                <a:solidFill>
                  <a:prstClr val="black"/>
                </a:solidFill>
              </a:rPr>
              <a:t>свойств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10695" y="93126"/>
            <a:ext cx="2525801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Память </a:t>
            </a:r>
            <a:r>
              <a:rPr lang="ru-RU" sz="2400" dirty="0" smtClean="0">
                <a:solidFill>
                  <a:prstClr val="black"/>
                </a:solidFill>
              </a:rPr>
              <a:t>–отражение </a:t>
            </a:r>
            <a:r>
              <a:rPr lang="ru-RU" sz="2400" dirty="0">
                <a:solidFill>
                  <a:prstClr val="black"/>
                </a:solidFill>
              </a:rPr>
              <a:t>прошлого </a:t>
            </a:r>
            <a:r>
              <a:rPr lang="ru-RU" sz="2400" dirty="0" smtClean="0">
                <a:solidFill>
                  <a:prstClr val="black"/>
                </a:solidFill>
              </a:rPr>
              <a:t>опыта, </a:t>
            </a:r>
            <a:r>
              <a:rPr lang="ru-RU" sz="2400" dirty="0">
                <a:solidFill>
                  <a:prstClr val="black"/>
                </a:solidFill>
              </a:rPr>
              <a:t>запечатление, сохранение и </a:t>
            </a:r>
            <a:r>
              <a:rPr lang="ru-RU" sz="2400" dirty="0" smtClean="0">
                <a:solidFill>
                  <a:prstClr val="black"/>
                </a:solidFill>
              </a:rPr>
              <a:t>воспроизведение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42033" y="4611901"/>
            <a:ext cx="3456384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Мышление </a:t>
            </a:r>
            <a:r>
              <a:rPr lang="ru-RU" sz="2400" dirty="0" smtClean="0">
                <a:solidFill>
                  <a:prstClr val="black"/>
                </a:solidFill>
              </a:rPr>
              <a:t>– отражение </a:t>
            </a:r>
            <a:r>
              <a:rPr lang="ru-RU" sz="2400" dirty="0">
                <a:solidFill>
                  <a:prstClr val="black"/>
                </a:solidFill>
              </a:rPr>
              <a:t>сущности предметов и явлений, их взаимосвязи, </a:t>
            </a:r>
            <a:r>
              <a:rPr lang="ru-RU" sz="2400" dirty="0" smtClean="0">
                <a:solidFill>
                  <a:prstClr val="black"/>
                </a:solidFill>
              </a:rPr>
              <a:t>закономерностей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8224" y="4419600"/>
            <a:ext cx="2175206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Речь </a:t>
            </a:r>
            <a:r>
              <a:rPr lang="ru-RU" sz="2400" dirty="0">
                <a:solidFill>
                  <a:prstClr val="black"/>
                </a:solidFill>
              </a:rPr>
              <a:t>– процесс использования системы знаков (звуков) для общения или </a:t>
            </a:r>
            <a:r>
              <a:rPr lang="ru-RU" sz="2400" dirty="0" smtClean="0">
                <a:solidFill>
                  <a:prstClr val="black"/>
                </a:solidFill>
              </a:rPr>
              <a:t>мышления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9511" y="4415126"/>
            <a:ext cx="2537469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Воображение </a:t>
            </a:r>
            <a:r>
              <a:rPr lang="ru-RU" sz="2400" dirty="0" smtClean="0">
                <a:solidFill>
                  <a:prstClr val="black"/>
                </a:solidFill>
              </a:rPr>
              <a:t>–создание </a:t>
            </a:r>
            <a:r>
              <a:rPr lang="ru-RU" sz="2400" dirty="0">
                <a:solidFill>
                  <a:prstClr val="black"/>
                </a:solidFill>
              </a:rPr>
              <a:t>нового образа на основе прошлого опыта, отражение </a:t>
            </a:r>
            <a:r>
              <a:rPr lang="ru-RU" sz="2400" dirty="0" smtClean="0">
                <a:solidFill>
                  <a:prstClr val="black"/>
                </a:solidFill>
              </a:rPr>
              <a:t>будущего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17" name="Управляющая кнопка: домой 16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56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0" grpId="0" animBg="1"/>
      <p:bldP spid="12" grpId="0" animBg="1"/>
      <p:bldP spid="16" grpId="0" animBg="1"/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/>
          <p:nvPr/>
        </p:nvSpPr>
        <p:spPr>
          <a:xfrm rot="2025864">
            <a:off x="1821763" y="1694887"/>
            <a:ext cx="153890" cy="520253"/>
          </a:xfrm>
          <a:custGeom>
            <a:avLst/>
            <a:gdLst>
              <a:gd name="connsiteX0" fmla="*/ 32475 w 108675"/>
              <a:gd name="connsiteY0" fmla="*/ 542925 h 542925"/>
              <a:gd name="connsiteX1" fmla="*/ 3900 w 108675"/>
              <a:gd name="connsiteY1" fmla="*/ 314325 h 542925"/>
              <a:gd name="connsiteX2" fmla="*/ 108675 w 108675"/>
              <a:gd name="connsiteY2" fmla="*/ 0 h 542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675" h="542925">
                <a:moveTo>
                  <a:pt x="32475" y="542925"/>
                </a:moveTo>
                <a:cubicBezTo>
                  <a:pt x="11837" y="473868"/>
                  <a:pt x="-8800" y="404812"/>
                  <a:pt x="3900" y="314325"/>
                </a:cubicBezTo>
                <a:cubicBezTo>
                  <a:pt x="16600" y="223838"/>
                  <a:pt x="62637" y="111919"/>
                  <a:pt x="108675" y="0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6665979" y="1755924"/>
            <a:ext cx="731572" cy="345430"/>
          </a:xfrm>
          <a:custGeom>
            <a:avLst/>
            <a:gdLst>
              <a:gd name="connsiteX0" fmla="*/ 0 w 902139"/>
              <a:gd name="connsiteY0" fmla="*/ 0 h 333375"/>
              <a:gd name="connsiteX1" fmla="*/ 247650 w 902139"/>
              <a:gd name="connsiteY1" fmla="*/ 133350 h 333375"/>
              <a:gd name="connsiteX2" fmla="*/ 809625 w 902139"/>
              <a:gd name="connsiteY2" fmla="*/ 238125 h 333375"/>
              <a:gd name="connsiteX3" fmla="*/ 895350 w 902139"/>
              <a:gd name="connsiteY3" fmla="*/ 333375 h 333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139" h="333375">
                <a:moveTo>
                  <a:pt x="0" y="0"/>
                </a:moveTo>
                <a:cubicBezTo>
                  <a:pt x="56356" y="46831"/>
                  <a:pt x="112713" y="93663"/>
                  <a:pt x="247650" y="133350"/>
                </a:cubicBezTo>
                <a:cubicBezTo>
                  <a:pt x="382588" y="173038"/>
                  <a:pt x="701675" y="204788"/>
                  <a:pt x="809625" y="238125"/>
                </a:cubicBezTo>
                <a:cubicBezTo>
                  <a:pt x="917575" y="271462"/>
                  <a:pt x="906462" y="302418"/>
                  <a:pt x="895350" y="333375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196752"/>
            <a:ext cx="8696546" cy="58477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Психические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эмоционально-волевые </a:t>
            </a: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процессы</a:t>
            </a:r>
            <a:endParaRPr lang="ru-RU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87477" y="2101354"/>
            <a:ext cx="3007147" cy="37856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Чувства </a:t>
            </a:r>
            <a:r>
              <a:rPr lang="ru-RU" sz="2400" dirty="0">
                <a:solidFill>
                  <a:prstClr val="black"/>
                </a:solidFill>
              </a:rPr>
              <a:t>– </a:t>
            </a:r>
            <a:r>
              <a:rPr lang="ru-RU" sz="2400" dirty="0" smtClean="0">
                <a:solidFill>
                  <a:prstClr val="black"/>
                </a:solidFill>
              </a:rPr>
              <a:t>устойчивые эмоциональные отношения к </a:t>
            </a:r>
            <a:r>
              <a:rPr lang="ru-RU" sz="2400" dirty="0">
                <a:solidFill>
                  <a:prstClr val="black"/>
                </a:solidFill>
              </a:rPr>
              <a:t>явлениям действительности, возникающее при удовлетворении или неудовлетворении высших потребностей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010648" y="2101354"/>
            <a:ext cx="2908421" cy="37856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Воля </a:t>
            </a:r>
            <a:r>
              <a:rPr lang="ru-RU" sz="2400" dirty="0" smtClean="0">
                <a:solidFill>
                  <a:prstClr val="black"/>
                </a:solidFill>
              </a:rPr>
              <a:t>– сознательное </a:t>
            </a:r>
            <a:r>
              <a:rPr lang="ru-RU" sz="2400" dirty="0">
                <a:solidFill>
                  <a:prstClr val="black"/>
                </a:solidFill>
              </a:rPr>
              <a:t>регулирование человеком своего поведения и деятельности, связанное с преодолением внутренних и внешних препятствий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2101354"/>
            <a:ext cx="2327417" cy="37856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Эмоции </a:t>
            </a:r>
            <a:r>
              <a:rPr lang="ru-RU" sz="2400" dirty="0">
                <a:solidFill>
                  <a:prstClr val="black"/>
                </a:solidFill>
              </a:rPr>
              <a:t>– реакции </a:t>
            </a:r>
            <a:r>
              <a:rPr lang="ru-RU" sz="2400" dirty="0" smtClean="0">
                <a:solidFill>
                  <a:prstClr val="black"/>
                </a:solidFill>
              </a:rPr>
              <a:t>на </a:t>
            </a:r>
            <a:r>
              <a:rPr lang="ru-RU" sz="2400" dirty="0">
                <a:solidFill>
                  <a:prstClr val="black"/>
                </a:solidFill>
              </a:rPr>
              <a:t>воздействия раздражителей, имеющих позитивное или негативное значение в данной </a:t>
            </a:r>
            <a:r>
              <a:rPr lang="ru-RU" sz="2400" dirty="0" smtClean="0">
                <a:solidFill>
                  <a:prstClr val="black"/>
                </a:solidFill>
              </a:rPr>
              <a:t>ситуации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4366651" y="1792962"/>
            <a:ext cx="45719" cy="325855"/>
          </a:xfrm>
          <a:custGeom>
            <a:avLst/>
            <a:gdLst>
              <a:gd name="connsiteX0" fmla="*/ 32475 w 108675"/>
              <a:gd name="connsiteY0" fmla="*/ 542925 h 542925"/>
              <a:gd name="connsiteX1" fmla="*/ 3900 w 108675"/>
              <a:gd name="connsiteY1" fmla="*/ 314325 h 542925"/>
              <a:gd name="connsiteX2" fmla="*/ 108675 w 108675"/>
              <a:gd name="connsiteY2" fmla="*/ 0 h 542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675" h="542925">
                <a:moveTo>
                  <a:pt x="32475" y="542925"/>
                </a:moveTo>
                <a:cubicBezTo>
                  <a:pt x="11837" y="473868"/>
                  <a:pt x="-8800" y="404812"/>
                  <a:pt x="3900" y="314325"/>
                </a:cubicBezTo>
                <a:cubicBezTo>
                  <a:pt x="16600" y="223838"/>
                  <a:pt x="62637" y="111919"/>
                  <a:pt x="108675" y="0"/>
                </a:cubicBezTo>
              </a:path>
            </a:pathLst>
          </a:cu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2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484784"/>
            <a:ext cx="8496944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Психические </a:t>
            </a:r>
            <a:r>
              <a:rPr lang="ru-RU" sz="3200" b="1" dirty="0" smtClean="0">
                <a:solidFill>
                  <a:srgbClr val="00B0F0"/>
                </a:solidFill>
              </a:rPr>
              <a:t>состояния</a:t>
            </a:r>
            <a:r>
              <a:rPr lang="ru-RU" sz="3200" b="1" dirty="0" smtClean="0"/>
              <a:t> </a:t>
            </a:r>
            <a:r>
              <a:rPr lang="ru-RU" sz="3200" dirty="0" smtClean="0"/>
              <a:t>проявляются </a:t>
            </a:r>
            <a:r>
              <a:rPr lang="ru-RU" sz="3200" dirty="0"/>
              <a:t>в повышенной или пониженной активности человека. </a:t>
            </a:r>
            <a:endParaRPr lang="ru-RU" sz="3200" dirty="0" smtClean="0"/>
          </a:p>
          <a:p>
            <a:endParaRPr lang="ru-RU" sz="3200" dirty="0"/>
          </a:p>
          <a:p>
            <a:pPr marL="1438275"/>
            <a:r>
              <a:rPr lang="ru-RU" sz="2800" b="1" dirty="0" smtClean="0">
                <a:solidFill>
                  <a:srgbClr val="00B0F0"/>
                </a:solidFill>
              </a:rPr>
              <a:t>Например</a:t>
            </a:r>
            <a:r>
              <a:rPr lang="ru-RU" sz="2800" b="1" dirty="0">
                <a:solidFill>
                  <a:srgbClr val="00B0F0"/>
                </a:solidFill>
              </a:rPr>
              <a:t>:</a:t>
            </a:r>
            <a:r>
              <a:rPr lang="ru-RU" sz="2800" dirty="0"/>
              <a:t> бодрость или подавленность, усталость или работоспособность, хорошее или плохое </a:t>
            </a:r>
            <a:r>
              <a:rPr lang="ru-RU" sz="2800" dirty="0" smtClean="0"/>
              <a:t>настроение и т.д. 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573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700808"/>
            <a:ext cx="8136904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Психические </a:t>
            </a:r>
            <a:r>
              <a:rPr lang="ru-RU" sz="3200" b="1" dirty="0" smtClean="0">
                <a:solidFill>
                  <a:srgbClr val="00B0F0"/>
                </a:solidFill>
              </a:rPr>
              <a:t>свойства</a:t>
            </a:r>
            <a:r>
              <a:rPr lang="ru-RU" sz="3200" i="1" dirty="0" smtClean="0"/>
              <a:t> – </a:t>
            </a:r>
            <a:r>
              <a:rPr lang="ru-RU" sz="3200" dirty="0" smtClean="0"/>
              <a:t>устойчивые </a:t>
            </a:r>
            <a:r>
              <a:rPr lang="ru-RU" sz="3200" dirty="0"/>
              <a:t>образования, характеризующие человека, регулирующие его поведение. </a:t>
            </a:r>
            <a:endParaRPr lang="ru-RU" sz="3200" dirty="0" smtClean="0"/>
          </a:p>
          <a:p>
            <a:endParaRPr lang="ru-RU" sz="3200" dirty="0"/>
          </a:p>
          <a:p>
            <a:pPr marL="1438275"/>
            <a:r>
              <a:rPr lang="ru-RU" sz="2800" b="1" dirty="0" smtClean="0">
                <a:solidFill>
                  <a:srgbClr val="00B0F0"/>
                </a:solidFill>
              </a:rPr>
              <a:t>Например</a:t>
            </a:r>
            <a:r>
              <a:rPr lang="ru-RU" sz="2800" dirty="0" smtClean="0"/>
              <a:t>, черты характера: </a:t>
            </a:r>
            <a:r>
              <a:rPr lang="ru-RU" sz="2800" dirty="0"/>
              <a:t>агрессивность, вспыльчивость, смелость, </a:t>
            </a:r>
            <a:r>
              <a:rPr lang="ru-RU" sz="2800" dirty="0" smtClean="0"/>
              <a:t>честность и др.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74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17839"/>
            <a:ext cx="8839124" cy="664797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Психические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свойства </a:t>
            </a: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(свойства личности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/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1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4255" y="2348880"/>
            <a:ext cx="8479085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black"/>
                </a:solidFill>
              </a:rPr>
              <a:t>Темперамент</a:t>
            </a:r>
            <a:r>
              <a:rPr lang="ru-RU" sz="2400" i="1" dirty="0">
                <a:solidFill>
                  <a:prstClr val="black"/>
                </a:solidFill>
              </a:rPr>
              <a:t> – </a:t>
            </a:r>
            <a:r>
              <a:rPr lang="ru-RU" sz="2400" dirty="0">
                <a:solidFill>
                  <a:prstClr val="black"/>
                </a:solidFill>
              </a:rPr>
              <a:t>врожденные особенности человека, проявляющиеся в силе и скорости реагирования, эмоциональной возбудимости и </a:t>
            </a:r>
            <a:r>
              <a:rPr lang="ru-RU" sz="2400" dirty="0" smtClean="0">
                <a:solidFill>
                  <a:prstClr val="black"/>
                </a:solidFill>
              </a:rPr>
              <a:t>уравновешенности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717032"/>
            <a:ext cx="8479084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black"/>
                </a:solidFill>
              </a:rPr>
              <a:t>Характер</a:t>
            </a:r>
            <a:r>
              <a:rPr lang="ru-RU" sz="2400" i="1" dirty="0">
                <a:solidFill>
                  <a:prstClr val="black"/>
                </a:solidFill>
              </a:rPr>
              <a:t> – </a:t>
            </a:r>
            <a:r>
              <a:rPr lang="ru-RU" sz="2400" dirty="0">
                <a:solidFill>
                  <a:prstClr val="black"/>
                </a:solidFill>
              </a:rPr>
              <a:t>индивидуальное сочетание приобретенных в течение жизни устойчивых особенностей личности, проявляющихся в поведении, отношении к себе, людям, делу, </a:t>
            </a:r>
            <a:r>
              <a:rPr lang="ru-RU" sz="2400" dirty="0" smtClean="0">
                <a:solidFill>
                  <a:prstClr val="black"/>
                </a:solidFill>
              </a:rPr>
              <a:t>трудностям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4915" y="5445224"/>
            <a:ext cx="8479085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black"/>
                </a:solidFill>
              </a:rPr>
              <a:t>Способности</a:t>
            </a:r>
            <a:r>
              <a:rPr lang="ru-RU" sz="2400" i="1" dirty="0">
                <a:solidFill>
                  <a:prstClr val="black"/>
                </a:solidFill>
              </a:rPr>
              <a:t> – </a:t>
            </a:r>
            <a:r>
              <a:rPr lang="ru-RU" sz="2400" dirty="0">
                <a:solidFill>
                  <a:prstClr val="black"/>
                </a:solidFill>
              </a:rPr>
              <a:t>индивидуально-психологические особенности личности, обеспечивающие успех в </a:t>
            </a:r>
            <a:r>
              <a:rPr lang="ru-RU" sz="2400" dirty="0" smtClean="0">
                <a:solidFill>
                  <a:prstClr val="black"/>
                </a:solidFill>
              </a:rPr>
              <a:t>деятельности, </a:t>
            </a:r>
            <a:r>
              <a:rPr lang="ru-RU" sz="2400" dirty="0">
                <a:solidFill>
                  <a:prstClr val="black"/>
                </a:solidFill>
              </a:rPr>
              <a:t>легкость овладения </a:t>
            </a:r>
            <a:r>
              <a:rPr lang="ru-RU" sz="2400" dirty="0" smtClean="0">
                <a:solidFill>
                  <a:prstClr val="black"/>
                </a:solidFill>
              </a:rPr>
              <a:t>способами и средствами деятельности.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4943" y="980728"/>
            <a:ext cx="8468397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prstClr val="black"/>
                </a:solidFill>
              </a:rPr>
              <a:t>Направленность</a:t>
            </a:r>
            <a:r>
              <a:rPr lang="ru-RU" sz="2400" i="1" dirty="0">
                <a:solidFill>
                  <a:prstClr val="black"/>
                </a:solidFill>
              </a:rPr>
              <a:t> – </a:t>
            </a:r>
            <a:r>
              <a:rPr lang="ru-RU" sz="2400" dirty="0">
                <a:solidFill>
                  <a:prstClr val="black"/>
                </a:solidFill>
              </a:rPr>
              <a:t>важнейшее свойство личности, выражающее главные тенденции </a:t>
            </a:r>
            <a:r>
              <a:rPr lang="ru-RU" sz="2400" dirty="0" smtClean="0">
                <a:solidFill>
                  <a:prstClr val="black"/>
                </a:solidFill>
              </a:rPr>
              <a:t>поведения </a:t>
            </a:r>
            <a:r>
              <a:rPr lang="ru-RU" sz="2400" dirty="0">
                <a:solidFill>
                  <a:prstClr val="black"/>
                </a:solidFill>
              </a:rPr>
              <a:t>и отношения к себе, к людям, к </a:t>
            </a:r>
            <a:r>
              <a:rPr lang="ru-RU" sz="2400" dirty="0" smtClean="0">
                <a:solidFill>
                  <a:prstClr val="black"/>
                </a:solidFill>
              </a:rPr>
              <a:t>делу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789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Сергей\Documents\Documents\Документы 2016-17\10048388-chelovek-i-ego-psihika-referaty-kursovye-rabo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27" y="476672"/>
            <a:ext cx="8820075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07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828" y="188639"/>
            <a:ext cx="90308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4. Сознание и бессознательное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443841"/>
            <a:ext cx="88569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B0F0"/>
                </a:solidFill>
              </a:rPr>
              <a:t>Сознание </a:t>
            </a:r>
            <a:r>
              <a:rPr lang="ru-RU" sz="3600" b="1" dirty="0" smtClean="0">
                <a:solidFill>
                  <a:srgbClr val="00B0F0"/>
                </a:solidFill>
              </a:rPr>
              <a:t>человека </a:t>
            </a:r>
            <a:r>
              <a:rPr lang="ru-RU" sz="3600" dirty="0" smtClean="0"/>
              <a:t>– высшая </a:t>
            </a:r>
            <a:r>
              <a:rPr lang="ru-RU" sz="3600" dirty="0"/>
              <a:t>форма психического отражения действительности в виде субъективной модели окружающего мира в форме словесных понятий и чувственных образов.</a:t>
            </a:r>
          </a:p>
          <a:p>
            <a:endParaRPr lang="ru-RU" sz="3600" dirty="0"/>
          </a:p>
          <a:p>
            <a:pPr marL="1076325"/>
            <a:r>
              <a:rPr lang="ru-RU" sz="2800" b="1" dirty="0" smtClean="0">
                <a:solidFill>
                  <a:srgbClr val="00B0F0"/>
                </a:solidFill>
              </a:rPr>
              <a:t>Признаки сознания: </a:t>
            </a:r>
            <a:r>
              <a:rPr lang="ru-RU" sz="2800" dirty="0"/>
              <a:t>речь, мышление, способность создавать модель окружающего мира в виде образов и понятий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80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250322"/>
              </p:ext>
            </p:extLst>
          </p:nvPr>
        </p:nvGraphicFramePr>
        <p:xfrm>
          <a:off x="107504" y="764704"/>
          <a:ext cx="9036496" cy="5976667"/>
        </p:xfrm>
        <a:graphic>
          <a:graphicData uri="http://schemas.openxmlformats.org/drawingml/2006/table">
            <a:tbl>
              <a:tblPr/>
              <a:tblGrid>
                <a:gridCol w="3659408"/>
                <a:gridCol w="5377088"/>
              </a:tblGrid>
              <a:tr h="739993">
                <a:tc>
                  <a:txBody>
                    <a:bodyPr/>
                    <a:lstStyle/>
                    <a:p>
                      <a:pPr algn="ctr"/>
                      <a:r>
                        <a:rPr lang="ru-RU" sz="2200" b="1" i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Структурные компоненты </a:t>
                      </a:r>
                      <a:r>
                        <a:rPr lang="ru-RU" sz="2200" b="1" i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сознания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i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Функции </a:t>
                      </a:r>
                      <a:r>
                        <a:rPr lang="ru-RU" sz="2200" b="1" i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компонентов</a:t>
                      </a:r>
                      <a:endParaRPr lang="ru-RU" sz="2200" b="1" i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739993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0" dirty="0">
                          <a:effectLst/>
                        </a:rPr>
                        <a:t>1. Познавательные процессы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1" dirty="0" smtClean="0">
                          <a:effectLst/>
                        </a:rPr>
                        <a:t>Отражательная</a:t>
                      </a:r>
                      <a:r>
                        <a:rPr lang="ru-RU" sz="2200" b="0" dirty="0" smtClean="0">
                          <a:effectLst/>
                        </a:rPr>
                        <a:t> </a:t>
                      </a:r>
                      <a:r>
                        <a:rPr lang="ru-RU" sz="2200" b="0" dirty="0">
                          <a:effectLst/>
                        </a:rPr>
                        <a:t>– способность отражать мир с помощью познавательных процессов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56321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0" dirty="0">
                          <a:effectLst/>
                        </a:rPr>
                        <a:t>2. Различение субъекта и объекта: «Я» и «не Я» (самосознание, самопознание, самооценка)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1" dirty="0" smtClean="0">
                          <a:effectLst/>
                        </a:rPr>
                        <a:t>Рефлексивная</a:t>
                      </a:r>
                      <a:r>
                        <a:rPr lang="ru-RU" sz="2200" b="0" dirty="0" smtClean="0">
                          <a:effectLst/>
                        </a:rPr>
                        <a:t> </a:t>
                      </a:r>
                      <a:r>
                        <a:rPr lang="ru-RU" sz="2200" b="0" dirty="0">
                          <a:effectLst/>
                        </a:rPr>
                        <a:t>– способность сосредоточиться на самом себе (самосознание)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39993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0" dirty="0">
                          <a:effectLst/>
                        </a:rPr>
                        <a:t>3. Отношение человека к себе и к окружающему миру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1" dirty="0" smtClean="0">
                          <a:effectLst/>
                        </a:rPr>
                        <a:t>Оценочная</a:t>
                      </a:r>
                      <a:r>
                        <a:rPr lang="ru-RU" sz="2200" b="0" dirty="0" smtClean="0">
                          <a:effectLst/>
                        </a:rPr>
                        <a:t> </a:t>
                      </a:r>
                      <a:r>
                        <a:rPr lang="ru-RU" sz="2200" b="0" dirty="0">
                          <a:effectLst/>
                        </a:rPr>
                        <a:t>– способность оценивать события и самого себя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39993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0">
                          <a:effectLst/>
                        </a:rPr>
                        <a:t>4. Креативная (творческая) составляющая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1" dirty="0" smtClean="0">
                          <a:effectLst/>
                        </a:rPr>
                        <a:t>Креативная</a:t>
                      </a:r>
                      <a:r>
                        <a:rPr lang="ru-RU" sz="2200" b="0" dirty="0" smtClean="0">
                          <a:effectLst/>
                        </a:rPr>
                        <a:t> </a:t>
                      </a:r>
                      <a:r>
                        <a:rPr lang="ru-RU" sz="2200" b="0" dirty="0">
                          <a:effectLst/>
                        </a:rPr>
                        <a:t>– способность к творчеству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79008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0">
                          <a:effectLst/>
                        </a:rPr>
                        <a:t>5. Формирование картины мира (образы прошлого, модели будущего)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1" dirty="0" err="1" smtClean="0">
                          <a:effectLst/>
                        </a:rPr>
                        <a:t>Времяобразующая</a:t>
                      </a:r>
                      <a:r>
                        <a:rPr lang="ru-RU" sz="2200" b="0" dirty="0" smtClean="0">
                          <a:effectLst/>
                        </a:rPr>
                        <a:t> </a:t>
                      </a:r>
                      <a:r>
                        <a:rPr lang="ru-RU" sz="2200" b="0" dirty="0">
                          <a:effectLst/>
                        </a:rPr>
                        <a:t>– способность помнить о прошлом, осознавать настоящее, представлять будущее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69399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0" dirty="0">
                          <a:effectLst/>
                        </a:rPr>
                        <a:t>6. Формирование цели деятельности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</a:pPr>
                      <a:r>
                        <a:rPr lang="ru-RU" sz="2200" b="1" dirty="0" smtClean="0">
                          <a:effectLst/>
                        </a:rPr>
                        <a:t>Преобразующая</a:t>
                      </a:r>
                      <a:r>
                        <a:rPr lang="ru-RU" sz="2200" b="0" dirty="0" smtClean="0">
                          <a:effectLst/>
                        </a:rPr>
                        <a:t> </a:t>
                      </a:r>
                      <a:r>
                        <a:rPr lang="ru-RU" sz="2200" b="0" dirty="0">
                          <a:effectLst/>
                        </a:rPr>
                        <a:t>– способность определять цели и намечать пути к их достижению</a:t>
                      </a:r>
                    </a:p>
                  </a:txBody>
                  <a:tcPr marL="30640" marR="30640" marT="30640" marB="3064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044825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116632"/>
            <a:ext cx="56965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00B0F0"/>
                </a:solidFill>
              </a:rPr>
              <a:t>Структура и функции сознания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13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92696"/>
            <a:ext cx="88924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Бессознательное</a:t>
            </a:r>
            <a:r>
              <a:rPr lang="ru-RU" sz="3200" b="1" dirty="0" smtClean="0"/>
              <a:t> </a:t>
            </a:r>
            <a:r>
              <a:rPr lang="ru-RU" sz="3200" dirty="0" smtClean="0"/>
              <a:t>– </a:t>
            </a:r>
            <a:r>
              <a:rPr lang="ru-RU" sz="3200" dirty="0"/>
              <a:t>те психические явления и процессы, которые не осознаются человеком или не контролируются им</a:t>
            </a:r>
            <a:r>
              <a:rPr lang="ru-RU" sz="3200" dirty="0" smtClean="0"/>
              <a:t>.</a:t>
            </a:r>
          </a:p>
          <a:p>
            <a:pPr>
              <a:spcAft>
                <a:spcPts val="1200"/>
              </a:spcAft>
            </a:pPr>
            <a:endParaRPr lang="ru-RU" sz="1000" dirty="0"/>
          </a:p>
          <a:p>
            <a:pPr>
              <a:spcAft>
                <a:spcPts val="1200"/>
              </a:spcAft>
            </a:pPr>
            <a:r>
              <a:rPr lang="ru-RU" sz="3200" dirty="0"/>
              <a:t>Бессознательное </a:t>
            </a:r>
            <a:r>
              <a:rPr lang="ru-RU" sz="3200" dirty="0" smtClean="0"/>
              <a:t>представлено </a:t>
            </a:r>
            <a:r>
              <a:rPr lang="ru-RU" sz="3200" dirty="0"/>
              <a:t>практически во всех психических процессах, состояниях и свойствах </a:t>
            </a:r>
            <a:r>
              <a:rPr lang="ru-RU" sz="3200" dirty="0" smtClean="0"/>
              <a:t>человека: </a:t>
            </a:r>
          </a:p>
          <a:p>
            <a:pPr marL="10763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бессознательная память; </a:t>
            </a:r>
          </a:p>
          <a:p>
            <a:pPr marL="10763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бессознательная мотивация; </a:t>
            </a:r>
          </a:p>
          <a:p>
            <a:pPr marL="1076325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бессознательные </a:t>
            </a:r>
            <a:r>
              <a:rPr lang="ru-RU" sz="3200" dirty="0"/>
              <a:t>ощущения и </a:t>
            </a:r>
            <a:r>
              <a:rPr lang="ru-RU" sz="3200" dirty="0" smtClean="0"/>
              <a:t>т.п.</a:t>
            </a:r>
            <a:endParaRPr lang="ru-RU" sz="32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8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984499" y="1484784"/>
            <a:ext cx="4680520" cy="4610075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5633837" y="3139351"/>
            <a:ext cx="1368152" cy="12961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</a:rPr>
              <a:t>С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 rot="16200000">
            <a:off x="7102816" y="3070522"/>
            <a:ext cx="1180192" cy="1368153"/>
          </a:xfrm>
          <a:prstGeom prst="triangle">
            <a:avLst/>
          </a:prstGeom>
          <a:gradFill flip="none" rotWithShape="1">
            <a:gsLst>
              <a:gs pos="36000">
                <a:schemeClr val="accent6">
                  <a:lumMod val="40000"/>
                  <a:lumOff val="60000"/>
                </a:schemeClr>
              </a:gs>
              <a:gs pos="90000">
                <a:schemeClr val="accent5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/>
          </a:p>
        </p:txBody>
      </p:sp>
      <p:sp>
        <p:nvSpPr>
          <p:cNvPr id="5" name="Овал 4"/>
          <p:cNvSpPr/>
          <p:nvPr/>
        </p:nvSpPr>
        <p:spPr>
          <a:xfrm>
            <a:off x="8150272" y="3164503"/>
            <a:ext cx="514747" cy="118019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/>
          </a:p>
        </p:txBody>
      </p:sp>
      <p:sp>
        <p:nvSpPr>
          <p:cNvPr id="6" name="Прямоугольник 5"/>
          <p:cNvSpPr/>
          <p:nvPr/>
        </p:nvSpPr>
        <p:spPr>
          <a:xfrm>
            <a:off x="8130966" y="3325758"/>
            <a:ext cx="5725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В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54996" y="3306215"/>
            <a:ext cx="5693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endParaRPr lang="ru-RU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4099" y="1484784"/>
            <a:ext cx="4032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Б</a:t>
            </a:r>
            <a:r>
              <a:rPr lang="ru-RU" sz="3200" dirty="0" smtClean="0"/>
              <a:t> </a:t>
            </a:r>
            <a:r>
              <a:rPr lang="ru-RU" sz="3200" dirty="0"/>
              <a:t>– </a:t>
            </a:r>
            <a:r>
              <a:rPr lang="ru-RU" sz="3200" dirty="0" smtClean="0"/>
              <a:t>бессознательное </a:t>
            </a:r>
          </a:p>
          <a:p>
            <a:endParaRPr lang="ru-RU" sz="3200" dirty="0" smtClean="0"/>
          </a:p>
          <a:p>
            <a:r>
              <a:rPr lang="ru-RU" sz="3200" b="1" dirty="0" smtClean="0"/>
              <a:t>С</a:t>
            </a:r>
            <a:r>
              <a:rPr lang="ru-RU" sz="3200" dirty="0" smtClean="0"/>
              <a:t> </a:t>
            </a:r>
            <a:r>
              <a:rPr lang="ru-RU" sz="3200" dirty="0"/>
              <a:t>– </a:t>
            </a:r>
            <a:r>
              <a:rPr lang="ru-RU" sz="3200" dirty="0" smtClean="0"/>
              <a:t>сознание</a:t>
            </a:r>
          </a:p>
          <a:p>
            <a:endParaRPr lang="ru-RU" sz="3200" dirty="0" smtClean="0"/>
          </a:p>
          <a:p>
            <a:r>
              <a:rPr lang="ru-RU" sz="3200" b="1" dirty="0" smtClean="0"/>
              <a:t>В</a:t>
            </a:r>
            <a:r>
              <a:rPr lang="ru-RU" sz="3200" dirty="0" smtClean="0"/>
              <a:t> –  внимание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81198" y="313055"/>
            <a:ext cx="67398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rgbClr val="00B0F0"/>
                </a:solidFill>
              </a:rPr>
              <a:t>«Луч прожектора</a:t>
            </a:r>
            <a:r>
              <a:rPr lang="ru-RU" sz="3200" b="1" dirty="0" smtClean="0">
                <a:solidFill>
                  <a:srgbClr val="00B0F0"/>
                </a:solidFill>
              </a:rPr>
              <a:t>» 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12" name="Управляющая кнопка: домой 11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601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063264"/>
              </p:ext>
            </p:extLst>
          </p:nvPr>
        </p:nvGraphicFramePr>
        <p:xfrm>
          <a:off x="107504" y="908720"/>
          <a:ext cx="8968706" cy="5544616"/>
        </p:xfrm>
        <a:graphic>
          <a:graphicData uri="http://schemas.openxmlformats.org/drawingml/2006/table">
            <a:tbl>
              <a:tblPr/>
              <a:tblGrid>
                <a:gridCol w="2016224"/>
                <a:gridCol w="3768153"/>
                <a:gridCol w="3184329"/>
              </a:tblGrid>
              <a:tr h="411690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 smtClean="0">
                          <a:effectLst/>
                        </a:rPr>
                        <a:t>Тип явлений</a:t>
                      </a:r>
                      <a:endParaRPr lang="ru-RU" sz="2400" b="1" i="0" dirty="0">
                        <a:effectLst/>
                      </a:endParaRP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>
                          <a:effectLst/>
                        </a:rPr>
                        <a:t>Сущность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>
                          <a:effectLst/>
                        </a:rPr>
                        <a:t>Примеры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725940">
                <a:tc>
                  <a:txBody>
                    <a:bodyPr/>
                    <a:lstStyle/>
                    <a:p>
                      <a:pPr algn="l"/>
                      <a:r>
                        <a:rPr lang="ru-RU" sz="2400" b="0">
                          <a:effectLst/>
                        </a:rPr>
                        <a:t>Предсознание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>
                          <a:effectLst/>
                        </a:rPr>
                        <a:t>Информация, </a:t>
                      </a:r>
                      <a:r>
                        <a:rPr lang="ru-RU" sz="2400" b="0" dirty="0" smtClean="0">
                          <a:effectLst/>
                        </a:rPr>
                        <a:t>не дошедшая</a:t>
                      </a:r>
                      <a:r>
                        <a:rPr lang="ru-RU" sz="2400" b="0" baseline="0" dirty="0" smtClean="0">
                          <a:effectLst/>
                        </a:rPr>
                        <a:t> </a:t>
                      </a:r>
                      <a:r>
                        <a:rPr lang="ru-RU" sz="2400" b="0" dirty="0" smtClean="0">
                          <a:effectLst/>
                        </a:rPr>
                        <a:t>до </a:t>
                      </a:r>
                      <a:r>
                        <a:rPr lang="ru-RU" sz="2400" b="0" dirty="0">
                          <a:effectLst/>
                        </a:rPr>
                        <a:t>сознания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>
                          <a:effectLst/>
                        </a:rPr>
                        <a:t>Слабые подпороговые ощущения и подсознательная память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6986"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 err="1" smtClean="0">
                          <a:effectLst/>
                        </a:rPr>
                        <a:t>Автоматизи-рованные</a:t>
                      </a:r>
                      <a:r>
                        <a:rPr lang="ru-RU" sz="2400" b="0" dirty="0" smtClean="0">
                          <a:effectLst/>
                        </a:rPr>
                        <a:t> </a:t>
                      </a:r>
                      <a:r>
                        <a:rPr lang="ru-RU" sz="2400" b="0" dirty="0">
                          <a:effectLst/>
                        </a:rPr>
                        <a:t>процессы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>
                          <a:effectLst/>
                        </a:rPr>
                        <a:t>Автоматизированные двигательные </a:t>
                      </a:r>
                      <a:r>
                        <a:rPr lang="ru-RU" sz="2400" b="0" dirty="0" smtClean="0">
                          <a:effectLst/>
                        </a:rPr>
                        <a:t>навыки.</a:t>
                      </a:r>
                      <a:endParaRPr lang="ru-RU" sz="2400" b="0" dirty="0">
                        <a:effectLst/>
                      </a:endParaRPr>
                    </a:p>
                    <a:p>
                      <a:pPr algn="l"/>
                      <a:r>
                        <a:rPr lang="ru-RU" sz="2400" b="0" dirty="0">
                          <a:effectLst/>
                        </a:rPr>
                        <a:t>Навязчивые привычки.</a:t>
                      </a:r>
                    </a:p>
                    <a:p>
                      <a:pPr algn="l"/>
                      <a:r>
                        <a:rPr lang="ru-RU" sz="2400" b="0" dirty="0">
                          <a:effectLst/>
                        </a:rPr>
                        <a:t>Неосознаваемые сложные двигательные акты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>
                          <a:effectLst/>
                        </a:rPr>
                        <a:t>Плаванье, вязание, вождение автомобиля, работа с клавиатурой компьютера </a:t>
                      </a:r>
                      <a:r>
                        <a:rPr lang="ru-RU" sz="2400" b="0" dirty="0" err="1">
                          <a:effectLst/>
                        </a:rPr>
                        <a:t>и.т.д</a:t>
                      </a:r>
                      <a:r>
                        <a:rPr lang="ru-RU" sz="2400" b="0" dirty="0">
                          <a:effectLst/>
                        </a:rPr>
                        <a:t>.</a:t>
                      </a:r>
                    </a:p>
                    <a:p>
                      <a:pPr algn="l"/>
                      <a:r>
                        <a:rPr lang="ru-RU" sz="2400" b="0" dirty="0">
                          <a:effectLst/>
                        </a:rPr>
                        <a:t>Навязчивые действия – жесты, ритуалы, движения.</a:t>
                      </a:r>
                    </a:p>
                    <a:p>
                      <a:pPr algn="l"/>
                      <a:r>
                        <a:rPr lang="ru-RU" sz="2400" b="0" dirty="0">
                          <a:effectLst/>
                        </a:rPr>
                        <a:t>Сомнамбулизм («лунатизм»).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7504" y="229871"/>
            <a:ext cx="903649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kumimoji="0" lang="ru-RU" altLang="ru-RU" sz="32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</a:rPr>
              <a:t>Бессознательные </a:t>
            </a:r>
            <a:r>
              <a:rPr lang="ru-RU" altLang="ru-RU" sz="3200" b="1" dirty="0" smtClean="0">
                <a:solidFill>
                  <a:srgbClr val="00B0F0"/>
                </a:solidFill>
              </a:rPr>
              <a:t>психические </a:t>
            </a:r>
            <a:r>
              <a:rPr kumimoji="0" lang="ru-RU" altLang="ru-RU" sz="32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</a:rPr>
              <a:t>явления</a:t>
            </a: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71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27127"/>
              </p:ext>
            </p:extLst>
          </p:nvPr>
        </p:nvGraphicFramePr>
        <p:xfrm>
          <a:off x="175294" y="578791"/>
          <a:ext cx="8933210" cy="6192224"/>
        </p:xfrm>
        <a:graphic>
          <a:graphicData uri="http://schemas.openxmlformats.org/drawingml/2006/table">
            <a:tbl>
              <a:tblPr/>
              <a:tblGrid>
                <a:gridCol w="2008244"/>
                <a:gridCol w="3753240"/>
                <a:gridCol w="3171726"/>
              </a:tblGrid>
              <a:tr h="99436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dirty="0" smtClean="0">
                          <a:effectLst/>
                        </a:rPr>
                        <a:t>Тип явлений</a:t>
                      </a:r>
                      <a:endParaRPr lang="ru-RU" sz="2000" b="1" i="0" dirty="0">
                        <a:effectLst/>
                      </a:endParaRP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dirty="0">
                          <a:effectLst/>
                        </a:rPr>
                        <a:t>Сущность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dirty="0">
                          <a:effectLst/>
                        </a:rPr>
                        <a:t>Примеры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17856"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 err="1" smtClean="0">
                          <a:effectLst/>
                        </a:rPr>
                        <a:t>Бессознатель-ные</a:t>
                      </a:r>
                      <a:r>
                        <a:rPr lang="ru-RU" sz="2400" b="0" dirty="0" smtClean="0">
                          <a:effectLst/>
                        </a:rPr>
                        <a:t> </a:t>
                      </a:r>
                      <a:r>
                        <a:rPr lang="ru-RU" sz="2400" b="0" dirty="0">
                          <a:effectLst/>
                        </a:rPr>
                        <a:t>явления личности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ru-RU" sz="2400" b="0" dirty="0">
                          <a:effectLst/>
                        </a:rPr>
                        <a:t>Неосознанные генетические программы (инстинкты).</a:t>
                      </a:r>
                    </a:p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ru-RU" sz="2400" b="0" dirty="0">
                          <a:effectLst/>
                        </a:rPr>
                        <a:t>Негативные явления, вытесненные из сознания.</a:t>
                      </a:r>
                    </a:p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ru-RU" sz="2400" b="0" dirty="0">
                          <a:effectLst/>
                        </a:rPr>
                        <a:t>Неосознанные «случайные» действия.</a:t>
                      </a:r>
                    </a:p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ru-RU" sz="2400" b="0" dirty="0">
                          <a:effectLst/>
                        </a:rPr>
                        <a:t>Неосознанные программы поведения, установленные другими людьми.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ru-RU" sz="2400" b="0" dirty="0">
                          <a:effectLst/>
                        </a:rPr>
                        <a:t>Половое влечение – либидо.</a:t>
                      </a:r>
                    </a:p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ru-RU" sz="2400" b="0" dirty="0">
                          <a:effectLst/>
                        </a:rPr>
                        <a:t>Обиды, оскорбления и пр.</a:t>
                      </a:r>
                    </a:p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ru-RU" sz="2400" b="0" dirty="0">
                          <a:effectLst/>
                        </a:rPr>
                        <a:t>Описки, оговорки.</a:t>
                      </a:r>
                    </a:p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ru-RU" sz="2400" b="0" dirty="0">
                          <a:effectLst/>
                        </a:rPr>
                        <a:t>Родительские программы, внушение и гипноз, идеологические установки, реклама.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754">
                <a:tc>
                  <a:txBody>
                    <a:bodyPr/>
                    <a:lstStyle/>
                    <a:p>
                      <a:pPr algn="l"/>
                      <a:r>
                        <a:rPr lang="ru-RU" sz="2400" b="0">
                          <a:effectLst/>
                        </a:rPr>
                        <a:t>Особые психические состояния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0">
                          <a:effectLst/>
                        </a:rPr>
                        <a:t>Психические состояния, характеризующиеся ослабленным контролем сознания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0">
                          <a:effectLst/>
                        </a:rPr>
                        <a:t>Сон, гипноз, транс, аффект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224"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 err="1" smtClean="0">
                          <a:effectLst/>
                        </a:rPr>
                        <a:t>Надсознате-льные</a:t>
                      </a:r>
                      <a:r>
                        <a:rPr lang="ru-RU" sz="2400" b="0" dirty="0" smtClean="0">
                          <a:effectLst/>
                        </a:rPr>
                        <a:t> </a:t>
                      </a:r>
                      <a:r>
                        <a:rPr lang="ru-RU" sz="2400" b="0" dirty="0">
                          <a:effectLst/>
                        </a:rPr>
                        <a:t>процессы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>
                          <a:effectLst/>
                        </a:rPr>
                        <a:t>Высокоэффективные неосознаваемые мыслительные процессы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>
                          <a:effectLst/>
                        </a:rPr>
                        <a:t>Интуиция, творческое озарение</a:t>
                      </a:r>
                    </a:p>
                  </a:txBody>
                  <a:tcPr marL="18208" marR="18208" marT="18208" marB="18208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7504" y="60673"/>
            <a:ext cx="892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" pitchFamily="34" charset="0"/>
                <a:cs typeface="Arial" pitchFamily="34" charset="0"/>
              </a:rPr>
              <a:t>Бессознательные </a:t>
            </a:r>
            <a:r>
              <a:rPr lang="ru-RU" altLang="ru-RU" sz="2800" b="1" dirty="0" smtClean="0">
                <a:solidFill>
                  <a:srgbClr val="00B0F0"/>
                </a:solidFill>
              </a:rPr>
              <a:t>психические </a:t>
            </a: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" pitchFamily="34" charset="0"/>
                <a:cs typeface="Arial" pitchFamily="34" charset="0"/>
              </a:rPr>
              <a:t>явления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453336"/>
            <a:ext cx="467544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91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d367dcef36511b27f7d0e83d6916212643b9b79c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941</Words>
  <Application>Microsoft Office PowerPoint</Application>
  <PresentationFormat>Экран (4:3)</PresentationFormat>
  <Paragraphs>178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Психика, сознание, бессознательное</dc:title>
  <dc:creator>Сергей Сидоров</dc:creator>
  <dc:description>1. Понятие о психике.
2. Нервная система и психика.
3. Структура психики человека.
4. Сознание и бессознательное.</dc:description>
  <cp:lastModifiedBy>Сергей</cp:lastModifiedBy>
  <cp:revision>32</cp:revision>
  <dcterms:created xsi:type="dcterms:W3CDTF">2016-09-25T03:25:07Z</dcterms:created>
  <dcterms:modified xsi:type="dcterms:W3CDTF">2016-09-25T15:59:09Z</dcterms:modified>
</cp:coreProperties>
</file>