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2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90" r:id="rId13"/>
    <p:sldId id="285" r:id="rId14"/>
    <p:sldId id="286" r:id="rId15"/>
    <p:sldId id="287" r:id="rId16"/>
    <p:sldId id="288" r:id="rId17"/>
    <p:sldId id="289" r:id="rId18"/>
    <p:sldId id="284" r:id="rId19"/>
    <p:sldId id="291" r:id="rId20"/>
    <p:sldId id="292" r:id="rId21"/>
    <p:sldId id="293" r:id="rId22"/>
    <p:sldId id="294" r:id="rId23"/>
    <p:sldId id="295" r:id="rId24"/>
  </p:sldIdLst>
  <p:sldSz cx="9144000" cy="6858000" type="screen4x3"/>
  <p:notesSz cx="6858000" cy="9144000"/>
  <p:custDataLst>
    <p:tags r:id="rId2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8000"/>
    <a:srgbClr val="0066FF"/>
    <a:srgbClr val="CCFF66"/>
    <a:srgbClr val="CCFF99"/>
    <a:srgbClr val="CCECFF"/>
    <a:srgbClr val="FFCCCC"/>
    <a:srgbClr val="FFFF99"/>
    <a:srgbClr val="CCFF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8" autoAdjust="0"/>
    <p:restoredTop sz="94660"/>
  </p:normalViewPr>
  <p:slideViewPr>
    <p:cSldViewPr>
      <p:cViewPr varScale="1">
        <p:scale>
          <a:sx n="83" d="100"/>
          <a:sy n="83" d="100"/>
        </p:scale>
        <p:origin x="-1406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55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066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101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418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780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039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67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46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172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705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277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20618-F25D-4717-A508-C10B8B5F67BA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62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" TargetMode="External"/><Relationship Id="rId4" Type="http://schemas.openxmlformats.org/officeDocument/2006/relationships/slide" Target="slide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36" y="2780928"/>
            <a:ext cx="8784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1800"/>
              </a:spcAft>
            </a:pPr>
            <a:r>
              <a:rPr lang="ru-RU" sz="3200" dirty="0" smtClean="0">
                <a:hlinkClick r:id="rId2" action="ppaction://hlinksldjump"/>
              </a:rPr>
              <a:t>1</a:t>
            </a:r>
            <a:r>
              <a:rPr lang="ru-RU" sz="3200" dirty="0">
                <a:hlinkClick r:id="rId2" action="ppaction://hlinksldjump"/>
              </a:rPr>
              <a:t>. </a:t>
            </a:r>
            <a:r>
              <a:rPr lang="ru-RU" sz="3200" dirty="0" smtClean="0">
                <a:hlinkClick r:id="rId2" action="ppaction://hlinksldjump"/>
              </a:rPr>
              <a:t>Понятие о педагогических задачах</a:t>
            </a:r>
            <a:r>
              <a:rPr lang="ru-RU" sz="3200" dirty="0" smtClean="0"/>
              <a:t> </a:t>
            </a:r>
          </a:p>
          <a:p>
            <a:pPr indent="457200">
              <a:spcAft>
                <a:spcPts val="1800"/>
              </a:spcAft>
            </a:pPr>
            <a:r>
              <a:rPr lang="ru-RU" sz="3200" dirty="0">
                <a:hlinkClick r:id="rId3" action="ppaction://hlinksldjump"/>
              </a:rPr>
              <a:t>2. </a:t>
            </a:r>
            <a:r>
              <a:rPr lang="ru-RU" sz="3200" dirty="0" smtClean="0">
                <a:hlinkClick r:id="rId3" action="ppaction://hlinksldjump"/>
              </a:rPr>
              <a:t>Виды </a:t>
            </a:r>
            <a:r>
              <a:rPr lang="ru-RU" sz="3200" dirty="0">
                <a:hlinkClick r:id="rId3" action="ppaction://hlinksldjump"/>
              </a:rPr>
              <a:t>педагогических задач </a:t>
            </a:r>
            <a:endParaRPr lang="ru-RU" sz="3200" dirty="0"/>
          </a:p>
          <a:p>
            <a:pPr indent="457200">
              <a:spcAft>
                <a:spcPts val="1800"/>
              </a:spcAft>
            </a:pPr>
            <a:r>
              <a:rPr lang="ru-RU" sz="3200" dirty="0">
                <a:hlinkClick r:id="rId4" action="ppaction://hlinksldjump"/>
              </a:rPr>
              <a:t>3. Постановка педагогических </a:t>
            </a:r>
            <a:r>
              <a:rPr lang="ru-RU" sz="3200" dirty="0" smtClean="0">
                <a:hlinkClick r:id="rId4" action="ppaction://hlinksldjump"/>
              </a:rPr>
              <a:t>задач</a:t>
            </a:r>
            <a:endParaRPr lang="ru-RU" sz="32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4016" y="764704"/>
            <a:ext cx="88558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Педагогические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как основа педагогических технологий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6136" y="6309320"/>
            <a:ext cx="3135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5"/>
              </a:rPr>
              <a:t>Сидоров С.В.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53949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36512" y="0"/>
            <a:ext cx="91805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1. Понятие о педагогических задачах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572488"/>
              </p:ext>
            </p:extLst>
          </p:nvPr>
        </p:nvGraphicFramePr>
        <p:xfrm>
          <a:off x="160695" y="1347001"/>
          <a:ext cx="8930112" cy="5321863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6802"/>
                <a:gridCol w="6723310"/>
              </a:tblGrid>
              <a:tr h="48350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Цель</a:t>
                      </a:r>
                      <a:endParaRPr lang="ru-RU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Задача</a:t>
                      </a:r>
                      <a:endParaRPr lang="ru-RU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0C0"/>
                    </a:solidFill>
                  </a:tcPr>
                </a:tc>
              </a:tr>
              <a:tr h="613210">
                <a:tc rowSpan="4">
                  <a:txBody>
                    <a:bodyPr/>
                    <a:lstStyle/>
                    <a:p>
                      <a:r>
                        <a:rPr lang="ru-RU" sz="2800" dirty="0" smtClean="0"/>
                        <a:t>отражает конечный результат, которого мы хотим добиться в процессе деятельности</a:t>
                      </a:r>
                      <a:endParaRPr lang="ru-RU" sz="2800" dirty="0"/>
                    </a:p>
                  </a:txBody>
                  <a:tcPr anchor="ctr"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направление к этому результату</a:t>
                      </a:r>
                      <a:endParaRPr lang="ru-RU" sz="2800" dirty="0"/>
                    </a:p>
                  </a:txBody>
                  <a:tcPr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89938">
                <a:tc vMerge="1"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нужна для конкретизации пути к цели, способа или способов достижение цели</a:t>
                      </a:r>
                      <a:endParaRPr lang="ru-RU" sz="2800" dirty="0"/>
                    </a:p>
                  </a:txBody>
                  <a:tcPr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288875">
                <a:tc vMerge="1"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не готовый, а лишь намеченный путь к цели, этот путь ещё надо «проложить», решив задачу</a:t>
                      </a:r>
                      <a:endParaRPr lang="ru-RU" sz="2800" dirty="0"/>
                    </a:p>
                  </a:txBody>
                  <a:tcPr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565603">
                <a:tc vMerge="1"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для достижения одной цели может служить не одна задача, а несколько задач, если цель достигается в несколько этапов, и на каждом из них требуются разные способы</a:t>
                      </a:r>
                      <a:endParaRPr lang="ru-RU" sz="2800" dirty="0"/>
                    </a:p>
                  </a:txBody>
                  <a:tcPr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7503" y="749626"/>
            <a:ext cx="9036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Отличие задачи от цели деятельности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63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3638" y="3791046"/>
            <a:ext cx="1440160" cy="1469566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8-конечная звезда 6"/>
          <p:cNvSpPr/>
          <p:nvPr/>
        </p:nvSpPr>
        <p:spPr>
          <a:xfrm rot="20139945">
            <a:off x="3796296" y="3687198"/>
            <a:ext cx="1636483" cy="1598300"/>
          </a:xfrm>
          <a:prstGeom prst="star8">
            <a:avLst>
              <a:gd name="adj" fmla="val 46365"/>
            </a:avLst>
          </a:prstGeom>
          <a:blipFill>
            <a:blip r:embed="rId2"/>
            <a:tile tx="0" ty="0" sx="100000" sy="100000" flip="none" algn="tl"/>
          </a:blip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326406" y="3579582"/>
            <a:ext cx="1656184" cy="1602355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2038982" y="4482518"/>
            <a:ext cx="1728192" cy="23888"/>
          </a:xfrm>
          <a:prstGeom prst="straightConnector1">
            <a:avLst/>
          </a:prstGeom>
          <a:ln w="76200">
            <a:solidFill>
              <a:srgbClr val="008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526206" y="4451968"/>
            <a:ext cx="1728192" cy="0"/>
          </a:xfrm>
          <a:prstGeom prst="straightConnector1">
            <a:avLst/>
          </a:prstGeom>
          <a:ln w="76200">
            <a:solidFill>
              <a:srgbClr val="008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038982" y="3476962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1-е действие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5504478" y="3479107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2-е действие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219318" y="5260612"/>
            <a:ext cx="1819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Исходное состояние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3177221" y="5260612"/>
            <a:ext cx="2911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Промежуточное состояние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7254398" y="5181937"/>
            <a:ext cx="1930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Конечный результат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501870" y="4568114"/>
            <a:ext cx="5348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</a:rPr>
              <a:t>?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29118" y="4513970"/>
            <a:ext cx="5348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</a:rPr>
              <a:t>?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0" y="908720"/>
            <a:ext cx="9144000" cy="107721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Возникновение </a:t>
            </a: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нескольких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 при движении к одной </a:t>
            </a: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</a:t>
            </a:r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265054" y="2924944"/>
            <a:ext cx="8627426" cy="23888"/>
          </a:xfrm>
          <a:prstGeom prst="straightConnector1">
            <a:avLst/>
          </a:prstGeom>
          <a:ln w="76200">
            <a:solidFill>
              <a:srgbClr val="008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97161" y="2463279"/>
            <a:ext cx="6987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000"/>
                </a:solidFill>
              </a:rPr>
              <a:t>Движение к цели</a:t>
            </a:r>
            <a:endParaRPr lang="ru-RU" sz="2400" b="1" dirty="0">
              <a:solidFill>
                <a:srgbClr val="008000"/>
              </a:solidFill>
            </a:endParaRPr>
          </a:p>
        </p:txBody>
      </p:sp>
      <p:sp>
        <p:nvSpPr>
          <p:cNvPr id="26" name="Управляющая кнопка: домой 2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9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5" grpId="0"/>
      <p:bldP spid="11" grpId="0"/>
      <p:bldP spid="17" grpId="0"/>
      <p:bldP spid="18" grpId="0"/>
      <p:bldP spid="19" grpId="0"/>
      <p:bldP spid="20" grpId="0"/>
      <p:bldP spid="21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64888" y="1994696"/>
            <a:ext cx="3456384" cy="1224136"/>
          </a:xfrm>
          <a:prstGeom prst="roundRect">
            <a:avLst>
              <a:gd name="adj" fmla="val 50000"/>
            </a:avLst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Предмет задачи</a:t>
            </a:r>
          </a:p>
          <a:p>
            <a:pPr algn="ctr"/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 новыми свойствами</a:t>
            </a:r>
            <a:endParaRPr lang="ru-RU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3387856" y="1988840"/>
            <a:ext cx="1961064" cy="1152129"/>
          </a:xfrm>
          <a:prstGeom prst="rightArrow">
            <a:avLst>
              <a:gd name="adj1" fmla="val 57424"/>
              <a:gd name="adj2" fmla="val 85262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6352" y="1997842"/>
            <a:ext cx="3168352" cy="1134126"/>
          </a:xfrm>
          <a:prstGeom prst="roundRect">
            <a:avLst>
              <a:gd name="adj" fmla="val 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Предмет задачи</a:t>
            </a:r>
          </a:p>
          <a:p>
            <a:pPr algn="ctr"/>
            <a:r>
              <a:rPr lang="ru-RU" sz="2400" dirty="0" smtClean="0"/>
              <a:t>в исходном состоянии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360" y="476672"/>
            <a:ext cx="85506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Предмет задачи </a:t>
            </a:r>
            <a:r>
              <a:rPr lang="ru-RU" sz="3200" dirty="0" smtClean="0"/>
              <a:t>– то, </a:t>
            </a:r>
            <a:r>
              <a:rPr lang="ru-RU" sz="3200" dirty="0"/>
              <a:t>что необходимо преобразовать для достижения </a:t>
            </a:r>
            <a:r>
              <a:rPr lang="ru-RU" sz="3200" dirty="0" smtClean="0"/>
              <a:t>цели.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3501008"/>
            <a:ext cx="9036496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 smtClean="0"/>
              <a:t>Основные компоненты задачи:</a:t>
            </a:r>
            <a:r>
              <a:rPr lang="ru-RU" sz="2800" dirty="0" smtClean="0"/>
              <a:t> 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1) состояние </a:t>
            </a:r>
            <a:r>
              <a:rPr lang="ru-RU" sz="2800" dirty="0"/>
              <a:t>предмета задачи (каков он на момент постановки задачи); </a:t>
            </a:r>
            <a:endParaRPr lang="ru-RU" sz="2800" dirty="0" smtClean="0"/>
          </a:p>
          <a:p>
            <a:pPr>
              <a:spcAft>
                <a:spcPts val="1200"/>
              </a:spcAft>
            </a:pPr>
            <a:r>
              <a:rPr lang="ru-RU" sz="2800" dirty="0" smtClean="0"/>
              <a:t>2</a:t>
            </a:r>
            <a:r>
              <a:rPr lang="ru-RU" sz="2800" dirty="0"/>
              <a:t>) модель требуемого состояния предмета задачи (каким он должен стать, приобретя новые свойства, когда задача будет решена). 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92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Предмет педагогической задачи</a:t>
            </a:r>
            <a:r>
              <a:rPr lang="ru-RU" sz="3200" dirty="0"/>
              <a:t> – ученик, воспитанник. </a:t>
            </a:r>
          </a:p>
        </p:txBody>
      </p:sp>
      <p:pic>
        <p:nvPicPr>
          <p:cNvPr id="1026" name="Picture 2" descr="C:\Users\Сергей\Documents\Documents\Документы 2016-17\f8c35c098143dfedb491cc53d2ee95c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27" y="1340768"/>
            <a:ext cx="3086530" cy="356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9607" y="4979202"/>
            <a:ext cx="88439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smtClean="0">
                <a:solidFill>
                  <a:prstClr val="black"/>
                </a:solidFill>
              </a:rPr>
              <a:t>Педагогическая задача </a:t>
            </a:r>
            <a:r>
              <a:rPr lang="ru-RU" sz="3200" dirty="0" smtClean="0">
                <a:solidFill>
                  <a:prstClr val="black"/>
                </a:solidFill>
              </a:rPr>
              <a:t>возникает, когда необходимо перевести </a:t>
            </a:r>
            <a:r>
              <a:rPr lang="ru-RU" sz="3200" dirty="0">
                <a:solidFill>
                  <a:prstClr val="black"/>
                </a:solidFill>
              </a:rPr>
              <a:t>обучаемого, воспитуемого из одного </a:t>
            </a:r>
            <a:r>
              <a:rPr lang="ru-RU" sz="3200" dirty="0" smtClean="0">
                <a:solidFill>
                  <a:prstClr val="black"/>
                </a:solidFill>
              </a:rPr>
              <a:t>состояния </a:t>
            </a:r>
            <a:r>
              <a:rPr lang="ru-RU" sz="3200" dirty="0" smtClean="0"/>
              <a:t>в </a:t>
            </a:r>
            <a:r>
              <a:rPr lang="ru-RU" sz="3200" dirty="0"/>
              <a:t>другое. </a:t>
            </a:r>
          </a:p>
        </p:txBody>
      </p:sp>
      <p:pic>
        <p:nvPicPr>
          <p:cNvPr id="1027" name="Picture 3" descr="C:\Users\Сергей\Documents\Documents\Документы 2016-17\s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41829"/>
            <a:ext cx="3233936" cy="350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/>
          <p:cNvSpPr/>
          <p:nvPr/>
        </p:nvSpPr>
        <p:spPr>
          <a:xfrm>
            <a:off x="3691056" y="2394759"/>
            <a:ext cx="1961064" cy="1152129"/>
          </a:xfrm>
          <a:prstGeom prst="rightArrow">
            <a:avLst>
              <a:gd name="adj1" fmla="val 57424"/>
              <a:gd name="adj2" fmla="val 85262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20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052736"/>
            <a:ext cx="80526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 smtClean="0"/>
              <a:t>Педагогическую </a:t>
            </a:r>
            <a:r>
              <a:rPr lang="ru-RU" sz="3200" dirty="0"/>
              <a:t>задачу на этапе взаимодействия субъектов педагогического процесса </a:t>
            </a:r>
            <a:r>
              <a:rPr lang="ru-RU" sz="3200" b="1" dirty="0"/>
              <a:t>решают, </a:t>
            </a:r>
            <a:r>
              <a:rPr lang="ru-RU" sz="3200" b="1" dirty="0" smtClean="0"/>
              <a:t>как минимум</a:t>
            </a:r>
            <a:r>
              <a:rPr lang="ru-RU" sz="3200" dirty="0" smtClean="0"/>
              <a:t>, </a:t>
            </a:r>
          </a:p>
          <a:p>
            <a:pPr algn="r"/>
            <a:r>
              <a:rPr lang="ru-RU" sz="3200" b="1" dirty="0" smtClean="0"/>
              <a:t>два </a:t>
            </a:r>
            <a:r>
              <a:rPr lang="ru-RU" sz="3200" b="1" dirty="0"/>
              <a:t>субъекта </a:t>
            </a:r>
            <a:endParaRPr lang="ru-RU" sz="3200" b="1" dirty="0" smtClean="0"/>
          </a:p>
          <a:p>
            <a:pPr algn="r"/>
            <a:r>
              <a:rPr lang="ru-RU" sz="3200" b="1" dirty="0" smtClean="0"/>
              <a:t>(</a:t>
            </a:r>
            <a:r>
              <a:rPr lang="ru-RU" sz="3200" b="1" dirty="0"/>
              <a:t>педагог и </a:t>
            </a:r>
            <a:endParaRPr lang="ru-RU" sz="3200" b="1" dirty="0" smtClean="0"/>
          </a:p>
          <a:p>
            <a:pPr algn="r"/>
            <a:r>
              <a:rPr lang="ru-RU" sz="3200" b="1" dirty="0" smtClean="0"/>
              <a:t>воспитанник)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51111"/>
            <a:ext cx="9144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Специфика педагогических задач </a:t>
            </a:r>
          </a:p>
        </p:txBody>
      </p:sp>
      <p:pic>
        <p:nvPicPr>
          <p:cNvPr id="2051" name="Picture 3" descr="C:\Users\Сергей\Documents\Documents\Документы 2016-17\3194ae4ca35b02e1abf3383b6cc4abbf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0928"/>
            <a:ext cx="5854644" cy="390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59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035624"/>
            <a:ext cx="89289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Решение педагогической задачи не заканчивается переведением её предмета в требуемое состояние, </a:t>
            </a:r>
          </a:p>
          <a:p>
            <a:r>
              <a:rPr lang="ru-RU" sz="3200" b="1" dirty="0" smtClean="0"/>
              <a:t>необходима </a:t>
            </a:r>
          </a:p>
          <a:p>
            <a:r>
              <a:rPr lang="ru-RU" sz="3200" b="1" dirty="0" smtClean="0"/>
              <a:t>рефлексия </a:t>
            </a:r>
          </a:p>
          <a:p>
            <a:r>
              <a:rPr lang="ru-RU" sz="3200" b="1" dirty="0" smtClean="0"/>
              <a:t>процесса </a:t>
            </a:r>
          </a:p>
          <a:p>
            <a:r>
              <a:rPr lang="ru-RU" sz="3200" b="1" dirty="0" smtClean="0"/>
              <a:t>решения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51111"/>
            <a:ext cx="9144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Специфика педагогических задач </a:t>
            </a:r>
          </a:p>
        </p:txBody>
      </p:sp>
      <p:pic>
        <p:nvPicPr>
          <p:cNvPr id="4098" name="Picture 2" descr="C:\Users\Сергей\Documents\Documents\Документы 2016-17\roditelskoe-sobranie-2439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511184"/>
            <a:ext cx="6259904" cy="396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50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6400" y="1412776"/>
            <a:ext cx="56521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 smtClean="0"/>
              <a:t>Педагогические </a:t>
            </a:r>
            <a:r>
              <a:rPr lang="ru-RU" sz="3200" dirty="0"/>
              <a:t>задачи </a:t>
            </a:r>
            <a:r>
              <a:rPr lang="ru-RU" sz="3200" dirty="0" smtClean="0"/>
              <a:t>неразрывно </a:t>
            </a:r>
            <a:r>
              <a:rPr lang="ru-RU" sz="3200" dirty="0"/>
              <a:t>связаны с задачами учебными (теми, которые решает обучающийся), поэтому </a:t>
            </a:r>
            <a:r>
              <a:rPr lang="ru-RU" sz="3200" b="1" dirty="0"/>
              <a:t>успешность решения педагогической задачи определяется успешностью решения учебной задачи </a:t>
            </a:r>
            <a:r>
              <a:rPr lang="ru-RU" sz="3200" b="1" dirty="0" smtClean="0"/>
              <a:t>учеником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51111"/>
            <a:ext cx="9144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Специфика педагогических задач </a:t>
            </a:r>
          </a:p>
        </p:txBody>
      </p:sp>
      <p:pic>
        <p:nvPicPr>
          <p:cNvPr id="3074" name="Picture 2" descr="C:\Users\Сергей\Documents\Documents\Документы 2016-17\class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3600400" cy="374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12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268760"/>
            <a:ext cx="86409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У</a:t>
            </a:r>
            <a:r>
              <a:rPr lang="ru-RU" sz="3200" b="1" dirty="0" smtClean="0"/>
              <a:t>спешность решения задачи зависит от активности не </a:t>
            </a:r>
            <a:r>
              <a:rPr lang="ru-RU" sz="3200" b="1" dirty="0"/>
              <a:t>только от субъекта задачи (педагога) </a:t>
            </a:r>
            <a:endParaRPr lang="ru-RU" sz="3200" b="1" dirty="0" smtClean="0"/>
          </a:p>
          <a:p>
            <a:r>
              <a:rPr lang="ru-RU" sz="3200" b="1" dirty="0" smtClean="0"/>
              <a:t>но и предмета </a:t>
            </a:r>
          </a:p>
          <a:p>
            <a:r>
              <a:rPr lang="ru-RU" sz="3200" b="1" dirty="0" smtClean="0"/>
              <a:t>задачи</a:t>
            </a:r>
            <a:r>
              <a:rPr lang="ru-RU" sz="3200" dirty="0"/>
              <a:t>, ведь её </a:t>
            </a:r>
            <a:endParaRPr lang="ru-RU" sz="3200" dirty="0" smtClean="0"/>
          </a:p>
          <a:p>
            <a:r>
              <a:rPr lang="ru-RU" sz="3200" dirty="0" smtClean="0"/>
              <a:t>предметом </a:t>
            </a:r>
          </a:p>
          <a:p>
            <a:r>
              <a:rPr lang="ru-RU" sz="3200" dirty="0" smtClean="0"/>
              <a:t>является </a:t>
            </a:r>
          </a:p>
          <a:p>
            <a:r>
              <a:rPr lang="ru-RU" sz="3200" dirty="0" smtClean="0"/>
              <a:t>субъект-ученик</a:t>
            </a:r>
            <a:r>
              <a:rPr lang="ru-RU" sz="3200" dirty="0"/>
              <a:t>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51111"/>
            <a:ext cx="9144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Специфика педагогических задач </a:t>
            </a:r>
          </a:p>
        </p:txBody>
      </p:sp>
      <p:pic>
        <p:nvPicPr>
          <p:cNvPr id="5123" name="Picture 3" descr="C:\Users\Сергей\Documents\Documents\Документы 2016-17\Fotolia_21076921_Subscription_X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25472"/>
            <a:ext cx="539499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83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384" y="260648"/>
            <a:ext cx="84900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>
                <a:solidFill>
                  <a:srgbClr val="00B0F0"/>
                </a:solidFill>
              </a:rPr>
              <a:t>Педагогическая задача</a:t>
            </a:r>
            <a:r>
              <a:rPr lang="ru-RU" sz="3200" dirty="0"/>
              <a:t> – осмысление сложившейся педагогической ситуации и принятие на этой основе решений и плана необходимых действий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0384" y="2708920"/>
            <a:ext cx="8490088" cy="3247043"/>
          </a:xfrm>
          <a:prstGeom prst="rect">
            <a:avLst/>
          </a:prstGeom>
          <a:solidFill>
            <a:srgbClr val="0033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Педагогическая задача </a:t>
            </a:r>
            <a:r>
              <a:rPr lang="ru-RU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ru-RU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sz="3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800"/>
              </a:spcAft>
            </a:pPr>
            <a: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осмысленная </a:t>
            </a:r>
            <a:r>
              <a:rPr lang="ru-RU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педагогическая ситуация </a:t>
            </a:r>
            <a:endParaRPr lang="ru-RU" sz="3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800"/>
              </a:spcAft>
            </a:pPr>
            <a: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ru-RU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привнесенная в неё цель </a:t>
            </a:r>
            <a:endParaRPr lang="ru-RU" sz="3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800"/>
              </a:spcAft>
            </a:pPr>
            <a: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ru-RU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необходимость познания и преобразования </a:t>
            </a:r>
            <a: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действительности</a:t>
            </a:r>
            <a:endParaRPr lang="ru-RU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23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260648"/>
            <a:ext cx="91805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2. Виды </a:t>
            </a:r>
            <a:r>
              <a:rPr lang="ru-RU" sz="4000" b="1" dirty="0">
                <a:solidFill>
                  <a:srgbClr val="FF0000"/>
                </a:solidFill>
              </a:rPr>
              <a:t>педагогических задач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19" y="1916832"/>
            <a:ext cx="878441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Для эффективной педагогической деятельности </a:t>
            </a:r>
            <a:r>
              <a:rPr lang="ru-RU" sz="3200" dirty="0" smtClean="0"/>
              <a:t>недостаточно </a:t>
            </a:r>
            <a:r>
              <a:rPr lang="ru-RU" sz="3200" dirty="0"/>
              <a:t>поставить одну </a:t>
            </a:r>
            <a:r>
              <a:rPr lang="ru-RU" sz="3200" dirty="0" smtClean="0"/>
              <a:t>задачу</a:t>
            </a:r>
            <a:r>
              <a:rPr lang="ru-RU" sz="3200" dirty="0"/>
              <a:t>. 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Необходим </a:t>
            </a:r>
            <a:r>
              <a:rPr lang="ru-RU" sz="3200" dirty="0"/>
              <a:t>комплекс задач, которые </a:t>
            </a:r>
            <a:r>
              <a:rPr lang="ru-RU" sz="3200" dirty="0" smtClean="0"/>
              <a:t>связаны </a:t>
            </a:r>
            <a:r>
              <a:rPr lang="ru-RU" sz="3200" dirty="0"/>
              <a:t>друг с другом и обеспечивают долгосрочную целенаправленную работу по формированию у обучающихся </a:t>
            </a:r>
            <a:r>
              <a:rPr lang="ru-RU" sz="3200" dirty="0" smtClean="0"/>
              <a:t>разнообразных </a:t>
            </a:r>
            <a:r>
              <a:rPr lang="ru-RU" sz="3200" dirty="0"/>
              <a:t>качеств </a:t>
            </a:r>
            <a:r>
              <a:rPr lang="ru-RU" sz="3200" dirty="0" smtClean="0"/>
              <a:t>личности.</a:t>
            </a:r>
            <a:r>
              <a:rPr lang="ru-RU" sz="3200" dirty="0"/>
              <a:t> 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8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279" y="1700808"/>
            <a:ext cx="8352928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/>
              <a:t>По величине </a:t>
            </a:r>
            <a:r>
              <a:rPr lang="ru-RU" sz="3200" b="1" dirty="0"/>
              <a:t>и продолжительности </a:t>
            </a:r>
            <a:r>
              <a:rPr lang="ru-RU" sz="3200" b="1" dirty="0" smtClean="0"/>
              <a:t>решения</a:t>
            </a:r>
            <a:r>
              <a:rPr lang="ru-RU" sz="3200" dirty="0" smtClean="0"/>
              <a:t> педагогические </a:t>
            </a:r>
            <a:r>
              <a:rPr lang="ru-RU" sz="3200" dirty="0"/>
              <a:t>задачи подразделяются </a:t>
            </a:r>
            <a:r>
              <a:rPr lang="ru-RU" sz="3200" dirty="0" smtClean="0"/>
              <a:t>на… </a:t>
            </a:r>
          </a:p>
          <a:p>
            <a:pPr marL="1440000" indent="-45720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dirty="0" smtClean="0"/>
              <a:t>стратегические</a:t>
            </a:r>
            <a:r>
              <a:rPr lang="ru-RU" sz="3200" dirty="0"/>
              <a:t>, </a:t>
            </a:r>
            <a:endParaRPr lang="ru-RU" sz="3200" dirty="0" smtClean="0"/>
          </a:p>
          <a:p>
            <a:pPr marL="1440000" indent="-45720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dirty="0" smtClean="0"/>
              <a:t>тактические; </a:t>
            </a:r>
          </a:p>
          <a:p>
            <a:pPr marL="1440000" indent="-45720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dirty="0" smtClean="0"/>
              <a:t>оперативные</a:t>
            </a:r>
            <a:r>
              <a:rPr lang="ru-RU" sz="3200" dirty="0"/>
              <a:t>. 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88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772816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Стратегические задачи</a:t>
            </a:r>
            <a:r>
              <a:rPr lang="ru-RU" sz="3200" dirty="0"/>
              <a:t> – главные, самые крупные. Их решение рассчитано на длительный период времени и должно произвести значительные изменения в личности учащихся, в их отношениях. </a:t>
            </a:r>
            <a:endParaRPr lang="ru-RU" sz="3200" dirty="0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35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92696"/>
            <a:ext cx="86409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Стратегические </a:t>
            </a:r>
            <a:r>
              <a:rPr lang="ru-RU" sz="3200" dirty="0"/>
              <a:t>задачи являются слишком общими для того, чтобы можно было приняться за их решение, не представив их более конкретно. </a:t>
            </a:r>
          </a:p>
          <a:p>
            <a:endParaRPr lang="ru-RU" sz="3200" dirty="0" smtClean="0"/>
          </a:p>
          <a:p>
            <a:r>
              <a:rPr lang="ru-RU" sz="3200" dirty="0" smtClean="0"/>
              <a:t>Для </a:t>
            </a:r>
            <a:r>
              <a:rPr lang="ru-RU" sz="3200" dirty="0"/>
              <a:t>конкретизации стратегических задач служат </a:t>
            </a:r>
            <a:r>
              <a:rPr lang="ru-RU" sz="3200" b="1" dirty="0">
                <a:solidFill>
                  <a:srgbClr val="00B0F0"/>
                </a:solidFill>
              </a:rPr>
              <a:t>тактические задачи</a:t>
            </a:r>
            <a:r>
              <a:rPr lang="ru-RU" sz="3200" dirty="0"/>
              <a:t>. 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Тактические задачи решаются за более короткий срок. 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93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56984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 dirty="0" smtClean="0">
                <a:solidFill>
                  <a:srgbClr val="00B0F0"/>
                </a:solidFill>
              </a:rPr>
              <a:t>Пример 1</a:t>
            </a:r>
          </a:p>
          <a:p>
            <a:pPr>
              <a:spcAft>
                <a:spcPts val="1200"/>
              </a:spcAft>
            </a:pPr>
            <a:r>
              <a:rPr lang="ru-RU" sz="2800" b="1" dirty="0" smtClean="0"/>
              <a:t>Стратегическая задача: </a:t>
            </a:r>
            <a:r>
              <a:rPr lang="ru-RU" sz="2800" dirty="0" smtClean="0"/>
              <a:t>воспитание </a:t>
            </a:r>
            <a:r>
              <a:rPr lang="ru-RU" sz="2800" dirty="0"/>
              <a:t>у школьников сознательной дисциплины. </a:t>
            </a:r>
            <a:endParaRPr lang="ru-RU" sz="2800" dirty="0" smtClean="0"/>
          </a:p>
          <a:p>
            <a:pPr>
              <a:spcAft>
                <a:spcPts val="1200"/>
              </a:spcAft>
            </a:pPr>
            <a:r>
              <a:rPr lang="ru-RU" sz="2800" b="1" dirty="0" smtClean="0"/>
              <a:t>Тактические задачи: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приучить </a:t>
            </a:r>
            <a:r>
              <a:rPr lang="ru-RU" sz="2800" dirty="0"/>
              <a:t>школьников к добросовестному выполнению учебных заданий и общественных поручений; </a:t>
            </a:r>
            <a:endParaRPr lang="ru-RU" sz="2800" dirty="0" smtClean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обеспечить </a:t>
            </a:r>
            <a:r>
              <a:rPr lang="ru-RU" sz="2800" dirty="0"/>
              <a:t>такую организацию учебной и </a:t>
            </a:r>
            <a:r>
              <a:rPr lang="ru-RU" sz="2800" dirty="0" err="1"/>
              <a:t>внеучебной</a:t>
            </a:r>
            <a:r>
              <a:rPr lang="ru-RU" sz="2800" dirty="0"/>
              <a:t> работы, которая </a:t>
            </a:r>
            <a:r>
              <a:rPr lang="ru-RU" sz="2800" dirty="0" smtClean="0"/>
              <a:t>сводит к минимуму возможности </a:t>
            </a:r>
            <a:r>
              <a:rPr lang="ru-RU" sz="2800" dirty="0"/>
              <a:t>для нарушения дисциплины; </a:t>
            </a:r>
            <a:endParaRPr lang="ru-RU" sz="2800" dirty="0" smtClean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сформировать </a:t>
            </a:r>
            <a:r>
              <a:rPr lang="ru-RU" sz="2800" dirty="0"/>
              <a:t>в классе общественное мнение, осуждающее </a:t>
            </a:r>
            <a:r>
              <a:rPr lang="ru-RU" sz="2800" dirty="0" smtClean="0"/>
              <a:t>недисциплинированность...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02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4080" y="980728"/>
            <a:ext cx="87849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Задачи</a:t>
            </a:r>
            <a:r>
              <a:rPr lang="ru-RU" sz="3200" dirty="0"/>
              <a:t>, которые решаются </a:t>
            </a:r>
            <a:r>
              <a:rPr lang="ru-RU" sz="3200" dirty="0" smtClean="0"/>
              <a:t>при выполнении отдельных педагогических действий и операций, называются </a:t>
            </a:r>
            <a:r>
              <a:rPr lang="ru-RU" sz="3200" b="1" dirty="0">
                <a:solidFill>
                  <a:srgbClr val="00B0F0"/>
                </a:solidFill>
              </a:rPr>
              <a:t>оперативными</a:t>
            </a:r>
            <a:r>
              <a:rPr lang="ru-RU" sz="3200" dirty="0"/>
              <a:t>. 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Оперативные задачи невозможно </a:t>
            </a:r>
            <a:r>
              <a:rPr lang="ru-RU" sz="3200" dirty="0"/>
              <a:t>полностью предусмотреть </a:t>
            </a:r>
            <a:r>
              <a:rPr lang="ru-RU" sz="3200" dirty="0" smtClean="0"/>
              <a:t>заранее </a:t>
            </a:r>
            <a:r>
              <a:rPr lang="ru-RU" sz="3200" dirty="0"/>
              <a:t>и подготовиться к их решению. </a:t>
            </a:r>
            <a:r>
              <a:rPr lang="ru-RU" sz="3200" dirty="0" smtClean="0"/>
              <a:t>Они могут </a:t>
            </a:r>
            <a:r>
              <a:rPr lang="ru-RU" sz="3200" dirty="0"/>
              <a:t>возникать в процессе </a:t>
            </a:r>
            <a:r>
              <a:rPr lang="ru-RU" sz="3200" dirty="0" smtClean="0"/>
              <a:t>взаимодействия педагога с обучающимися и требовать незамедлительного решения. </a:t>
            </a:r>
            <a:endParaRPr lang="ru-RU" sz="32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11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856984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 dirty="0" smtClean="0">
                <a:solidFill>
                  <a:srgbClr val="00B0F0"/>
                </a:solidFill>
              </a:rPr>
              <a:t>Пример 2</a:t>
            </a:r>
          </a:p>
          <a:p>
            <a:pPr>
              <a:spcAft>
                <a:spcPts val="1200"/>
              </a:spcAft>
            </a:pPr>
            <a:r>
              <a:rPr lang="ru-RU" sz="2800" b="1" dirty="0" smtClean="0"/>
              <a:t>Тактическая задача:</a:t>
            </a:r>
            <a:r>
              <a:rPr lang="ru-RU" sz="2800" dirty="0" smtClean="0"/>
              <a:t> приучение </a:t>
            </a:r>
            <a:r>
              <a:rPr lang="ru-RU" sz="2800" dirty="0"/>
              <a:t>школьников к добросовестному выполнению учебных заданий и общественных </a:t>
            </a:r>
            <a:r>
              <a:rPr lang="ru-RU" sz="2800" dirty="0" smtClean="0"/>
              <a:t>поручений</a:t>
            </a:r>
          </a:p>
          <a:p>
            <a:pPr>
              <a:spcAft>
                <a:spcPts val="1200"/>
              </a:spcAft>
            </a:pPr>
            <a:r>
              <a:rPr lang="ru-RU" sz="2800" b="1" dirty="0" smtClean="0"/>
              <a:t>Оперативные задачи:</a:t>
            </a:r>
            <a:r>
              <a:rPr lang="ru-RU" sz="2800" dirty="0" smtClean="0"/>
              <a:t>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организовать </a:t>
            </a:r>
            <a:r>
              <a:rPr lang="ru-RU" sz="2800" dirty="0"/>
              <a:t>в классе ежедневную взаимопроверку домашних заданий до уроков; </a:t>
            </a:r>
            <a:endParaRPr lang="ru-RU" sz="2800" dirty="0" smtClean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фиксировать </a:t>
            </a:r>
            <a:r>
              <a:rPr lang="ru-RU" sz="2800" dirty="0"/>
              <a:t>ход решения тактической задачи в наглядной, ясной и необидной для детей форме; </a:t>
            </a:r>
            <a:endParaRPr lang="ru-RU" sz="2800" dirty="0" smtClean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распределить </a:t>
            </a:r>
            <a:r>
              <a:rPr lang="ru-RU" sz="2800" dirty="0"/>
              <a:t>поручения в классе таким образом, чтобы поручения выполнялись детьми с желанием; </a:t>
            </a:r>
            <a:endParaRPr lang="ru-RU" sz="2800" dirty="0" smtClean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определить </a:t>
            </a:r>
            <a:r>
              <a:rPr lang="ru-RU" sz="2800" dirty="0"/>
              <a:t>совместно с детьми схему чередования </a:t>
            </a:r>
            <a:r>
              <a:rPr lang="ru-RU" sz="2800" dirty="0" smtClean="0"/>
              <a:t>поручений…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40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Сергей\Documents\Documents\Документы 2016-17\598686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2" y="1484783"/>
            <a:ext cx="9036496" cy="374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49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8264" y="260648"/>
            <a:ext cx="91805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3. Постановка педагогических задач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772816"/>
            <a:ext cx="8496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Любая педагогическая технология обусловлена характером решаемых с её помощью </a:t>
            </a:r>
            <a:r>
              <a:rPr lang="ru-RU" sz="3200" dirty="0" smtClean="0"/>
              <a:t>задач. </a:t>
            </a:r>
          </a:p>
          <a:p>
            <a:endParaRPr lang="ru-RU" sz="3200" dirty="0" smtClean="0"/>
          </a:p>
          <a:p>
            <a:r>
              <a:rPr lang="ru-RU" sz="3200" dirty="0" smtClean="0"/>
              <a:t>Поэтому </a:t>
            </a:r>
            <a:r>
              <a:rPr lang="ru-RU" sz="3200" dirty="0"/>
              <a:t>важно, чтобы сама формулировка </a:t>
            </a:r>
            <a:r>
              <a:rPr lang="ru-RU" sz="3200" dirty="0" smtClean="0"/>
              <a:t>педагогической задачи </a:t>
            </a:r>
            <a:r>
              <a:rPr lang="ru-RU" sz="3200" dirty="0"/>
              <a:t>была технологичной, т.е. чтобы </a:t>
            </a:r>
            <a:r>
              <a:rPr lang="ru-RU" sz="3200" dirty="0" smtClean="0"/>
              <a:t>в ней уже </a:t>
            </a:r>
            <a:r>
              <a:rPr lang="ru-RU" sz="3200" dirty="0"/>
              <a:t>содержались некоторые параметры пути к </a:t>
            </a:r>
            <a:r>
              <a:rPr lang="ru-RU" sz="3200" dirty="0" smtClean="0"/>
              <a:t>цели.</a:t>
            </a:r>
            <a:r>
              <a:rPr lang="ru-RU" sz="3200" dirty="0"/>
              <a:t> 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72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272" y="188640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Пример </a:t>
            </a:r>
            <a:r>
              <a:rPr lang="ru-RU" sz="3200" b="1" dirty="0" smtClean="0">
                <a:solidFill>
                  <a:srgbClr val="00B0F0"/>
                </a:solidFill>
              </a:rPr>
              <a:t>1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Задача: </a:t>
            </a:r>
            <a:r>
              <a:rPr lang="ru-RU" sz="3200" i="1" dirty="0" smtClean="0"/>
              <a:t>развивать </a:t>
            </a:r>
            <a:r>
              <a:rPr lang="ru-RU" sz="3200" i="1" dirty="0"/>
              <a:t>познавательные интересы учащихся</a:t>
            </a:r>
            <a:r>
              <a:rPr lang="ru-RU" sz="3200" dirty="0"/>
              <a:t>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844824"/>
            <a:ext cx="8496944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dirty="0" smtClean="0">
                <a:solidFill>
                  <a:srgbClr val="C00000"/>
                </a:solidFill>
              </a:rPr>
              <a:t>Нет ответов на важные для деятельности вопросы: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Какие </a:t>
            </a:r>
            <a:r>
              <a:rPr lang="ru-RU" sz="2800" dirty="0">
                <a:solidFill>
                  <a:srgbClr val="C00000"/>
                </a:solidFill>
              </a:rPr>
              <a:t>условия для этого надо реализовать?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В ходе </a:t>
            </a:r>
            <a:r>
              <a:rPr lang="ru-RU" sz="2800" dirty="0">
                <a:solidFill>
                  <a:srgbClr val="C00000"/>
                </a:solidFill>
              </a:rPr>
              <a:t>преподавания какого-либо конкретного предмета или </a:t>
            </a:r>
            <a:r>
              <a:rPr lang="ru-RU" sz="2800" dirty="0" err="1" smtClean="0">
                <a:solidFill>
                  <a:srgbClr val="C00000"/>
                </a:solidFill>
              </a:rPr>
              <a:t>внеучебной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воспитательной </a:t>
            </a:r>
            <a:r>
              <a:rPr lang="ru-RU" sz="2800" dirty="0" smtClean="0">
                <a:solidFill>
                  <a:srgbClr val="C00000"/>
                </a:solidFill>
              </a:rPr>
              <a:t>работы? </a:t>
            </a:r>
          </a:p>
          <a:p>
            <a:pPr marL="457200" lvl="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С </a:t>
            </a:r>
            <a:r>
              <a:rPr lang="ru-RU" sz="2800" dirty="0">
                <a:solidFill>
                  <a:srgbClr val="C00000"/>
                </a:solidFill>
              </a:rPr>
              <a:t>помощью каких организационных форм, методов, приёмов? 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На </a:t>
            </a:r>
            <a:r>
              <a:rPr lang="ru-RU" sz="2800" dirty="0">
                <a:solidFill>
                  <a:srgbClr val="C00000"/>
                </a:solidFill>
              </a:rPr>
              <a:t>уроках или во внеурочное время? 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Какие </a:t>
            </a:r>
            <a:r>
              <a:rPr lang="ru-RU" sz="2800" dirty="0">
                <a:solidFill>
                  <a:srgbClr val="C00000"/>
                </a:solidFill>
              </a:rPr>
              <a:t>средства </a:t>
            </a:r>
            <a:r>
              <a:rPr lang="ru-RU" sz="2800" dirty="0" smtClean="0">
                <a:solidFill>
                  <a:srgbClr val="C00000"/>
                </a:solidFill>
              </a:rPr>
              <a:t>будем </a:t>
            </a:r>
            <a:r>
              <a:rPr lang="ru-RU" sz="2800" dirty="0">
                <a:solidFill>
                  <a:srgbClr val="C00000"/>
                </a:solidFill>
              </a:rPr>
              <a:t>применять? </a:t>
            </a:r>
            <a:endParaRPr lang="ru-RU" sz="2800" dirty="0" smtClean="0">
              <a:solidFill>
                <a:srgbClr val="C00000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 rot="20145454">
            <a:off x="4723115" y="4419243"/>
            <a:ext cx="4492635" cy="1726113"/>
          </a:xfrm>
          <a:prstGeom prst="donut">
            <a:avLst>
              <a:gd name="adj" fmla="val 0"/>
            </a:avLst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НЕТЕХНОЛОГИЧНО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44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Пример </a:t>
            </a:r>
            <a:r>
              <a:rPr lang="ru-RU" sz="3200" b="1" dirty="0" smtClean="0">
                <a:solidFill>
                  <a:srgbClr val="00B0F0"/>
                </a:solidFill>
              </a:rPr>
              <a:t>2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Задача: </a:t>
            </a:r>
            <a:r>
              <a:rPr lang="ru-RU" sz="3200" i="1" dirty="0" smtClean="0"/>
              <a:t>развивать </a:t>
            </a:r>
            <a:r>
              <a:rPr lang="ru-RU" sz="3200" i="1" dirty="0"/>
              <a:t>познавательные интересы, творческие и коммуникативные способности учащихся, формировать активную жизненную позицию</a:t>
            </a:r>
            <a:r>
              <a:rPr lang="ru-RU" sz="3200" dirty="0"/>
              <a:t>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952819"/>
            <a:ext cx="65527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 smtClean="0">
                <a:solidFill>
                  <a:srgbClr val="C00000"/>
                </a:solidFill>
              </a:rPr>
              <a:t>В одной формулировке сразу две задачи, при этом по-прежнему нет ответов на вопросы «как?», «при каких условиях?» </a:t>
            </a:r>
          </a:p>
        </p:txBody>
      </p:sp>
      <p:sp>
        <p:nvSpPr>
          <p:cNvPr id="5" name="Кольцо 4"/>
          <p:cNvSpPr/>
          <p:nvPr/>
        </p:nvSpPr>
        <p:spPr>
          <a:xfrm rot="20145454">
            <a:off x="4723115" y="4419243"/>
            <a:ext cx="4492635" cy="1726113"/>
          </a:xfrm>
          <a:prstGeom prst="donut">
            <a:avLst>
              <a:gd name="adj" fmla="val 0"/>
            </a:avLst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НЕТЕХНОЛОГИЧНО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60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105272">
            <a:off x="242399" y="618601"/>
            <a:ext cx="8744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Как добиться технологичной формулировки педагогической задачи? </a:t>
            </a:r>
          </a:p>
        </p:txBody>
      </p:sp>
      <p:pic>
        <p:nvPicPr>
          <p:cNvPr id="7170" name="Picture 2" descr="C:\Users\Сергей\Documents\Documents\Документы 2016-17\05748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46" y="4797151"/>
            <a:ext cx="8858258" cy="138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2317328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/>
              <a:t>В.П. Беспалько определил задачу как конкретизацию цели в определённых условиях и реализацию её с помощью </a:t>
            </a:r>
            <a:r>
              <a:rPr lang="ru-RU" sz="3200" dirty="0" smtClean="0"/>
              <a:t>определённых </a:t>
            </a:r>
            <a:r>
              <a:rPr lang="ru-RU" sz="3200" dirty="0"/>
              <a:t>средств и действий. </a:t>
            </a:r>
          </a:p>
        </p:txBody>
      </p:sp>
    </p:spTree>
    <p:extLst>
      <p:ext uri="{BB962C8B-B14F-4D97-AF65-F5344CB8AC3E}">
        <p14:creationId xmlns:p14="http://schemas.microsoft.com/office/powerpoint/2010/main" val="200595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32" y="314360"/>
            <a:ext cx="877247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Цель</a:t>
            </a:r>
            <a:r>
              <a:rPr lang="ru-RU" sz="3200" dirty="0"/>
              <a:t> </a:t>
            </a:r>
            <a:r>
              <a:rPr lang="ru-RU" sz="3200" dirty="0" smtClean="0"/>
              <a:t>– то</a:t>
            </a:r>
            <a:r>
              <a:rPr lang="ru-RU" sz="3200" dirty="0"/>
              <a:t>, чего надо достичь.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Условие</a:t>
            </a:r>
            <a:r>
              <a:rPr lang="ru-RU" sz="3200" dirty="0" smtClean="0"/>
              <a:t> </a:t>
            </a:r>
            <a:r>
              <a:rPr lang="ru-RU" sz="3200" dirty="0"/>
              <a:t>– где, когда, при каких обстоятельствах и т.д.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Действие</a:t>
            </a:r>
            <a:r>
              <a:rPr lang="ru-RU" sz="3200" dirty="0" smtClean="0"/>
              <a:t> </a:t>
            </a:r>
            <a:r>
              <a:rPr lang="ru-RU" sz="3200" dirty="0"/>
              <a:t>– ключевой способ (как?) или средство (с помощью чего?).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573016"/>
            <a:ext cx="58326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Например: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i="1" dirty="0">
                <a:solidFill>
                  <a:prstClr val="black"/>
                </a:solidFill>
              </a:rPr>
              <a:t>развитие познавательных интересов </a:t>
            </a:r>
            <a:r>
              <a:rPr lang="ru-RU" sz="3200" dirty="0">
                <a:solidFill>
                  <a:srgbClr val="FF0000"/>
                </a:solidFill>
              </a:rPr>
              <a:t>(цель)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i="1" dirty="0">
                <a:solidFill>
                  <a:prstClr val="black"/>
                </a:solidFill>
              </a:rPr>
              <a:t>во </a:t>
            </a:r>
            <a:r>
              <a:rPr lang="ru-RU" sz="3200" i="1" dirty="0" err="1">
                <a:solidFill>
                  <a:prstClr val="black"/>
                </a:solidFill>
              </a:rPr>
              <a:t>внеучебное</a:t>
            </a:r>
            <a:r>
              <a:rPr lang="ru-RU" sz="3200" i="1" dirty="0">
                <a:solidFill>
                  <a:prstClr val="black"/>
                </a:solidFill>
              </a:rPr>
              <a:t> время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>
                <a:solidFill>
                  <a:srgbClr val="FF0000"/>
                </a:solidFill>
              </a:rPr>
              <a:t>(условие)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i="1" dirty="0">
                <a:solidFill>
                  <a:prstClr val="black"/>
                </a:solidFill>
              </a:rPr>
              <a:t>в процессе </a:t>
            </a:r>
            <a:r>
              <a:rPr lang="ru-RU" sz="3200" i="1" dirty="0" smtClean="0">
                <a:solidFill>
                  <a:prstClr val="black"/>
                </a:solidFill>
              </a:rPr>
              <a:t>проведения </a:t>
            </a:r>
            <a:r>
              <a:rPr lang="ru-RU" sz="3200" i="1" dirty="0">
                <a:solidFill>
                  <a:prstClr val="black"/>
                </a:solidFill>
              </a:rPr>
              <a:t>коллективных дел </a:t>
            </a:r>
            <a:r>
              <a:rPr lang="ru-RU" sz="3200" dirty="0">
                <a:solidFill>
                  <a:srgbClr val="FF0000"/>
                </a:solidFill>
              </a:rPr>
              <a:t>(действие)</a:t>
            </a:r>
            <a:r>
              <a:rPr lang="ru-RU" sz="32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3" name="Кольцо 2"/>
          <p:cNvSpPr/>
          <p:nvPr/>
        </p:nvSpPr>
        <p:spPr>
          <a:xfrm rot="20159132">
            <a:off x="5279879" y="3634646"/>
            <a:ext cx="3876144" cy="1826087"/>
          </a:xfrm>
          <a:prstGeom prst="donut">
            <a:avLst>
              <a:gd name="adj" fmla="val 0"/>
            </a:avLst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</a:rPr>
              <a:t>ТЕХНОЛОГИЧНО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3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ea6b03a743e3caeaf513d39774281c8253ce56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1151</TotalTime>
  <Words>806</Words>
  <Application>Microsoft Office PowerPoint</Application>
  <PresentationFormat>Экран (4:3)</PresentationFormat>
  <Paragraphs>114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Педагогические задачи как основа педагогических технологий</dc:title>
  <dc:creator>Сергей</dc:creator>
  <dc:description>1. Понятие о педагогических задачах 
2. Виды педагогических задач 
3. Постановка педагогических задач</dc:description>
  <cp:lastModifiedBy>Сергей</cp:lastModifiedBy>
  <cp:revision>93</cp:revision>
  <dcterms:created xsi:type="dcterms:W3CDTF">2015-09-26T12:58:27Z</dcterms:created>
  <dcterms:modified xsi:type="dcterms:W3CDTF">2016-09-24T18:43:15Z</dcterms:modified>
</cp:coreProperties>
</file>