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0"/>
  </p:notesMasterIdLst>
  <p:sldIdLst>
    <p:sldId id="256" r:id="rId2"/>
    <p:sldId id="272" r:id="rId3"/>
    <p:sldId id="257" r:id="rId4"/>
    <p:sldId id="267" r:id="rId5"/>
    <p:sldId id="258" r:id="rId6"/>
    <p:sldId id="259" r:id="rId7"/>
    <p:sldId id="260" r:id="rId8"/>
    <p:sldId id="261" r:id="rId9"/>
    <p:sldId id="264" r:id="rId10"/>
    <p:sldId id="265" r:id="rId11"/>
    <p:sldId id="270" r:id="rId12"/>
    <p:sldId id="271" r:id="rId13"/>
    <p:sldId id="268" r:id="rId14"/>
    <p:sldId id="269" r:id="rId15"/>
    <p:sldId id="266" r:id="rId16"/>
    <p:sldId id="262" r:id="rId17"/>
    <p:sldId id="263" r:id="rId18"/>
    <p:sldId id="273" r:id="rId19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0" autoAdjust="0"/>
    <p:restoredTop sz="97226" autoAdjust="0"/>
  </p:normalViewPr>
  <p:slideViewPr>
    <p:cSldViewPr>
      <p:cViewPr varScale="1">
        <p:scale>
          <a:sx n="86" d="100"/>
          <a:sy n="86" d="100"/>
        </p:scale>
        <p:origin x="-1339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4F870-568A-45A8-9443-07649093F9CA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E3FE1-9FAC-48AA-8A14-5C0DBBC185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259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E3FE1-9FAC-48AA-8A14-5C0DBBC1853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17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F1081C9-00AC-4371-A8B5-7A82761000D7}" type="datetimeFigureOut">
              <a:rPr lang="ru-RU" smtClean="0"/>
              <a:t>29.01.2015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0B97F29-FF74-432D-922E-8545ECCFB3F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ubl/16-1-0-390" TargetMode="External"/><Relationship Id="rId2" Type="http://schemas.openxmlformats.org/officeDocument/2006/relationships/hyperlink" Target="https://ru.wikipedia.org/wiki/%CA%EE%EC%E5%ED%F1%EA%E8%E9,_%DF%ED_%C0%EC%EE%F1#mediaviewer/File:Johan_amos_comenius_1592-167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de.academic.ru/dic.nsf/dewiki/1054838" TargetMode="External"/><Relationship Id="rId4" Type="http://schemas.openxmlformats.org/officeDocument/2006/relationships/hyperlink" Target="http://gogr.narod.ru/coll/komensk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8175" y="3789040"/>
            <a:ext cx="79409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Традиционное название для русских переводов: </a:t>
            </a:r>
          </a:p>
          <a:p>
            <a:pPr algn="ctr"/>
            <a:r>
              <a:rPr lang="ru-RU" sz="2800" b="1" dirty="0" smtClean="0"/>
              <a:t>«Мир чувственных вещей в картинках»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66172" y="1196752"/>
            <a:ext cx="77449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 smtClean="0">
                <a:solidFill>
                  <a:schemeClr val="bg2">
                    <a:lumMod val="50000"/>
                  </a:schemeClr>
                </a:solidFill>
              </a:rPr>
              <a:t>J0hannes Amos Comenius</a:t>
            </a:r>
          </a:p>
          <a:p>
            <a:pPr algn="ctr">
              <a:lnSpc>
                <a:spcPct val="150000"/>
              </a:lnSpc>
            </a:pP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«</a:t>
            </a:r>
            <a:r>
              <a:rPr lang="en-US" sz="4000" b="1" dirty="0" err="1" smtClean="0">
                <a:solidFill>
                  <a:schemeClr val="bg2">
                    <a:lumMod val="50000"/>
                  </a:schemeClr>
                </a:solidFill>
              </a:rPr>
              <a:t>Orbis</a:t>
            </a:r>
            <a:r>
              <a:rPr lang="en-US" sz="40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bg2">
                    <a:lumMod val="50000"/>
                  </a:schemeClr>
                </a:solidFill>
              </a:rPr>
              <a:t>sensualium</a:t>
            </a:r>
            <a:r>
              <a:rPr lang="en-US" sz="40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4000" b="1" dirty="0" err="1" smtClean="0">
                <a:solidFill>
                  <a:schemeClr val="bg2">
                    <a:lumMod val="50000"/>
                  </a:schemeClr>
                </a:solidFill>
              </a:rPr>
              <a:t>pictus</a:t>
            </a: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»</a:t>
            </a:r>
            <a:endParaRPr lang="ru-RU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5489" y="1556792"/>
            <a:ext cx="82062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dirty="0" smtClean="0">
                <a:solidFill>
                  <a:srgbClr val="FFFF00"/>
                </a:solidFill>
              </a:rPr>
              <a:t>Ян </a:t>
            </a:r>
            <a:r>
              <a:rPr lang="ru-RU" sz="4000" b="1" dirty="0" err="1" smtClean="0">
                <a:solidFill>
                  <a:srgbClr val="FFFF00"/>
                </a:solidFill>
              </a:rPr>
              <a:t>Амос</a:t>
            </a:r>
            <a:r>
              <a:rPr lang="ru-RU" sz="4000" b="1" dirty="0" smtClean="0">
                <a:solidFill>
                  <a:srgbClr val="FFFF00"/>
                </a:solidFill>
              </a:rPr>
              <a:t> Коменский</a:t>
            </a:r>
          </a:p>
          <a:p>
            <a:pPr algn="ctr">
              <a:lnSpc>
                <a:spcPct val="150000"/>
              </a:lnSpc>
            </a:pPr>
            <a:r>
              <a:rPr lang="ru-RU" sz="4000" b="1" dirty="0" smtClean="0">
                <a:solidFill>
                  <a:srgbClr val="FFFF00"/>
                </a:solidFill>
              </a:rPr>
              <a:t>«Чувственная картина мира»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6093296"/>
            <a:ext cx="4608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Разработал</a:t>
            </a:r>
            <a:r>
              <a:rPr lang="ru-RU" sz="1400" dirty="0" smtClean="0"/>
              <a:t> </a:t>
            </a:r>
            <a:r>
              <a:rPr lang="ru-RU" sz="1400" b="1" dirty="0" smtClean="0">
                <a:hlinkClick r:id="rId2"/>
              </a:rPr>
              <a:t>С.В. Сидоров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к.п.н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., доц.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9328" y="5456940"/>
            <a:ext cx="19679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Слайд-конспект</a:t>
            </a:r>
          </a:p>
        </p:txBody>
      </p:sp>
    </p:spTree>
    <p:extLst>
      <p:ext uri="{BB962C8B-B14F-4D97-AF65-F5344CB8AC3E}">
        <p14:creationId xmlns:p14="http://schemas.microsoft.com/office/powerpoint/2010/main" val="259419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191472" y="980728"/>
            <a:ext cx="35283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Мир чувственных вещей в картинках»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(1658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первый в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истории иллюстрированный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учебник,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котором рисунки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стали частью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учебных текстов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Объём книги – свыше трёхсот страниц.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 descr="D:\Скриншоты ScreenCapture\Сохраненное изображение 2015-1-28_20-12-31.4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4057650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9532" y="5479016"/>
            <a:ext cx="4129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Ян </a:t>
            </a:r>
            <a:r>
              <a:rPr lang="ru-RU" sz="2800" b="1" dirty="0" err="1" smtClean="0"/>
              <a:t>Амос</a:t>
            </a:r>
            <a:r>
              <a:rPr lang="ru-RU" sz="2800" b="1" dirty="0" smtClean="0"/>
              <a:t> Коменский </a:t>
            </a:r>
          </a:p>
          <a:p>
            <a:pPr algn="ctr"/>
            <a:r>
              <a:rPr lang="ru-RU" sz="2800" dirty="0" smtClean="0"/>
              <a:t>(1592 – 1670)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4646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Скриншоты ScreenCapture\Сохраненное изображение 2015-1-28_11-53-53.2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4040"/>
            <a:ext cx="3924300" cy="59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88024" y="908720"/>
            <a:ext cx="403244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Титульный лист книги Я.А. Коменского «Чувственная картина мира» («Мир чувственных вещей в картинках»). </a:t>
            </a: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кругу вписан девиз: 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Omnia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sponte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fluant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absit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violentia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rebus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(насилие далеко от вещей, всё течет само).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498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9" y="809598"/>
            <a:ext cx="85830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Азбука</a:t>
            </a:r>
          </a:p>
          <a:p>
            <a:r>
              <a:rPr lang="ru-RU" sz="2800" dirty="0"/>
              <a:t>1. Введение</a:t>
            </a:r>
          </a:p>
          <a:p>
            <a:r>
              <a:rPr lang="ru-RU" sz="2800" dirty="0"/>
              <a:t>2. Стихии</a:t>
            </a:r>
          </a:p>
          <a:p>
            <a:r>
              <a:rPr lang="ru-RU" sz="2800" dirty="0"/>
              <a:t>3. Растения</a:t>
            </a:r>
          </a:p>
          <a:p>
            <a:r>
              <a:rPr lang="ru-RU" sz="2800" dirty="0"/>
              <a:t>4. Одушевленные и прежде всего птицы</a:t>
            </a:r>
          </a:p>
          <a:p>
            <a:r>
              <a:rPr lang="ru-RU" sz="2800" dirty="0"/>
              <a:t>5. Четвероногие и прежде всего домашние животные</a:t>
            </a:r>
          </a:p>
          <a:p>
            <a:r>
              <a:rPr lang="ru-RU" sz="2800" dirty="0"/>
              <a:t>6. Человек</a:t>
            </a:r>
          </a:p>
          <a:p>
            <a:r>
              <a:rPr lang="ru-RU" sz="2800" dirty="0"/>
              <a:t>7. Пир</a:t>
            </a:r>
          </a:p>
          <a:p>
            <a:r>
              <a:rPr lang="ru-RU" sz="2800" dirty="0"/>
              <a:t>8. Дом</a:t>
            </a:r>
          </a:p>
          <a:p>
            <a:r>
              <a:rPr lang="ru-RU" sz="2800" dirty="0"/>
              <a:t>9. Усадьба</a:t>
            </a:r>
          </a:p>
          <a:p>
            <a:r>
              <a:rPr lang="ru-RU" sz="2800" dirty="0"/>
              <a:t>10. Путешествия</a:t>
            </a:r>
          </a:p>
          <a:p>
            <a:r>
              <a:rPr lang="ru-RU" sz="2800" dirty="0"/>
              <a:t>11. Искусства речи</a:t>
            </a:r>
          </a:p>
          <a:p>
            <a:r>
              <a:rPr lang="ru-RU" sz="2800" dirty="0"/>
              <a:t>12. Небесная </a:t>
            </a:r>
            <a:r>
              <a:rPr lang="ru-RU" sz="2800" dirty="0" smtClean="0"/>
              <a:t>сфера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616813" y="192192"/>
            <a:ext cx="3996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Содержание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3825808"/>
            <a:ext cx="3347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prstClr val="white"/>
                </a:solidFill>
              </a:rPr>
              <a:t>13. Этика</a:t>
            </a:r>
          </a:p>
          <a:p>
            <a:pPr lvl="0"/>
            <a:r>
              <a:rPr lang="ru-RU" sz="2800" dirty="0">
                <a:solidFill>
                  <a:prstClr val="white"/>
                </a:solidFill>
              </a:rPr>
              <a:t>14. Брачный союз</a:t>
            </a:r>
          </a:p>
          <a:p>
            <a:pPr lvl="0"/>
            <a:r>
              <a:rPr lang="ru-RU" sz="2800" dirty="0">
                <a:solidFill>
                  <a:prstClr val="white"/>
                </a:solidFill>
              </a:rPr>
              <a:t>15. Город</a:t>
            </a:r>
          </a:p>
          <a:p>
            <a:pPr lvl="0"/>
            <a:r>
              <a:rPr lang="ru-RU" sz="2800" dirty="0">
                <a:solidFill>
                  <a:prstClr val="white"/>
                </a:solidFill>
              </a:rPr>
              <a:t>16. Игра</a:t>
            </a:r>
          </a:p>
          <a:p>
            <a:pPr lvl="0"/>
            <a:r>
              <a:rPr lang="ru-RU" sz="2800" dirty="0">
                <a:solidFill>
                  <a:prstClr val="white"/>
                </a:solidFill>
              </a:rPr>
              <a:t>17. Государство</a:t>
            </a:r>
          </a:p>
          <a:p>
            <a:pPr lvl="0"/>
            <a:r>
              <a:rPr lang="ru-RU" sz="2800" dirty="0">
                <a:solidFill>
                  <a:prstClr val="white"/>
                </a:solidFill>
              </a:rPr>
              <a:t>18. Религия</a:t>
            </a:r>
          </a:p>
        </p:txBody>
      </p:sp>
    </p:spTree>
    <p:extLst>
      <p:ext uri="{BB962C8B-B14F-4D97-AF65-F5344CB8AC3E}">
        <p14:creationId xmlns:p14="http://schemas.microsoft.com/office/powerpoint/2010/main" val="205451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0" y="620688"/>
            <a:ext cx="437572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Начало книги написано в форме диалога :</a:t>
            </a:r>
            <a:endParaRPr lang="en-US" sz="24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Подойди сюда, мальчик!  Научись </a:t>
            </a:r>
            <a:r>
              <a:rPr lang="ru-RU" sz="2000" dirty="0" smtClean="0"/>
              <a:t>мудрости!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А что </a:t>
            </a:r>
            <a:r>
              <a:rPr lang="ru-RU" sz="2000" dirty="0" smtClean="0"/>
              <a:t>такое мудрость?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Всё, что необходимо и достаточно, чтобы </a:t>
            </a:r>
            <a:r>
              <a:rPr lang="ru-RU" sz="2000" dirty="0" smtClean="0"/>
              <a:t>узнать</a:t>
            </a:r>
            <a:r>
              <a:rPr lang="ru-RU" sz="2000" dirty="0" smtClean="0"/>
              <a:t>, понять  и сделать правильный вывод.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Кто будет учить меня?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Я с Божьей помощью.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Каким </a:t>
            </a:r>
            <a:r>
              <a:rPr lang="ru-RU" sz="2000" dirty="0" smtClean="0"/>
              <a:t>же образом</a:t>
            </a:r>
            <a:r>
              <a:rPr lang="ru-RU" sz="2000" dirty="0" smtClean="0"/>
              <a:t>?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Я буду вести тебя через все вещи, я покажу тебе всё, я укажу, что тебе делать.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Я готов идти </a:t>
            </a:r>
            <a:r>
              <a:rPr lang="ru-RU" sz="2000" dirty="0" smtClean="0"/>
              <a:t>с </a:t>
            </a:r>
            <a:r>
              <a:rPr lang="ru-RU" sz="2000" dirty="0" smtClean="0"/>
              <a:t>тобой. Веди </a:t>
            </a:r>
            <a:r>
              <a:rPr lang="ru-RU" sz="2000" dirty="0" smtClean="0"/>
              <a:t>и направляй меня во имя Бога! </a:t>
            </a:r>
            <a:r>
              <a:rPr lang="en-US" sz="2000" dirty="0" smtClean="0"/>
              <a:t>&lt;…&gt;</a:t>
            </a:r>
            <a:endParaRPr lang="ru-RU" sz="2000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9020"/>
            <a:ext cx="3759200" cy="591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93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Скриншоты ScreenCapture\Сохраненное изображение 2015-1-28_12-21-35.5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3625850" cy="59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Скриншоты ScreenCapture\Сохраненное изображение 2015-1-28_12-22-2.4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4704"/>
            <a:ext cx="3695700" cy="59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9038" y="116632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Алфавит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13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Скриншоты ScreenCapture\Сохраненное изображение 2015-1-28_12-32-10.7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5924"/>
            <a:ext cx="3663950" cy="59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16016" y="1484784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Уже на 6-й странице книги Коменский сообщает детям о религии, о Боге –  создателе и  вседержителе, о душе и личности человека.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793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9992" y="503633"/>
            <a:ext cx="446449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От Бога Коменский переходит созданному миру. На картинке изображены и пронумерованы, а на следующей странице названы …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1. </a:t>
            </a:r>
            <a:r>
              <a:rPr lang="ru-RU" sz="2400" dirty="0" smtClean="0">
                <a:solidFill>
                  <a:srgbClr val="FFC000"/>
                </a:solidFill>
              </a:rPr>
              <a:t>Небо</a:t>
            </a:r>
            <a:r>
              <a:rPr lang="ru-RU" sz="2400" dirty="0" smtClean="0"/>
              <a:t>. </a:t>
            </a:r>
            <a:r>
              <a:rPr lang="ru-RU" sz="2400" dirty="0" smtClean="0">
                <a:solidFill>
                  <a:srgbClr val="FFC000"/>
                </a:solidFill>
              </a:rPr>
              <a:t>Звёзды</a:t>
            </a:r>
            <a:r>
              <a:rPr lang="ru-RU" sz="2400" dirty="0" smtClean="0"/>
              <a:t> – огни на небе.</a:t>
            </a:r>
          </a:p>
          <a:p>
            <a:r>
              <a:rPr lang="ru-RU" sz="2400" dirty="0" smtClean="0"/>
              <a:t>2. </a:t>
            </a:r>
            <a:r>
              <a:rPr lang="ru-RU" sz="2400" dirty="0">
                <a:solidFill>
                  <a:srgbClr val="FFC000"/>
                </a:solidFill>
              </a:rPr>
              <a:t>Облака</a:t>
            </a:r>
            <a:r>
              <a:rPr lang="ru-RU" sz="2400" dirty="0" smtClean="0"/>
              <a:t>. Висят в воздухе.</a:t>
            </a:r>
          </a:p>
          <a:p>
            <a:r>
              <a:rPr lang="ru-RU" sz="2400" dirty="0" smtClean="0"/>
              <a:t>3. </a:t>
            </a:r>
            <a:r>
              <a:rPr lang="ru-RU" sz="2400" dirty="0">
                <a:solidFill>
                  <a:srgbClr val="FFC000"/>
                </a:solidFill>
              </a:rPr>
              <a:t>Птицы</a:t>
            </a:r>
            <a:r>
              <a:rPr lang="ru-RU" sz="2400" dirty="0" smtClean="0"/>
              <a:t>. Летают под облаками.</a:t>
            </a:r>
          </a:p>
          <a:p>
            <a:r>
              <a:rPr lang="ru-RU" sz="2400" dirty="0" smtClean="0"/>
              <a:t>4. </a:t>
            </a:r>
            <a:r>
              <a:rPr lang="ru-RU" sz="2400" dirty="0">
                <a:solidFill>
                  <a:srgbClr val="FFC000"/>
                </a:solidFill>
              </a:rPr>
              <a:t>Рыбы</a:t>
            </a:r>
            <a:r>
              <a:rPr lang="ru-RU" sz="2400" dirty="0" smtClean="0"/>
              <a:t>. Плавают в воде.</a:t>
            </a:r>
          </a:p>
          <a:p>
            <a:r>
              <a:rPr lang="ru-RU" sz="2400" dirty="0" smtClean="0"/>
              <a:t>5. </a:t>
            </a:r>
            <a:r>
              <a:rPr lang="ru-RU" sz="2400" dirty="0" smtClean="0">
                <a:solidFill>
                  <a:srgbClr val="FFC000"/>
                </a:solidFill>
              </a:rPr>
              <a:t>Земля</a:t>
            </a:r>
            <a:r>
              <a:rPr lang="ru-RU" sz="2400" dirty="0" smtClean="0"/>
              <a:t> имеет </a:t>
            </a:r>
            <a:r>
              <a:rPr lang="ru-RU" sz="2400" dirty="0" smtClean="0">
                <a:solidFill>
                  <a:srgbClr val="FFC000"/>
                </a:solidFill>
              </a:rPr>
              <a:t>Горы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6. </a:t>
            </a:r>
            <a:r>
              <a:rPr lang="ru-RU" sz="2400" dirty="0" smtClean="0">
                <a:solidFill>
                  <a:srgbClr val="FFC000"/>
                </a:solidFill>
              </a:rPr>
              <a:t>Лес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7. </a:t>
            </a:r>
            <a:r>
              <a:rPr lang="ru-RU" sz="2400" dirty="0" smtClean="0">
                <a:solidFill>
                  <a:srgbClr val="FFC000"/>
                </a:solidFill>
              </a:rPr>
              <a:t>Поля</a:t>
            </a:r>
            <a:r>
              <a:rPr lang="ru-RU" sz="2400" dirty="0" smtClean="0"/>
              <a:t>,</a:t>
            </a:r>
          </a:p>
          <a:p>
            <a:r>
              <a:rPr lang="en-US" sz="2400" dirty="0" smtClean="0"/>
              <a:t>&lt;</a:t>
            </a:r>
            <a:r>
              <a:rPr lang="ru-RU" sz="2400" dirty="0" smtClean="0"/>
              <a:t>на ней живут...</a:t>
            </a:r>
            <a:r>
              <a:rPr lang="en-US" sz="2400" dirty="0" smtClean="0"/>
              <a:t>&gt;</a:t>
            </a:r>
            <a:endParaRPr lang="ru-RU" sz="2400" dirty="0" smtClean="0"/>
          </a:p>
          <a:p>
            <a:r>
              <a:rPr lang="ru-RU" sz="2400" dirty="0" smtClean="0"/>
              <a:t>8. </a:t>
            </a:r>
            <a:r>
              <a:rPr lang="ru-RU" sz="2400" dirty="0" smtClean="0">
                <a:solidFill>
                  <a:srgbClr val="FFC000"/>
                </a:solidFill>
              </a:rPr>
              <a:t>Животные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9. </a:t>
            </a:r>
            <a:r>
              <a:rPr lang="ru-RU" sz="2400" dirty="0">
                <a:solidFill>
                  <a:srgbClr val="FFC000"/>
                </a:solidFill>
              </a:rPr>
              <a:t>Люди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5122" name="Picture 2" descr="D:\Скриншоты ScreenCapture\Сохраненное изображение 2015-1-28_12-56-33.9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3082"/>
            <a:ext cx="3816424" cy="601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Скриншоты ScreenCapture\Сохраненное изображение 2015-1-28_13-15-34.3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60" y="1196752"/>
            <a:ext cx="4250124" cy="420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24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Скриншоты ScreenCapture\Сохраненное изображение 2015-1-28_15-53-22.2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599718"/>
            <a:ext cx="3625850" cy="55753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80112" y="1772816"/>
            <a:ext cx="30963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Столь же обстоятельно рассказывается </a:t>
            </a:r>
          </a:p>
          <a:p>
            <a:r>
              <a:rPr lang="ru-RU" sz="2800" dirty="0" smtClean="0"/>
              <a:t>о воздухе, воде, огне и земле, </a:t>
            </a:r>
          </a:p>
          <a:p>
            <a:r>
              <a:rPr lang="ru-RU" sz="2800" dirty="0" smtClean="0"/>
              <a:t>о растениях и животных. </a:t>
            </a:r>
            <a:endParaRPr lang="ru-RU" sz="2800" dirty="0"/>
          </a:p>
        </p:txBody>
      </p:sp>
      <p:pic>
        <p:nvPicPr>
          <p:cNvPr id="4098" name="Picture 2" descr="D:\Скриншоты ScreenCapture\Сохраненное изображение 2015-1-28_15-52-1.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58" y="672918"/>
            <a:ext cx="3663950" cy="573405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Скриншоты ScreenCapture\Сохраненное изображение 2015-1-28_15-52-59.9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79" y="739593"/>
            <a:ext cx="3727450" cy="56007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Скриншоты ScreenCapture\Сохраненное изображение 2015-1-28_15-52-23.9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08" y="742460"/>
            <a:ext cx="3543300" cy="569595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14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Скриншоты ScreenCapture\Сохраненное изображение 2015-1-28_14-46-34.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80" y="513782"/>
            <a:ext cx="3663950" cy="569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92080" y="1740529"/>
            <a:ext cx="35902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Есть сведения о человеке: о его происхождении,</a:t>
            </a:r>
          </a:p>
          <a:p>
            <a:r>
              <a:rPr lang="ru-RU" sz="2800" dirty="0" smtClean="0"/>
              <a:t>внешнем и внутреннем</a:t>
            </a:r>
          </a:p>
          <a:p>
            <a:r>
              <a:rPr lang="ru-RU" sz="2800" dirty="0" smtClean="0"/>
              <a:t>строении, чувствах, душе.</a:t>
            </a:r>
            <a:endParaRPr lang="ru-RU" sz="2800" dirty="0"/>
          </a:p>
        </p:txBody>
      </p:sp>
      <p:pic>
        <p:nvPicPr>
          <p:cNvPr id="1026" name="Picture 2" descr="D:\Скриншоты ScreenCapture\Сохраненное изображение 2015-1-28_14-47-19.1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46" y="523307"/>
            <a:ext cx="3721100" cy="574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Скриншоты ScreenCapture\Сохраненное изображение 2015-1-28_14-46-53.8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30" y="577282"/>
            <a:ext cx="3562350" cy="5632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Скриншоты ScreenCapture\Сохраненное изображение 2015-1-28_14-43-51.77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86" y="608294"/>
            <a:ext cx="3727450" cy="58039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Скриншоты ScreenCapture\Сохраненное изображение 2015-1-28_15-31-46.16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86" y="764704"/>
            <a:ext cx="3625850" cy="5781761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97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Перечисляются европейский страны…</a:t>
            </a:r>
            <a:endParaRPr lang="ru-RU" sz="2800" dirty="0"/>
          </a:p>
        </p:txBody>
      </p:sp>
      <p:pic>
        <p:nvPicPr>
          <p:cNvPr id="3075" name="Picture 3" descr="D:\Скриншоты ScreenCapture\Сохраненное изображение 2015-1-28_18-11-6.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46" y="836713"/>
            <a:ext cx="7657690" cy="582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95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9446" y="548680"/>
            <a:ext cx="42484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Рассказывается о сферах человеческой деятельности</a:t>
            </a:r>
            <a:endParaRPr lang="ru-RU" sz="2800" dirty="0"/>
          </a:p>
        </p:txBody>
      </p:sp>
      <p:pic>
        <p:nvPicPr>
          <p:cNvPr id="4" name="Picture 4" descr="D:\Скриншоты ScreenCapture\Сохраненное изображение 2015-1-28_18-34-54.4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446" y="2686102"/>
            <a:ext cx="41052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Скриншоты ScreenCapture\Сохраненное изображение 2015-1-28_18-36-4.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81" y="3495822"/>
            <a:ext cx="4048125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Скриншоты ScreenCapture\Сохраненное изображение 2015-1-28_18-34-19.3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93" y="260648"/>
            <a:ext cx="4048125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4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3" y="1124744"/>
            <a:ext cx="75056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Коменский много внимания уделяет абстрактным понятиям, которые также проиллюстрированы, а отдельные элементы картинок пронумерованы и отмечены в кратких поясняющих текстах.  </a:t>
            </a:r>
          </a:p>
          <a:p>
            <a:endParaRPr lang="ru-RU" sz="2800" dirty="0"/>
          </a:p>
          <a:p>
            <a:r>
              <a:rPr lang="ru-RU" sz="2800" dirty="0" smtClean="0"/>
              <a:t>Ребёнок узнаёт из книги , что такое </a:t>
            </a:r>
            <a:r>
              <a:rPr lang="ru-RU" sz="2800" dirty="0" smtClean="0">
                <a:solidFill>
                  <a:srgbClr val="FFC000"/>
                </a:solidFill>
              </a:rPr>
              <a:t>мудрость</a:t>
            </a:r>
            <a:r>
              <a:rPr lang="ru-RU" sz="2800" dirty="0" smtClean="0"/>
              <a:t>, </a:t>
            </a:r>
            <a:r>
              <a:rPr lang="ru-RU" sz="2800" dirty="0">
                <a:solidFill>
                  <a:srgbClr val="FFC000"/>
                </a:solidFill>
              </a:rPr>
              <a:t>трудолюбие</a:t>
            </a:r>
            <a:r>
              <a:rPr lang="ru-RU" sz="2800" dirty="0" smtClean="0"/>
              <a:t>, </a:t>
            </a:r>
            <a:r>
              <a:rPr lang="ru-RU" sz="2800" dirty="0">
                <a:solidFill>
                  <a:srgbClr val="FFC000"/>
                </a:solidFill>
              </a:rPr>
              <a:t>умеренность</a:t>
            </a:r>
            <a:r>
              <a:rPr lang="ru-RU" sz="2800" dirty="0" smtClean="0"/>
              <a:t>, </a:t>
            </a:r>
            <a:r>
              <a:rPr lang="ru-RU" sz="2800" dirty="0" smtClean="0">
                <a:solidFill>
                  <a:srgbClr val="FFC000"/>
                </a:solidFill>
              </a:rPr>
              <a:t>мужество</a:t>
            </a:r>
            <a:r>
              <a:rPr lang="ru-RU" sz="2800" dirty="0" smtClean="0"/>
              <a:t>, </a:t>
            </a:r>
            <a:r>
              <a:rPr lang="ru-RU" sz="2800" dirty="0" smtClean="0">
                <a:solidFill>
                  <a:srgbClr val="FFC000"/>
                </a:solidFill>
              </a:rPr>
              <a:t>щедрость</a:t>
            </a:r>
            <a:r>
              <a:rPr lang="ru-RU" sz="2800" dirty="0" smtClean="0"/>
              <a:t>, </a:t>
            </a:r>
            <a:r>
              <a:rPr lang="ru-RU" sz="2800" dirty="0" smtClean="0">
                <a:solidFill>
                  <a:srgbClr val="FFC000"/>
                </a:solidFill>
              </a:rPr>
              <a:t>терпение</a:t>
            </a:r>
            <a:r>
              <a:rPr lang="ru-RU" sz="2800" dirty="0" smtClean="0"/>
              <a:t>, </a:t>
            </a:r>
            <a:r>
              <a:rPr lang="ru-RU" sz="2800" dirty="0">
                <a:solidFill>
                  <a:srgbClr val="FFC000"/>
                </a:solidFill>
              </a:rPr>
              <a:t>гуманизм</a:t>
            </a:r>
            <a:r>
              <a:rPr lang="ru-RU" sz="2800" dirty="0" smtClean="0"/>
              <a:t>, </a:t>
            </a:r>
            <a:r>
              <a:rPr lang="ru-RU" sz="2800" dirty="0">
                <a:solidFill>
                  <a:srgbClr val="FFC000"/>
                </a:solidFill>
              </a:rPr>
              <a:t>справедливость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2751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60232" y="116632"/>
            <a:ext cx="2160240" cy="663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Мудрость </a:t>
            </a:r>
            <a:r>
              <a:rPr lang="en-US" sz="2500" dirty="0" smtClean="0"/>
              <a:t>(1) </a:t>
            </a:r>
            <a:r>
              <a:rPr lang="ru-RU" sz="2500" dirty="0" smtClean="0"/>
              <a:t>оглядывает всё, как змея</a:t>
            </a:r>
            <a:r>
              <a:rPr lang="en-US" sz="2500" dirty="0" smtClean="0"/>
              <a:t> (2)</a:t>
            </a:r>
            <a:r>
              <a:rPr lang="ru-RU" sz="2500" dirty="0" smtClean="0"/>
              <a:t>, и напрасно ничего не делает</a:t>
            </a:r>
            <a:r>
              <a:rPr lang="en-US" sz="2500" dirty="0" smtClean="0"/>
              <a:t> </a:t>
            </a:r>
            <a:r>
              <a:rPr lang="ru-RU" sz="2500" dirty="0" smtClean="0"/>
              <a:t>и не говорит. </a:t>
            </a:r>
          </a:p>
          <a:p>
            <a:r>
              <a:rPr lang="ru-RU" sz="2500" dirty="0" smtClean="0"/>
              <a:t>Она смотрит (3) в прошлое, словно в зеркало (4), и предвидит (5) будущее (6), словно в подзорную трубу (7)</a:t>
            </a:r>
            <a:r>
              <a:rPr lang="en-US" sz="2500" dirty="0" smtClean="0"/>
              <a:t> &lt;…&gt;</a:t>
            </a:r>
            <a:endParaRPr lang="ru-RU" sz="2500" dirty="0"/>
          </a:p>
        </p:txBody>
      </p:sp>
      <p:pic>
        <p:nvPicPr>
          <p:cNvPr id="1026" name="Picture 2" descr="D:\Скриншоты ScreenCapture\Сохраненное изображение 2015-1-28_17-19-21.3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34814"/>
            <a:ext cx="6311824" cy="482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Фрагмент объяснения абстрактного понятия </a:t>
            </a:r>
            <a:r>
              <a:rPr lang="ru-RU" sz="3200" b="1" dirty="0" smtClean="0">
                <a:solidFill>
                  <a:srgbClr val="FFFF00"/>
                </a:solidFill>
              </a:rPr>
              <a:t>мудрость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51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52666" y="384405"/>
            <a:ext cx="436879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dirty="0" smtClean="0"/>
              <a:t>Коменский изображает окружающий мир на уровне тех знаний, которые считались общепризнанными в его время. 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Например, он сообщает, что все люди произошли от Адама и Евы. А данный рисунок поясняет следующим образом: «</a:t>
            </a:r>
            <a:r>
              <a:rPr lang="ru-RU" sz="2400" dirty="0" smtClean="0">
                <a:solidFill>
                  <a:srgbClr val="FFC000"/>
                </a:solidFill>
              </a:rPr>
              <a:t>Небо</a:t>
            </a:r>
            <a:r>
              <a:rPr lang="ru-RU" sz="2400" dirty="0" smtClean="0"/>
              <a:t> (1) вращается вокруг </a:t>
            </a:r>
            <a:r>
              <a:rPr lang="ru-RU" sz="2400" dirty="0" smtClean="0">
                <a:solidFill>
                  <a:srgbClr val="FFC000"/>
                </a:solidFill>
              </a:rPr>
              <a:t>Земли</a:t>
            </a:r>
            <a:r>
              <a:rPr lang="ru-RU" sz="2400" dirty="0" smtClean="0"/>
              <a:t> (2), стоящей в середине. </a:t>
            </a:r>
            <a:r>
              <a:rPr lang="ru-RU" sz="2400" dirty="0" smtClean="0">
                <a:solidFill>
                  <a:srgbClr val="FFC000"/>
                </a:solidFill>
              </a:rPr>
              <a:t>Солнце</a:t>
            </a:r>
            <a:r>
              <a:rPr lang="ru-RU" sz="2400" dirty="0" smtClean="0"/>
              <a:t> (3), где бы оно ни находилось, сияет вечно». </a:t>
            </a:r>
            <a:r>
              <a:rPr lang="ru-RU" dirty="0" smtClean="0"/>
              <a:t>(Коменский был хорошо знаком с гелиоцентрической теорией Коперника, но в книге он использует формулировки, не противоречащие официальной церковной версии.)</a:t>
            </a:r>
            <a:endParaRPr lang="ru-RU" sz="2400" dirty="0"/>
          </a:p>
        </p:txBody>
      </p:sp>
      <p:pic>
        <p:nvPicPr>
          <p:cNvPr id="3074" name="Picture 2" descr="D:\Скриншоты ScreenCapture\Сохраненное изображение 2015-1-28_15-36-7.7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85504"/>
            <a:ext cx="3352800" cy="546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00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Скриншоты ScreenCapture\Сохраненное изображение 2015-1-28_15-13-0.5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52" y="332656"/>
            <a:ext cx="3771900" cy="5753100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Скриншоты ScreenCapture\Сохраненное изображение 2015-1-28_15-12-36.6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52" y="368466"/>
            <a:ext cx="3644900" cy="5734050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Скриншоты ScreenCapture\Сохраненное изображение 2015-1-28_15-12-2.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95" y="434095"/>
            <a:ext cx="3729800" cy="5743009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Скриншоты ScreenCapture\Сохраненное изображение 2015-1-28_15-11-43.3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3708400" cy="5688632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16016" y="465468"/>
            <a:ext cx="43204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Рассказывая о главных религиях, Коменский размещает их в той последовательности, как они появились: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/>
            </a:pPr>
            <a:r>
              <a:rPr lang="ru-RU" sz="2800" dirty="0" smtClean="0"/>
              <a:t>Язычество (многобожие);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/>
            </a:pPr>
            <a:r>
              <a:rPr lang="ru-RU" sz="2800" dirty="0" smtClean="0"/>
              <a:t>Иудаизм;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/>
            </a:pPr>
            <a:r>
              <a:rPr lang="ru-RU" sz="2800" dirty="0" smtClean="0"/>
              <a:t>Христианство;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/>
            </a:pPr>
            <a:r>
              <a:rPr lang="ru-RU" sz="2800" dirty="0" smtClean="0"/>
              <a:t>Ислам  («магометанство»).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2506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366623"/>
            <a:ext cx="45902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Коменский заканчивает свою книгу словами: </a:t>
            </a:r>
          </a:p>
          <a:p>
            <a:endParaRPr lang="ru-RU" sz="2400" dirty="0"/>
          </a:p>
          <a:p>
            <a:r>
              <a:rPr lang="ru-RU" sz="2400" dirty="0" smtClean="0"/>
              <a:t>«Итак, ты увидел в краткой форме всё, что можешь себе представить, и узнал, как это назвать и написать благородными словами (латынью) </a:t>
            </a:r>
            <a:r>
              <a:rPr lang="ru-RU" sz="2400" smtClean="0"/>
              <a:t>и немецкой </a:t>
            </a:r>
            <a:r>
              <a:rPr lang="ru-RU" sz="2400" dirty="0" smtClean="0"/>
              <a:t>речью. </a:t>
            </a:r>
          </a:p>
          <a:p>
            <a:r>
              <a:rPr lang="ru-RU" sz="2400" dirty="0" smtClean="0"/>
              <a:t>Теперь продолжим путь, старательно изучая другие хорошие книги и извлекая из них пользу.</a:t>
            </a:r>
          </a:p>
          <a:p>
            <a:r>
              <a:rPr lang="ru-RU" sz="2400" dirty="0" smtClean="0"/>
              <a:t>Запомни: бойся Бога и обращайся к Нему, веря, что Он принесет тебе дух мудрости.»</a:t>
            </a:r>
            <a:endParaRPr lang="ru-RU" sz="2400" dirty="0"/>
          </a:p>
        </p:txBody>
      </p:sp>
      <p:pic>
        <p:nvPicPr>
          <p:cNvPr id="6146" name="Picture 2" descr="D:\Скриншоты ScreenCapture\Сохраненное изображение 2015-1-28_13-45-28.7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17525"/>
            <a:ext cx="3632200" cy="582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35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Источники</a:t>
            </a:r>
          </a:p>
          <a:p>
            <a:pPr marL="342900" indent="-342900" algn="just">
              <a:spcAft>
                <a:spcPts val="1800"/>
              </a:spcAft>
              <a:buFont typeface="+mj-lt"/>
              <a:buAutoNum type="arabicPeriod"/>
            </a:pP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Коменский, Ян </a:t>
            </a:r>
            <a:r>
              <a:rPr lang="ru-RU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Амос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[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Электронный ресурс] //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Википедия. – URL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: 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  <a:hlinkClick r:id="rId2"/>
              </a:rPr>
              <a:t>https://ru.wikipedia.org/wiki/%CA%EE%EC%E5%ED%F1%EA%E8%E9,_%DF%ED_%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hlinkClick r:id="rId2"/>
              </a:rPr>
              <a:t>C0%EC%EE%F1#mediaviewer/File:Johan_amos_comenius_1592-1671.jpg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(дата обращения 20.01.2015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).</a:t>
            </a:r>
          </a:p>
          <a:p>
            <a:pPr marL="342900" indent="-342900" algn="just">
              <a:spcAft>
                <a:spcPts val="1800"/>
              </a:spcAft>
              <a:buFont typeface="+mj-lt"/>
              <a:buAutoNum type="arabicPeriod"/>
            </a:pP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Сидоров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С.В. Азбука Я.А. Коменского в книге «Мир чувственных вещей в картинках» [Электронный ресурс] //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Сидоров С.В. Сайт педагога-исследователя.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– URL</a:t>
            </a:r>
            <a:r>
              <a:rPr lang="ru-RU">
                <a:solidFill>
                  <a:schemeClr val="bg2">
                    <a:lumMod val="60000"/>
                    <a:lumOff val="40000"/>
                  </a:schemeClr>
                </a:solidFill>
              </a:rPr>
              <a:t>: </a:t>
            </a:r>
            <a:r>
              <a:rPr lang="ru-RU" smtClean="0">
                <a:solidFill>
                  <a:schemeClr val="bg2">
                    <a:lumMod val="60000"/>
                    <a:lumOff val="40000"/>
                  </a:schemeClr>
                </a:solidFill>
                <a:hlinkClick r:id="rId3"/>
              </a:rPr>
              <a:t>http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  <a:hlinkClick r:id="rId3"/>
              </a:rPr>
              <a:t>://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  <a:hlinkClick r:id="rId3"/>
              </a:rPr>
              <a:t>si-sv.com/publ/16-1-0-390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дата обращения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29.01.2015).</a:t>
            </a:r>
          </a:p>
          <a:p>
            <a:pPr marL="342900" indent="-342900" algn="just">
              <a:spcAft>
                <a:spcPts val="1800"/>
              </a:spcAft>
              <a:buFont typeface="+mj-lt"/>
              <a:buAutoNum type="arabicPeriod"/>
            </a:pP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Ян </a:t>
            </a:r>
            <a:r>
              <a:rPr lang="ru-RU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Амос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Коменский. Мир чувственных вещей в картинках [Электронный ресурс] // Говорящая графика. –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URL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: 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  <a:hlinkClick r:id="rId4"/>
              </a:rPr>
              <a:t>http://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hlinkClick r:id="rId4"/>
              </a:rPr>
              <a:t>gogr.narod.ru/coll/komenski.html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(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дата обращения 20.01.201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5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).</a:t>
            </a:r>
          </a:p>
          <a:p>
            <a:pPr marL="342900" indent="-342900" algn="just">
              <a:spcAft>
                <a:spcPts val="1800"/>
              </a:spcAft>
              <a:buFont typeface="+mj-lt"/>
              <a:buAutoNum type="arabicPeriod"/>
            </a:pPr>
            <a:r>
              <a:rPr lang="en-US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Orbis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sensualium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pictus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(</a:t>
            </a:r>
            <a:r>
              <a:rPr lang="en-US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Abbildungen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[Электронный ресурс]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//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Academic.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– URL: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hlinkClick r:id="rId5"/>
              </a:rPr>
              <a:t>http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  <a:hlinkClick r:id="rId5"/>
              </a:rPr>
              <a:t>://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hlinkClick r:id="rId5"/>
              </a:rPr>
              <a:t>de.academic.ru/dic.nsf/dewiki/1054838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(дата обращения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20.01.201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5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).</a:t>
            </a:r>
            <a:endParaRPr lang="ru-RU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8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8b91536172f9683d507b491c7bec712af939e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462</TotalTime>
  <Words>838</Words>
  <Application>Microsoft Office PowerPoint</Application>
  <PresentationFormat>Экран (4:3)</PresentationFormat>
  <Paragraphs>89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Метро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55</cp:revision>
  <dcterms:created xsi:type="dcterms:W3CDTF">2015-01-28T06:52:09Z</dcterms:created>
  <dcterms:modified xsi:type="dcterms:W3CDTF">2015-01-29T17:56:27Z</dcterms:modified>
</cp:coreProperties>
</file>