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</p:sldIdLst>
  <p:sldSz cx="9144000" cy="6858000" type="screen4x3"/>
  <p:notesSz cx="6858000" cy="9144000"/>
  <p:custDataLst>
    <p:tags r:id="rId1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00" y="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8F87-ED19-4FDF-9B4B-C531BC0A3285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AE84B4D-4813-4938-B416-B2006268F9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8F87-ED19-4FDF-9B4B-C531BC0A3285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AE84B4D-4813-4938-B416-B2006268F9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8F87-ED19-4FDF-9B4B-C531BC0A3285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84B4D-4813-4938-B416-B2006268F94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8F87-ED19-4FDF-9B4B-C531BC0A3285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84B4D-4813-4938-B416-B2006268F9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8F87-ED19-4FDF-9B4B-C531BC0A3285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AE84B4D-4813-4938-B416-B2006268F94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8F87-ED19-4FDF-9B4B-C531BC0A3285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84B4D-4813-4938-B416-B2006268F9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8F87-ED19-4FDF-9B4B-C531BC0A3285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84B4D-4813-4938-B416-B2006268F9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8F87-ED19-4FDF-9B4B-C531BC0A3285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84B4D-4813-4938-B416-B2006268F9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8F87-ED19-4FDF-9B4B-C531BC0A3285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84B4D-4813-4938-B416-B2006268F94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8F87-ED19-4FDF-9B4B-C531BC0A3285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84B4D-4813-4938-B416-B2006268F9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8F87-ED19-4FDF-9B4B-C531BC0A3285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84B4D-4813-4938-B416-B2006268F94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4118F87-ED19-4FDF-9B4B-C531BC0A3285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AE84B4D-4813-4938-B416-B2006268F94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i-sv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ppt.ru/kodeks.phtml?kodeks=15&amp;glava=6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286124"/>
            <a:ext cx="8458200" cy="1222375"/>
          </a:xfrm>
        </p:spPr>
        <p:txBody>
          <a:bodyPr>
            <a:normAutofit/>
          </a:bodyPr>
          <a:lstStyle/>
          <a:p>
            <a:pPr algn="ctr"/>
            <a:r>
              <a:rPr lang="ru-RU" sz="7200" dirty="0" smtClean="0"/>
              <a:t>Семейное право</a:t>
            </a:r>
            <a:endParaRPr lang="ru-RU" sz="7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857232"/>
            <a:ext cx="8458200" cy="9144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Лекционное занятие</a:t>
            </a:r>
            <a:endParaRPr lang="ru-RU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4139952" y="5805264"/>
            <a:ext cx="46085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b="1" dirty="0" smtClean="0"/>
              <a:t>Ксения </a:t>
            </a:r>
            <a:r>
              <a:rPr lang="ru-RU" sz="1400" b="1" dirty="0" err="1" smtClean="0"/>
              <a:t>Чащилова</a:t>
            </a:r>
            <a:r>
              <a:rPr lang="ru-RU" sz="1400" dirty="0" smtClean="0"/>
              <a:t>, 3004 гр. ШГПИ</a:t>
            </a:r>
          </a:p>
          <a:p>
            <a:pPr algn="r"/>
            <a:r>
              <a:rPr lang="en-US" sz="1200" i="1" dirty="0" smtClean="0">
                <a:hlinkClick r:id="rId2"/>
              </a:rPr>
              <a:t>si-sv.com</a:t>
            </a:r>
            <a:endParaRPr lang="ru-RU" sz="1200" i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 flipV="1">
            <a:off x="8766048" y="0"/>
            <a:ext cx="92232" cy="22860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500042"/>
            <a:ext cx="8224838" cy="6000792"/>
          </a:xfrm>
        </p:spPr>
        <p:txBody>
          <a:bodyPr>
            <a:normAutofit/>
          </a:bodyPr>
          <a:lstStyle/>
          <a:p>
            <a:r>
              <a:rPr lang="ru-RU" b="1" dirty="0" smtClean="0"/>
              <a:t>Семейная жизнь</a:t>
            </a:r>
            <a:r>
              <a:rPr lang="ru-RU" dirty="0" smtClean="0"/>
              <a:t> — исключительно особая область человеческих взаимоотношений, которые не в полном объеме могут регулироваться нормами права.</a:t>
            </a:r>
          </a:p>
          <a:p>
            <a:r>
              <a:rPr lang="ru-RU" dirty="0" smtClean="0"/>
              <a:t> Семейный кодекс РФ гарантирует охрану семейных прав граждан, запрещает чье-либо произвольное вмешательство в дела семьи, прописывает правовые механизмы выполнения гражданами семейных обязанностей.</a:t>
            </a:r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8766047" y="228600"/>
            <a:ext cx="45719" cy="571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85728"/>
            <a:ext cx="8358246" cy="6572272"/>
          </a:xfrm>
        </p:spPr>
        <p:txBody>
          <a:bodyPr/>
          <a:lstStyle/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ru-RU" sz="3200" b="1" dirty="0" smtClean="0"/>
              <a:t>Семейное право</a:t>
            </a:r>
            <a:r>
              <a:rPr lang="ru-RU" sz="3200" dirty="0" smtClean="0"/>
              <a:t> — следует рассматривать как совокупность правовых норм, регулирующих личные и производные от них имущественные отношения, возникающие между людьми на основе </a:t>
            </a:r>
            <a:r>
              <a:rPr lang="ru-RU" sz="3200" dirty="0" smtClean="0">
                <a:hlinkClick r:id="rId2" action="ppaction://hlinksldjump"/>
              </a:rPr>
              <a:t>брака</a:t>
            </a:r>
            <a:r>
              <a:rPr lang="ru-RU" sz="3200" dirty="0" smtClean="0"/>
              <a:t>, кровного родства, усыновления, принятия детей в семью на воспитание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emejnoe-pravo-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642918"/>
            <a:ext cx="7948885" cy="5310206"/>
          </a:xfr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642918"/>
            <a:ext cx="8266014" cy="5453082"/>
          </a:xfrm>
        </p:spPr>
        <p:txBody>
          <a:bodyPr/>
          <a:lstStyle/>
          <a:p>
            <a:r>
              <a:rPr lang="ru-RU" dirty="0" smtClean="0"/>
              <a:t>В юридической литературе</a:t>
            </a:r>
            <a:r>
              <a:rPr lang="ru-RU" b="1" dirty="0" smtClean="0"/>
              <a:t> брак</a:t>
            </a:r>
            <a:r>
              <a:rPr lang="ru-RU" dirty="0" smtClean="0"/>
              <a:t> — определяется как юридически оформленный, свободный и добровольный союз мужчины и женщины, имеющий целью создание семьи и порождающий для них взаимные права и обязанности.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svadb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3714752"/>
            <a:ext cx="4071966" cy="2718063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 flipV="1">
            <a:off x="8991600" y="411481"/>
            <a:ext cx="1524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Принципы семейного права</a:t>
            </a:r>
          </a:p>
          <a:p>
            <a:pPr>
              <a:buNone/>
            </a:pPr>
            <a:r>
              <a:rPr lang="ru-RU" b="1" dirty="0" smtClean="0"/>
              <a:t>Основными принципами</a:t>
            </a:r>
            <a:r>
              <a:rPr lang="ru-RU" dirty="0" smtClean="0"/>
              <a:t> семейного права являются:</a:t>
            </a:r>
          </a:p>
          <a:p>
            <a:r>
              <a:rPr lang="ru-RU" dirty="0" smtClean="0"/>
              <a:t>добровольность брачных отношений;</a:t>
            </a:r>
          </a:p>
          <a:p>
            <a:r>
              <a:rPr lang="ru-RU" dirty="0" smtClean="0"/>
              <a:t>единобрачие;</a:t>
            </a:r>
          </a:p>
          <a:p>
            <a:r>
              <a:rPr lang="ru-RU" dirty="0" smtClean="0">
                <a:hlinkClick r:id="rId2" action="ppaction://hlinksldjump"/>
              </a:rPr>
              <a:t>равенство прав супругов</a:t>
            </a:r>
            <a:r>
              <a:rPr lang="ru-RU" dirty="0" smtClean="0"/>
              <a:t>;</a:t>
            </a:r>
          </a:p>
          <a:p>
            <a:r>
              <a:rPr lang="ru-RU" dirty="0" smtClean="0"/>
              <a:t>приоритет семейного воспитания детей;</a:t>
            </a:r>
          </a:p>
          <a:p>
            <a:r>
              <a:rPr lang="ru-RU" dirty="0" smtClean="0"/>
              <a:t>обеспечение безусловной защищенности интересов и прав детей;</a:t>
            </a:r>
          </a:p>
          <a:p>
            <a:r>
              <a:rPr lang="ru-RU" dirty="0" smtClean="0"/>
              <a:t>а также интересов и прав нетрудоспособных членов семьи.</a:t>
            </a: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58280" y="457200"/>
            <a:ext cx="133320" cy="18571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674" y="548680"/>
            <a:ext cx="8991600" cy="580526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Семейный кодекс:</a:t>
            </a:r>
          </a:p>
          <a:p>
            <a:pPr>
              <a:buNone/>
            </a:pPr>
            <a:r>
              <a:rPr lang="ru-RU" dirty="0" smtClean="0"/>
              <a:t>Раздел III. ПРАВА И ОБЯЗАННОСТИ СУПРУГОВ </a:t>
            </a:r>
            <a:br>
              <a:rPr lang="ru-RU" dirty="0" smtClean="0"/>
            </a:br>
            <a:r>
              <a:rPr lang="ru-RU" dirty="0" smtClean="0">
                <a:hlinkClick r:id="rId2"/>
              </a:rPr>
              <a:t>Глава 6. ЛИЧНЫЕ ПРАВА И ОБЯЗАННОСТИ СУПРУГОВ</a:t>
            </a:r>
            <a:endParaRPr lang="ru-RU" dirty="0" smtClean="0"/>
          </a:p>
          <a:p>
            <a:r>
              <a:rPr lang="ru-RU" dirty="0" smtClean="0"/>
              <a:t>Статья 31. Равенство супругов в семье</a:t>
            </a:r>
          </a:p>
          <a:p>
            <a:r>
              <a:rPr lang="ru-RU" dirty="0" smtClean="0"/>
              <a:t>1. Каждый из супругов свободен в выборе рода занятий, профессии, мест пребывания и жительства.</a:t>
            </a:r>
          </a:p>
          <a:p>
            <a:r>
              <a:rPr lang="ru-RU" dirty="0" smtClean="0"/>
              <a:t>2. Вопросы материнства, отцовства, воспитания, образования детей и другие вопросы жизни семьи решаются супругами совместно исходя из принципа равенства супругов.</a:t>
            </a:r>
          </a:p>
          <a:p>
            <a:r>
              <a:rPr lang="ru-RU" dirty="0" smtClean="0"/>
              <a:t>3. Супруги обязаны строить свои отношения в семье на основе взаимоуважения и взаимопомощи, содействовать благополучию и укреплению семьи, заботиться о благосостоянии и развитии своих детей.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026-026-Spasibo-za-vnimani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285728"/>
            <a:ext cx="8382000" cy="62865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849d7148fa690e2b8134423d60ea78a6585666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60</TotalTime>
  <Words>34</Words>
  <Application>Microsoft Office PowerPoint</Application>
  <PresentationFormat>Экран (4:3)</PresentationFormat>
  <Paragraphs>25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Трек</vt:lpstr>
      <vt:lpstr>Семейное право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Ксюша</dc:creator>
  <cp:lastModifiedBy>Сергей</cp:lastModifiedBy>
  <cp:revision>13</cp:revision>
  <dcterms:created xsi:type="dcterms:W3CDTF">2014-12-09T15:39:13Z</dcterms:created>
  <dcterms:modified xsi:type="dcterms:W3CDTF">2014-12-27T17:21:15Z</dcterms:modified>
</cp:coreProperties>
</file>