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custDataLst>
    <p:tags r:id="rId15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11" autoAdjust="0"/>
    <p:restoredTop sz="94660"/>
  </p:normalViewPr>
  <p:slideViewPr>
    <p:cSldViewPr>
      <p:cViewPr>
        <p:scale>
          <a:sx n="91" d="100"/>
          <a:sy n="91" d="100"/>
        </p:scale>
        <p:origin x="-1210" y="-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76350-6BDC-4D14-A66E-49FCD87BE990}" type="datetimeFigureOut">
              <a:rPr lang="ru-RU" smtClean="0"/>
              <a:t>27.12.2014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F6CBC-B724-40EF-820D-B1E9F66E2D5C}" type="slidenum">
              <a:rPr lang="ru-RU" smtClean="0"/>
              <a:t>‹#›</a:t>
            </a:fld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spd="slow" advTm="8000">
    <p:pull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76350-6BDC-4D14-A66E-49FCD87BE990}" type="datetimeFigureOut">
              <a:rPr lang="ru-RU" smtClean="0"/>
              <a:t>27.12.2014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F6CBC-B724-40EF-820D-B1E9F66E2D5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 advTm="8000">
    <p:pull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76350-6BDC-4D14-A66E-49FCD87BE990}" type="datetimeFigureOut">
              <a:rPr lang="ru-RU" smtClean="0"/>
              <a:t>27.12.2014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F6CBC-B724-40EF-820D-B1E9F66E2D5C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spd="slow" advTm="8000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76350-6BDC-4D14-A66E-49FCD87BE990}" type="datetimeFigureOut">
              <a:rPr lang="ru-RU" smtClean="0"/>
              <a:t>27.12.2014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F6CBC-B724-40EF-820D-B1E9F66E2D5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 advTm="8000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76350-6BDC-4D14-A66E-49FCD87BE990}" type="datetimeFigureOut">
              <a:rPr lang="ru-RU" smtClean="0"/>
              <a:t>27.12.2014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F6CBC-B724-40EF-820D-B1E9F66E2D5C}" type="slidenum">
              <a:rPr lang="ru-RU" smtClean="0"/>
              <a:t>‹#›</a:t>
            </a:fld>
            <a:endParaRPr lang="ru-RU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8000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76350-6BDC-4D14-A66E-49FCD87BE990}" type="datetimeFigureOut">
              <a:rPr lang="ru-RU" smtClean="0"/>
              <a:t>27.12.2014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F6CBC-B724-40EF-820D-B1E9F66E2D5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 advTm="8000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76350-6BDC-4D14-A66E-49FCD87BE990}" type="datetimeFigureOut">
              <a:rPr lang="ru-RU" smtClean="0"/>
              <a:t>27.12.2014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F6CBC-B724-40EF-820D-B1E9F66E2D5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 advTm="8000">
    <p:pull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76350-6BDC-4D14-A66E-49FCD87BE990}" type="datetimeFigureOut">
              <a:rPr lang="ru-RU" smtClean="0"/>
              <a:t>27.12.2014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F6CBC-B724-40EF-820D-B1E9F66E2D5C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8000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76350-6BDC-4D14-A66E-49FCD87BE990}" type="datetimeFigureOut">
              <a:rPr lang="ru-RU" smtClean="0"/>
              <a:t>27.12.2014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F6CBC-B724-40EF-820D-B1E9F66E2D5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 advTm="8000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76350-6BDC-4D14-A66E-49FCD87BE990}" type="datetimeFigureOut">
              <a:rPr lang="ru-RU" smtClean="0"/>
              <a:t>27.12.2014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F6CBC-B724-40EF-820D-B1E9F66E2D5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 advTm="8000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76350-6BDC-4D14-A66E-49FCD87BE990}" type="datetimeFigureOut">
              <a:rPr lang="ru-RU" smtClean="0"/>
              <a:t>27.12.2014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F6CBC-B724-40EF-820D-B1E9F66E2D5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 advTm="8000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7C976350-6BDC-4D14-A66E-49FCD87BE990}" type="datetimeFigureOut">
              <a:rPr lang="ru-RU" smtClean="0"/>
              <a:t>27.12.2014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161F6CBC-B724-40EF-820D-B1E9F66E2D5C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slow" advTm="8000">
    <p:pull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si-sv.com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3068960"/>
            <a:ext cx="7543800" cy="1524000"/>
          </a:xfrm>
        </p:spPr>
        <p:txBody>
          <a:bodyPr/>
          <a:lstStyle/>
          <a:p>
            <a:pPr algn="ctr"/>
            <a:r>
              <a:rPr lang="ru-RU" sz="9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баллистика</a:t>
            </a:r>
            <a:endParaRPr lang="ru-RU" sz="9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55576" y="1916832"/>
            <a:ext cx="760000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b="1" cap="all" dirty="0">
                <a:ln w="9000" cmpd="sng">
                  <a:solidFill>
                    <a:srgbClr val="808DA9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prstClr val="black"/>
                </a:solidFill>
                <a:effectLst>
                  <a:reflection blurRad="12700" stA="28000" endPos="45000" dist="1000" dir="5400000" sy="-100000" algn="bl" rotWithShape="0"/>
                </a:effectLst>
                <a:latin typeface="Impact"/>
                <a:ea typeface="+mj-ea"/>
                <a:cs typeface="+mj-cs"/>
              </a:rPr>
              <a:t>Криминалистическая </a:t>
            </a:r>
            <a:endParaRPr lang="ru-RU" sz="6000" dirty="0"/>
          </a:p>
        </p:txBody>
      </p:sp>
      <p:sp>
        <p:nvSpPr>
          <p:cNvPr id="4" name="TextBox 3"/>
          <p:cNvSpPr txBox="1"/>
          <p:nvPr/>
        </p:nvSpPr>
        <p:spPr>
          <a:xfrm>
            <a:off x="3779912" y="5777507"/>
            <a:ext cx="460851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ru-RU" sz="1400" b="1" dirty="0" smtClean="0"/>
              <a:t>Сабина </a:t>
            </a:r>
            <a:r>
              <a:rPr lang="ru-RU" sz="1400" b="1" dirty="0" err="1" smtClean="0"/>
              <a:t>Хуснутдинова</a:t>
            </a:r>
            <a:r>
              <a:rPr lang="ru-RU" sz="1400" dirty="0" smtClean="0"/>
              <a:t>, 3004 </a:t>
            </a:r>
            <a:r>
              <a:rPr lang="ru-RU" sz="1400" dirty="0" smtClean="0"/>
              <a:t>гр. ШГПИ</a:t>
            </a:r>
          </a:p>
          <a:p>
            <a:pPr algn="r"/>
            <a:endParaRPr lang="ru-RU" sz="1200" i="1" dirty="0" smtClean="0">
              <a:hlinkClick r:id="rId2"/>
            </a:endParaRPr>
          </a:p>
          <a:p>
            <a:pPr algn="r"/>
            <a:r>
              <a:rPr lang="en-US" sz="1200" i="1" dirty="0" smtClean="0">
                <a:hlinkClick r:id="rId2"/>
              </a:rPr>
              <a:t>si-sv.com</a:t>
            </a:r>
            <a:endParaRPr lang="ru-RU" sz="1200" i="1" dirty="0"/>
          </a:p>
        </p:txBody>
      </p:sp>
    </p:spTree>
    <p:extLst>
      <p:ext uri="{BB962C8B-B14F-4D97-AF65-F5344CB8AC3E}">
        <p14:creationId xmlns:p14="http://schemas.microsoft.com/office/powerpoint/2010/main" val="2699249925"/>
      </p:ext>
    </p:extLst>
  </p:cSld>
  <p:clrMapOvr>
    <a:masterClrMapping/>
  </p:clrMapOvr>
  <p:transition spd="slow" advTm="8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6781800" cy="3096344"/>
          </a:xfrm>
        </p:spPr>
        <p:txBody>
          <a:bodyPr>
            <a:normAutofit fontScale="90000"/>
          </a:bodyPr>
          <a:lstStyle/>
          <a:p>
            <a:r>
              <a:rPr lang="ru-RU" sz="3600" dirty="0"/>
              <a:t>Криминалистическая баллистика </a:t>
            </a:r>
            <a:r>
              <a:rPr lang="ru-RU" sz="2400" dirty="0"/>
              <a:t>— раздел криминалистики, изучающий все виды оружия, боеприпасов, взрывных устройств, взрывчатых веществ и следов их применения. Разрабатывает рекомендации по применению методов обнаружения этих объектов, их изъятию и исследованию.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3645024"/>
            <a:ext cx="3831663" cy="2301875"/>
          </a:xfrm>
        </p:spPr>
      </p:pic>
    </p:spTree>
    <p:extLst>
      <p:ext uri="{BB962C8B-B14F-4D97-AF65-F5344CB8AC3E}">
        <p14:creationId xmlns:p14="http://schemas.microsoft.com/office/powerpoint/2010/main" val="2406709413"/>
      </p:ext>
    </p:extLst>
  </p:cSld>
  <p:clrMapOvr>
    <a:masterClrMapping/>
  </p:clrMapOvr>
  <p:transition spd="slow" advTm="8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620688"/>
            <a:ext cx="7488832" cy="1944216"/>
          </a:xfrm>
        </p:spPr>
        <p:txBody>
          <a:bodyPr>
            <a:noAutofit/>
          </a:bodyPr>
          <a:lstStyle/>
          <a:p>
            <a:r>
              <a:rPr lang="ru-RU" sz="23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Согласно Федеральному закону «Об оружии» оружие — это устройства и предметы, конструктивно предназначенные для поражения живой или иной цели, подачи сигналов.</a:t>
            </a:r>
            <a:r>
              <a:rPr lang="ru-RU" sz="2300" dirty="0">
                <a:latin typeface="+mn-lt"/>
              </a:rPr>
              <a:t/>
            </a:r>
            <a:br>
              <a:rPr lang="ru-RU" sz="2300" dirty="0">
                <a:latin typeface="+mn-lt"/>
              </a:rPr>
            </a:br>
            <a:endParaRPr lang="ru-RU" sz="2300" dirty="0">
              <a:latin typeface="+mn-lt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99592" y="2690336"/>
            <a:ext cx="417646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+mj-lt"/>
              </a:rPr>
              <a:t>Виды Оружия:</a:t>
            </a:r>
          </a:p>
          <a:p>
            <a:endParaRPr lang="ru-RU" dirty="0" smtClean="0"/>
          </a:p>
          <a:p>
            <a:r>
              <a:rPr lang="ru-RU" sz="28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j-lt"/>
              </a:rPr>
              <a:t>Огнестрельное оружие </a:t>
            </a:r>
            <a:r>
              <a:rPr lang="ru-RU" dirty="0" smtClean="0"/>
              <a:t>— оружие, предназначенное для механического поражения цели на расстоянии снарядом, получающим направленное движение за счет энергии порохового или иного заряда.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3526" y="2723904"/>
            <a:ext cx="3029929" cy="2577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3598785"/>
      </p:ext>
    </p:extLst>
  </p:cSld>
  <p:clrMapOvr>
    <a:masterClrMapping/>
  </p:clrMapOvr>
  <p:transition spd="slow" advTm="8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980728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Холодное оружие </a:t>
            </a:r>
            <a:r>
              <a:rPr lang="ru-RU" dirty="0" smtClean="0"/>
              <a:t>— оружие, предназначенное для поражения цели при помощи мускульной силы человека при непосредственном контакте с объектом поражения.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711280"/>
            <a:ext cx="2592288" cy="2016223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4427985" y="3429000"/>
            <a:ext cx="399478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Метательное оружие </a:t>
            </a:r>
            <a:r>
              <a:rPr lang="ru-RU" dirty="0" smtClean="0"/>
              <a:t>— оружие, предназначенное для поражения цели на расстоянии снарядом, получающим направленное движение при помощи мускульной силы человека или механического устройства.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855" y="2991529"/>
            <a:ext cx="2753109" cy="2629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6564696"/>
      </p:ext>
    </p:extLst>
  </p:cSld>
  <p:clrMapOvr>
    <a:masterClrMapping/>
  </p:clrMapOvr>
  <p:transition spd="slow" advTm="8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692696"/>
            <a:ext cx="435589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Пневматическое оружие </a:t>
            </a:r>
            <a:r>
              <a:rPr lang="ru-RU" dirty="0" smtClean="0"/>
              <a:t>— оружие, предназначенное для поражения цели на расстоянии снарядом, получающим направленное движение за счет энергии сжатого, сжиженного или отвержденного газа.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788024" y="3645024"/>
            <a:ext cx="353242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Газовое оружие </a:t>
            </a:r>
            <a:r>
              <a:rPr lang="ru-RU" dirty="0" smtClean="0"/>
              <a:t>— оружие, предназначенное для временного поражения живой цели путем применения слезоточивых или раздражающих веществ.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2928315"/>
            <a:ext cx="2562583" cy="261974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1472" y="692696"/>
            <a:ext cx="3208974" cy="2658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6488889"/>
      </p:ext>
    </p:extLst>
  </p:cSld>
  <p:clrMapOvr>
    <a:masterClrMapping/>
  </p:clrMapOvr>
  <p:transition spd="slow" advTm="8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764704"/>
            <a:ext cx="403244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Боеприпасы</a:t>
            </a:r>
            <a:r>
              <a:rPr lang="ru-RU" dirty="0" smtClean="0"/>
              <a:t> — предметы вооружения и метаемое снаряжение, предназначенные для поражения цели и содержащие разрывной, метательный, пиротехнический или вышибной заряды либо их сочетание.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932040" y="4071260"/>
            <a:ext cx="334786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Сигнальное оружие </a:t>
            </a:r>
            <a:r>
              <a:rPr lang="ru-RU" dirty="0" smtClean="0"/>
              <a:t>— оружие, конструктивно предназначенное только для подачи световых, дымовых или звуковых сигналов.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9190" y="915223"/>
            <a:ext cx="3233563" cy="208823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3003455"/>
            <a:ext cx="3013123" cy="2580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3875299"/>
      </p:ext>
    </p:extLst>
  </p:cSld>
  <p:clrMapOvr>
    <a:masterClrMapping/>
  </p:clrMapOvr>
  <p:transition spd="slow" advTm="8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03311" y="548680"/>
            <a:ext cx="7488832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>
                <a:latin typeface="+mj-lt"/>
              </a:rPr>
              <a:t>В зависимости от целей использования соответствующими субъектами, а также по основным параметрам и характеристикам оружие подразделяется на:</a:t>
            </a:r>
          </a:p>
          <a:p>
            <a:endParaRPr lang="ru-RU" dirty="0">
              <a:latin typeface="+mj-lt"/>
            </a:endParaRPr>
          </a:p>
          <a:p>
            <a:endParaRPr lang="ru-RU" dirty="0" smtClean="0">
              <a:latin typeface="+mj-lt"/>
            </a:endParaRPr>
          </a:p>
          <a:p>
            <a:r>
              <a:rPr lang="ru-RU" sz="3200" dirty="0" smtClean="0">
                <a:latin typeface="+mj-lt"/>
              </a:rPr>
              <a:t>1) гражданское;</a:t>
            </a:r>
          </a:p>
          <a:p>
            <a:r>
              <a:rPr lang="ru-RU" sz="3200" dirty="0" smtClean="0">
                <a:latin typeface="+mj-lt"/>
              </a:rPr>
              <a:t>2) служебное;</a:t>
            </a:r>
          </a:p>
          <a:p>
            <a:r>
              <a:rPr lang="ru-RU" sz="3200" dirty="0" smtClean="0">
                <a:latin typeface="+mj-lt"/>
              </a:rPr>
              <a:t>3) боевое ручное стрелковое и холодное.</a:t>
            </a:r>
            <a:endParaRPr lang="ru-RU" sz="32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531294683"/>
      </p:ext>
    </p:extLst>
  </p:cSld>
  <p:clrMapOvr>
    <a:masterClrMapping/>
  </p:clrMapOvr>
  <p:transition spd="slow" advTm="8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692696"/>
            <a:ext cx="763284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n w="1905">
                  <a:solidFill>
                    <a:schemeClr val="tx1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 гражданскому оружию относится оружие, предназначенное для использования в целях самообороны, для занятий спортом и охоты. Гражданское огнестрельное оружие должно исключать ведение огня очередями и иметь емкость магазина (барабана) не более 10 патронов.</a:t>
            </a:r>
            <a:endParaRPr lang="ru-RU" sz="2400" b="1" dirty="0">
              <a:ln w="1905">
                <a:solidFill>
                  <a:schemeClr val="tx1"/>
                </a:solidFill>
              </a:ln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3140968"/>
            <a:ext cx="4536504" cy="2947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1947031"/>
      </p:ext>
    </p:extLst>
  </p:cSld>
  <p:clrMapOvr>
    <a:masterClrMapping/>
  </p:clrMapOvr>
  <p:transition spd="slow" advTm="8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620688"/>
            <a:ext cx="7488832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n w="1905">
                  <a:solidFill>
                    <a:schemeClr val="tx1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</a:rPr>
              <a:t>Гражданское оружие подразделяется на следующие виды.</a:t>
            </a:r>
          </a:p>
          <a:p>
            <a:endParaRPr lang="ru-RU" sz="2800" dirty="0" smtClean="0">
              <a:ln w="1905">
                <a:solidFill>
                  <a:schemeClr val="tx1"/>
                </a:solidFill>
              </a:ln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+mj-lt"/>
            </a:endParaRPr>
          </a:p>
          <a:p>
            <a:r>
              <a:rPr lang="ru-RU" sz="2800" dirty="0" smtClean="0">
                <a:ln w="1905">
                  <a:solidFill>
                    <a:schemeClr val="tx1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</a:rPr>
              <a:t>Оружие самообороны:</a:t>
            </a:r>
          </a:p>
          <a:p>
            <a:endParaRPr lang="ru-RU" sz="2800" b="1" dirty="0">
              <a:ln w="1905">
                <a:solidFill>
                  <a:schemeClr val="tx1"/>
                </a:solidFill>
              </a:ln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ru-RU" sz="2200" b="1" dirty="0" smtClean="0">
                <a:ln w="1905">
                  <a:solidFill>
                    <a:schemeClr val="tx1"/>
                  </a:solidFill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огнестрельное гладкоствольное длинноствольное оружие;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2200" b="1" dirty="0" smtClean="0">
                <a:ln w="1905">
                  <a:solidFill>
                    <a:schemeClr val="tx1"/>
                  </a:solidFill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огнестрельное бесствольное оружие отечественного производства с патронами травматического;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2200" b="1" dirty="0" smtClean="0">
                <a:ln w="1905">
                  <a:solidFill>
                    <a:schemeClr val="tx1"/>
                  </a:solidFill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газовое оружие — газовые пистолеты и револьверы;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2200" b="1" dirty="0" smtClean="0">
                <a:ln w="1905">
                  <a:solidFill>
                    <a:schemeClr val="tx1"/>
                  </a:solidFill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электрошоковые устройства и искровые разрядники отечественного производства.</a:t>
            </a:r>
          </a:p>
          <a:p>
            <a:endParaRPr lang="ru-RU" sz="2800" b="1" dirty="0">
              <a:ln w="1905">
                <a:solidFill>
                  <a:schemeClr val="tx1"/>
                </a:solidFill>
              </a:ln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8992892"/>
      </p:ext>
    </p:extLst>
  </p:cSld>
  <p:clrMapOvr>
    <a:masterClrMapping/>
  </p:clrMapOvr>
  <p:transition spd="slow" advTm="8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2204864"/>
            <a:ext cx="3470436" cy="1944216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683568" y="563779"/>
            <a:ext cx="7582881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ln w="1905">
                  <a:solidFill>
                    <a:schemeClr val="accent1">
                      <a:lumMod val="50000"/>
                    </a:schemeClr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Спортивное оружие:</a:t>
            </a:r>
          </a:p>
          <a:p>
            <a:endParaRPr lang="ru-RU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ru-RU" dirty="0" smtClean="0"/>
              <a:t>огнестрельное оружие с нарезным стволом;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 smtClean="0"/>
              <a:t>огнестрельное гладкоствольное оружие;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 smtClean="0"/>
              <a:t>холодное клинковое оружие;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 smtClean="0"/>
              <a:t>метательное оружие;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 smtClean="0"/>
              <a:t>пневматическое оружие с дульной энергией свыше 3 Дж.</a:t>
            </a:r>
          </a:p>
          <a:p>
            <a:pPr marL="285750" indent="-285750">
              <a:buFont typeface="Arial" pitchFamily="34" charset="0"/>
              <a:buChar char="•"/>
            </a:pPr>
            <a:endParaRPr lang="ru-RU" dirty="0"/>
          </a:p>
          <a:p>
            <a:r>
              <a:rPr lang="ru-RU" sz="3200" dirty="0" smtClean="0">
                <a:ln w="1905">
                  <a:solidFill>
                    <a:schemeClr val="accent1">
                      <a:lumMod val="50000"/>
                    </a:schemeClr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Охотничье оружие:</a:t>
            </a:r>
          </a:p>
          <a:p>
            <a:endParaRPr lang="ru-RU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ru-RU" dirty="0" smtClean="0"/>
              <a:t>огнестрельное оружие с нарезным стволом;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 smtClean="0"/>
              <a:t>огнестрельное оружие гладкоствольное, в том числе с длиной нарезной части не более 140 мм;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 smtClean="0"/>
              <a:t>огнестрельное комбинированное (нарезное и гладкоствольное) оружие, в том числе со сменными и вкладными нарезными стволами;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 smtClean="0"/>
              <a:t>пневматическое оружие с дульной энергией не более 25 Дж;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 smtClean="0"/>
              <a:t>холодное клинковое оружие.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563779"/>
            <a:ext cx="3478901" cy="864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2749145"/>
      </p:ext>
    </p:extLst>
  </p:cSld>
  <p:clrMapOvr>
    <a:masterClrMapping/>
  </p:clrMapOvr>
  <p:transition spd="slow" advTm="8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1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3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5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6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8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9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0315" y="620688"/>
            <a:ext cx="3118673" cy="2448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755576" y="404665"/>
            <a:ext cx="5472608" cy="6709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ln w="1905">
                  <a:solidFill>
                    <a:schemeClr val="accent1">
                      <a:lumMod val="50000"/>
                    </a:schemeClr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Служебное оружие </a:t>
            </a:r>
            <a:r>
              <a:rPr lang="ru-RU" sz="2000" b="1" dirty="0" smtClean="0">
                <a:ln w="1905">
                  <a:solidFill>
                    <a:schemeClr val="tx1"/>
                  </a:solidFill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– </a:t>
            </a:r>
            <a:r>
              <a:rPr lang="ru-RU" b="1" dirty="0" smtClean="0"/>
              <a:t>это оружие, предназначенное для использования должностными лицами государственных органов и работниками юридических лиц, которым законодательством Российской Федерации разрешено ношение, хранение и применение указанного оружия в целях самообороны или для исполнения возложенных на них федеральным законом обязанностей по защите жизни и здоровья граждан, собственности, по охране природы и природных ресурсов, ценных и опасных грузов. Патроны к служебному оружию должны соответствовать требованиям государственных стандартов Российской Федерации.</a:t>
            </a:r>
          </a:p>
          <a:p>
            <a:endParaRPr lang="ru-RU" dirty="0"/>
          </a:p>
          <a:p>
            <a:r>
              <a:rPr lang="ru-RU" sz="2400" b="1" dirty="0" smtClean="0"/>
              <a:t>К служебному оружию относится:</a:t>
            </a:r>
          </a:p>
          <a:p>
            <a:endParaRPr lang="ru-RU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ru-RU" dirty="0" smtClean="0"/>
              <a:t>огнестрельное гладкоствольное и нарезное короткоствольное оружие отечественного производства с дульной энергией не более 300 Дж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 smtClean="0"/>
              <a:t>огнестрельное гладкоствольное длинноствольное оружие.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30774941"/>
      </p:ext>
    </p:extLst>
  </p:cSld>
  <p:clrMapOvr>
    <a:masterClrMapping/>
  </p:clrMapOvr>
  <p:transition spd="slow" advTm="8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908720"/>
            <a:ext cx="748883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ln w="1905">
                  <a:solidFill>
                    <a:schemeClr val="accent1">
                      <a:lumMod val="50000"/>
                    </a:schemeClr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Боевое ручное стрелковое и холодное оружие </a:t>
            </a:r>
            <a:r>
              <a:rPr lang="ru-RU" dirty="0" smtClean="0"/>
              <a:t>- </a:t>
            </a:r>
            <a:r>
              <a:rPr lang="ru-RU" sz="2400" b="1" dirty="0" smtClean="0"/>
              <a:t>это оружие, предназначенное для решения боевых и оперативно-служебных задач, принятое в соответствии с нормативными правовыми актами на вооружение государственных военизированных организаций.</a:t>
            </a:r>
            <a:endParaRPr lang="ru-RU" sz="2400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3473204"/>
            <a:ext cx="4320480" cy="2650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4825618"/>
      </p:ext>
    </p:extLst>
  </p:cSld>
  <p:clrMapOvr>
    <a:masterClrMapping/>
  </p:clrMapOvr>
  <p:transition spd="slow" advTm="8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548683"/>
            <a:ext cx="4752528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+mj-lt"/>
              </a:rPr>
              <a:t>Баллистическая экспертиза - </a:t>
            </a:r>
            <a:r>
              <a:rPr lang="ru-RU" sz="2200" b="1" i="1" dirty="0" smtClean="0"/>
              <a:t>это процессе экспертного исследования детали механизма оружия, которые изучаются в первоначальном состоянии, после чего производится частичная разборка оружия. Перед производством экспериментов внимательно изучаются обстоятельства и условия, при которых мог произойти выстрел на месте происшествия, и разрабатываются, экспертные версии, проверяемые сериями производимых опытов.</a:t>
            </a:r>
            <a:endParaRPr lang="ru-RU" sz="2200" b="1" i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1196752"/>
            <a:ext cx="3779912" cy="2728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0972838"/>
      </p:ext>
    </p:extLst>
  </p:cSld>
  <p:clrMapOvr>
    <a:masterClrMapping/>
  </p:clrMapOvr>
  <p:transition spd="slow" advTm="8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cb62d1486a768eef882b426d8bee5b6aeb1bcc3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233</TotalTime>
  <Words>619</Words>
  <Application>Microsoft Office PowerPoint</Application>
  <PresentationFormat>Экран (4:3)</PresentationFormat>
  <Paragraphs>54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NewsPrint</vt:lpstr>
      <vt:lpstr>баллистика</vt:lpstr>
      <vt:lpstr>Криминалистическая баллистика — раздел криминалистики, изучающий все виды оружия, боеприпасов, взрывных устройств, взрывчатых веществ и следов их применения. Разрабатывает рекомендации по применению методов обнаружения этих объектов, их изъятию и исследованию.</vt:lpstr>
      <vt:lpstr>Согласно Федеральному закону «Об оружии» оружие — это устройства и предметы, конструктивно предназначенные для поражения живой или иной цели, подачи сигналов.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Криминалистическая баллистика</dc:title>
  <dc:creator>Сабина</dc:creator>
  <cp:lastModifiedBy>Сергей</cp:lastModifiedBy>
  <cp:revision>22</cp:revision>
  <dcterms:created xsi:type="dcterms:W3CDTF">2001-12-31T20:13:49Z</dcterms:created>
  <dcterms:modified xsi:type="dcterms:W3CDTF">2014-12-27T17:19:02Z</dcterms:modified>
</cp:coreProperties>
</file>