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  <p:sldMasterId id="2147483771" r:id="rId2"/>
  </p:sldMasterIdLst>
  <p:notesMasterIdLst>
    <p:notesMasterId r:id="rId12"/>
  </p:notesMasterIdLst>
  <p:sldIdLst>
    <p:sldId id="256" r:id="rId3"/>
    <p:sldId id="258" r:id="rId4"/>
    <p:sldId id="259" r:id="rId5"/>
    <p:sldId id="261" r:id="rId6"/>
    <p:sldId id="268" r:id="rId7"/>
    <p:sldId id="265" r:id="rId8"/>
    <p:sldId id="266" r:id="rId9"/>
    <p:sldId id="271" r:id="rId10"/>
    <p:sldId id="267" r:id="rId11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180" autoAdjust="0"/>
  </p:normalViewPr>
  <p:slideViewPr>
    <p:cSldViewPr>
      <p:cViewPr>
        <p:scale>
          <a:sx n="76" d="100"/>
          <a:sy n="76" d="100"/>
        </p:scale>
        <p:origin x="-1632" y="-23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gs" Target="tags/tag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17CB9F-B382-436D-BC2B-A8A4E2347508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77E113E2-4A54-4BA1-BD84-47DBC9DAC33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5855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F63D1AD-AE04-4B90-92DF-3EC21A336E0C}" type="slidenum">
              <a:rPr lang="ru-RU" altLang="ru-RU" smtClean="0">
                <a:latin typeface="Calibri" pitchFamily="34" charset="0"/>
              </a:rPr>
              <a:pPr/>
              <a:t>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D45236A-B94D-4865-AC27-ABE68D547405}" type="slidenum">
              <a:rPr lang="ru-RU" altLang="ru-RU" smtClean="0">
                <a:latin typeface="Calibri" pitchFamily="34" charset="0"/>
              </a:rPr>
              <a:pPr/>
              <a:t>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3A44DFB-615C-4C0E-8BC5-FDBFE01E4575}" type="slidenum">
              <a:rPr lang="ru-RU" altLang="ru-RU" smtClean="0">
                <a:latin typeface="Calibri" pitchFamily="34" charset="0"/>
              </a:rPr>
              <a:pPr/>
              <a:t>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A05B65C-1F31-47D8-9137-407464E67D41}" type="slidenum">
              <a:rPr lang="ru-RU" altLang="ru-RU" smtClean="0">
                <a:latin typeface="Calibri" pitchFamily="34" charset="0"/>
              </a:rPr>
              <a:pPr/>
              <a:t>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6D46757-DF57-494E-A8D8-28CFB65E22FE}" type="slidenum">
              <a:rPr lang="ru-RU" altLang="ru-RU" smtClean="0">
                <a:latin typeface="Calibri" pitchFamily="34" charset="0"/>
              </a:rPr>
              <a:pPr/>
              <a:t>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D44A7CE-B772-47AE-9F1F-6A79487C77E3}" type="slidenum">
              <a:rPr lang="ru-RU" altLang="ru-RU" smtClean="0">
                <a:latin typeface="Calibri" pitchFamily="34" charset="0"/>
              </a:rPr>
              <a:pPr/>
              <a:t>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A958628-11C6-4F38-9E5D-753B750564E9}" type="slidenum">
              <a:rPr lang="ru-RU" altLang="ru-RU" smtClean="0">
                <a:latin typeface="Calibri" pitchFamily="34" charset="0"/>
              </a:rPr>
              <a:pPr/>
              <a:t>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70988" cy="6873876"/>
            <a:chOff x="-8466" y="-8468"/>
            <a:chExt cx="9171316" cy="6874935"/>
          </a:xfrm>
        </p:grpSpPr>
        <p:cxnSp>
          <p:nvCxnSpPr>
            <p:cNvPr id="5" name="Straight Connector 27"/>
            <p:cNvCxnSpPr/>
            <p:nvPr/>
          </p:nvCxnSpPr>
          <p:spPr>
            <a:xfrm flipV="1">
              <a:off x="5130456" y="4175239"/>
              <a:ext cx="402286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8"/>
            <p:cNvCxnSpPr/>
            <p:nvPr/>
          </p:nvCxnSpPr>
          <p:spPr>
            <a:xfrm>
              <a:off x="7043462" y="-529"/>
              <a:ext cx="1217656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29"/>
            <p:cNvSpPr/>
            <p:nvPr/>
          </p:nvSpPr>
          <p:spPr>
            <a:xfrm>
              <a:off x="6892644" y="-529"/>
              <a:ext cx="2268619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30"/>
            <p:cNvSpPr/>
            <p:nvPr/>
          </p:nvSpPr>
          <p:spPr>
            <a:xfrm>
              <a:off x="7205393" y="-8468"/>
              <a:ext cx="1947932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31"/>
            <p:cNvSpPr/>
            <p:nvPr/>
          </p:nvSpPr>
          <p:spPr>
            <a:xfrm>
              <a:off x="6638635" y="3919613"/>
              <a:ext cx="251310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32"/>
            <p:cNvSpPr/>
            <p:nvPr/>
          </p:nvSpPr>
          <p:spPr>
            <a:xfrm>
              <a:off x="7010123" y="-8468"/>
              <a:ext cx="2143202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33"/>
            <p:cNvSpPr/>
            <p:nvPr/>
          </p:nvSpPr>
          <p:spPr>
            <a:xfrm>
              <a:off x="8296044" y="-8468"/>
              <a:ext cx="857281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34"/>
            <p:cNvSpPr/>
            <p:nvPr/>
          </p:nvSpPr>
          <p:spPr>
            <a:xfrm>
              <a:off x="8094425" y="-8468"/>
              <a:ext cx="1066838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35"/>
            <p:cNvSpPr/>
            <p:nvPr/>
          </p:nvSpPr>
          <p:spPr>
            <a:xfrm>
              <a:off x="8069024" y="4894488"/>
              <a:ext cx="1093826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7"/>
            <p:cNvSpPr/>
            <p:nvPr/>
          </p:nvSpPr>
          <p:spPr>
            <a:xfrm>
              <a:off x="-8466" y="-8468"/>
              <a:ext cx="863632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6AC0D-92DC-4C2C-B5FA-5DEFC23AB680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12308-DB5E-40AC-9C19-340B02AD0E3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369566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D02EE-2520-4C32-930B-5217D459338A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CA0C9-C7DE-418F-995E-E10A53C7A96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643911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CF9D7-07D6-433F-8110-43FC870F0DCD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BBB5B-4F2E-4BDB-B59E-DF6BC9E0B7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3997822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9B126-B2F5-47B7-9632-D0B072086803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82BB2-82F6-401A-B88C-B64FE9FEC80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7031977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EE6F5-000F-48DD-98A0-3B5ED43AA747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29CF-10E5-4744-91BE-AE0664C321C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75624505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B909D-C919-437C-BC81-D415069B4F32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483E9-19DC-4B6C-841F-B22183420D9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540102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A3D6E-2C45-491E-8AA4-6BF8EEE697E1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91669-DDDB-4A45-8A37-2C473465261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0180755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C4522-1781-4214-AFC5-F152244F3147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E4DFC-F268-492A-9149-F236704A58E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1390010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3C803-95B6-4D5E-BA70-62AC111D711B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DB813-4DDD-4EE7-A84E-B3081B0704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9389266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190CB-D6D7-4179-86BA-1C5CE7FF7839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EB6C5-1CA9-4183-BE4A-61C6A94321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4920569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FE152-C7FC-4878-9DBF-88B38EED21DC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6D411-5D09-45A9-915F-4FFB66927EB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9992414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48409-6D39-4BD9-A926-44C8B8828122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8D94B-596E-460D-BCAD-7C1E77EED92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2713290"/>
      </p:ext>
    </p:extLst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D6664-ED9F-4B6F-BB7F-E786AAD73E92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D506A-B93A-4B89-B305-65C99B1926D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8998815"/>
      </p:ext>
    </p:extLst>
  </p:cSld>
  <p:clrMapOvr>
    <a:masterClrMapping/>
  </p:clrMapOvr>
  <p:transition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187A5-9126-406F-AF76-FCF51C284E67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E996A-28DD-49DD-83E5-2427FD55997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8242567"/>
      </p:ext>
    </p:extLst>
  </p:cSld>
  <p:clrMapOvr>
    <a:masterClrMapping/>
  </p:clrMapOvr>
  <p:transition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C0662-BA26-4552-B8DD-77D13A026CFC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077B3-FD67-4C88-84E3-0957E842DD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8461639"/>
      </p:ext>
    </p:extLst>
  </p:cSld>
  <p:clrMapOvr>
    <a:masterClrMapping/>
  </p:clrMapOvr>
  <p:transition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44F2B-AB04-4E5A-9DE3-5E95569CAD24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19BC3-F58A-428B-9DB4-7A1726012B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7132940"/>
      </p:ext>
    </p:extLst>
  </p:cSld>
  <p:clrMapOvr>
    <a:masterClrMapping/>
  </p:clrMapOvr>
  <p:transition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70988" cy="6873876"/>
            <a:chOff x="-8466" y="-8468"/>
            <a:chExt cx="9171316" cy="6874935"/>
          </a:xfrm>
        </p:grpSpPr>
        <p:cxnSp>
          <p:nvCxnSpPr>
            <p:cNvPr id="5" name="Straight Connector 27"/>
            <p:cNvCxnSpPr/>
            <p:nvPr/>
          </p:nvCxnSpPr>
          <p:spPr>
            <a:xfrm flipV="1">
              <a:off x="5130456" y="4175239"/>
              <a:ext cx="402286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8"/>
            <p:cNvCxnSpPr/>
            <p:nvPr/>
          </p:nvCxnSpPr>
          <p:spPr>
            <a:xfrm>
              <a:off x="7043462" y="-529"/>
              <a:ext cx="1217656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29"/>
            <p:cNvSpPr/>
            <p:nvPr/>
          </p:nvSpPr>
          <p:spPr>
            <a:xfrm>
              <a:off x="6892644" y="-529"/>
              <a:ext cx="2268619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30"/>
            <p:cNvSpPr/>
            <p:nvPr/>
          </p:nvSpPr>
          <p:spPr>
            <a:xfrm>
              <a:off x="7205393" y="-8468"/>
              <a:ext cx="1947932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31"/>
            <p:cNvSpPr/>
            <p:nvPr/>
          </p:nvSpPr>
          <p:spPr>
            <a:xfrm>
              <a:off x="6638635" y="3919613"/>
              <a:ext cx="251310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32"/>
            <p:cNvSpPr/>
            <p:nvPr/>
          </p:nvSpPr>
          <p:spPr>
            <a:xfrm>
              <a:off x="7010123" y="-8468"/>
              <a:ext cx="2143202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33"/>
            <p:cNvSpPr/>
            <p:nvPr/>
          </p:nvSpPr>
          <p:spPr>
            <a:xfrm>
              <a:off x="8296044" y="-8468"/>
              <a:ext cx="857281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34"/>
            <p:cNvSpPr/>
            <p:nvPr/>
          </p:nvSpPr>
          <p:spPr>
            <a:xfrm>
              <a:off x="8094425" y="-8468"/>
              <a:ext cx="1066838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35"/>
            <p:cNvSpPr/>
            <p:nvPr/>
          </p:nvSpPr>
          <p:spPr>
            <a:xfrm>
              <a:off x="8069024" y="4894488"/>
              <a:ext cx="1093826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7"/>
            <p:cNvSpPr/>
            <p:nvPr/>
          </p:nvSpPr>
          <p:spPr>
            <a:xfrm>
              <a:off x="-8466" y="-8468"/>
              <a:ext cx="863632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9CA05-158B-4700-97B9-9A99FE1203D3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450AB-7F53-4C12-9D80-66D31D16F7E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3717516"/>
      </p:ext>
    </p:extLst>
  </p:cSld>
  <p:clrMapOvr>
    <a:masterClrMapping/>
  </p:clrMapOvr>
  <p:transition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28EBE-E432-4A72-A3CD-5B001AD13885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D5B42-965E-49A3-BF8D-4F5F6F9FFC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9325797"/>
      </p:ext>
    </p:extLst>
  </p:cSld>
  <p:clrMapOvr>
    <a:masterClrMapping/>
  </p:clrMapOvr>
  <p:transition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E5A32-E11F-46F9-B095-0B8CF0786852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6D4C3-7219-4ACB-8700-B68FA04F60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6644539"/>
      </p:ext>
    </p:extLst>
  </p:cSld>
  <p:clrMapOvr>
    <a:masterClrMapping/>
  </p:clrMapOvr>
  <p:transition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51B4B-210C-440F-9A65-B33E90B5D60C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6D2C0-A158-4076-95CF-4DC190B8DB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1362463"/>
      </p:ext>
    </p:extLst>
  </p:cSld>
  <p:clrMapOvr>
    <a:masterClrMapping/>
  </p:clrMapOvr>
  <p:transition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80730-9F14-4D9A-82FB-D2DB474403DB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3B287-13D0-4B76-BC8A-4620254A0F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9668039"/>
      </p:ext>
    </p:extLst>
  </p:cSld>
  <p:clrMapOvr>
    <a:masterClrMapping/>
  </p:clrMapOvr>
  <p:transition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FB0E0-4E94-49CC-8C5C-0F021210FE60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47F84-3B59-453F-8B84-09C88B8F1D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4386377"/>
      </p:ext>
    </p:extLst>
  </p:cSld>
  <p:clrMapOvr>
    <a:masterClrMapping/>
  </p:clrMapOvr>
  <p:transition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395F3-8107-43F2-B20E-537DC1E59F5E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F2EF0-B186-4E43-A876-C2084BCF0D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15472109"/>
      </p:ext>
    </p:extLst>
  </p:cSld>
  <p:clrMapOvr>
    <a:masterClrMapping/>
  </p:clrMapOvr>
  <p:transition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6DEA1-3A04-440A-9947-7C9990A14FBC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CB589-FA4A-4303-8F8C-B405BD3E55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8882993"/>
      </p:ext>
    </p:extLst>
  </p:cSld>
  <p:clrMapOvr>
    <a:masterClrMapping/>
  </p:clrMapOvr>
  <p:transition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8F18B-2D5B-47B6-8D5A-9BA46B062323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00220-23C6-424B-9255-1A3B59FE897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7023466"/>
      </p:ext>
    </p:extLst>
  </p:cSld>
  <p:clrMapOvr>
    <a:masterClrMapping/>
  </p:clrMapOvr>
  <p:transition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04698-7BBD-446F-BA8B-1B93B2DC2651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7FA15-A411-4190-A818-2894CF861A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211536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93D5B-50D0-4F77-AE66-F3EACCF75D76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2DA4F-BA45-40E5-81BE-BC90066651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537075"/>
      </p:ext>
    </p:extLst>
  </p:cSld>
  <p:clrMapOvr>
    <a:masterClrMapping/>
  </p:clrMapOvr>
  <p:transition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C808E-284E-46F3-A636-71F94107D88E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4AC99-6C56-46D2-8E1F-80B3655FBDF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9867006"/>
      </p:ext>
    </p:extLst>
  </p:cSld>
  <p:clrMapOvr>
    <a:masterClrMapping/>
  </p:clrMapOvr>
  <p:transition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9FE0F5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FB1FC-5223-4554-B506-609EE645B1D3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4F661-DB57-4E78-9F7D-0F37381E78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4228988"/>
      </p:ext>
    </p:extLst>
  </p:cSld>
  <p:clrMapOvr>
    <a:masterClrMapping/>
  </p:clrMapOvr>
  <p:transition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4F05F-D0AB-4928-8B94-A210C83ABF64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C92CB-42E7-46DA-9429-C9EC5F3357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394114"/>
      </p:ext>
    </p:extLst>
  </p:cSld>
  <p:clrMapOvr>
    <a:masterClrMapping/>
  </p:clrMapOvr>
  <p:transition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0161-AB2A-4EF0-92FF-5373FFFD18B9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13164-05D4-433D-BCEF-C3CBCAE1F89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5077423"/>
      </p:ext>
    </p:extLst>
  </p:cSld>
  <p:clrMapOvr>
    <a:masterClrMapping/>
  </p:clrMapOvr>
  <p:transition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5BBC-F65A-4520-92F9-D600104A9847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3C3BF-A9F4-41F0-A5C2-617DB01C701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7315562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70988" cy="6873876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17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55" y="4175239"/>
              <a:ext cx="402286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3462" y="-529"/>
              <a:ext cx="1217656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2644" y="-529"/>
              <a:ext cx="2268619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393" y="-8468"/>
              <a:ext cx="1947932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34" y="3919613"/>
              <a:ext cx="251310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23" y="-8468"/>
              <a:ext cx="2143202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044" y="-8468"/>
              <a:ext cx="857281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425" y="-8468"/>
              <a:ext cx="1066838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9024" y="4894488"/>
              <a:ext cx="1093826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1CA1A82-5A80-4F96-B55E-644EE7A20289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17194DCE-44E2-43E4-8294-4AA2EE55191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  <p:sldLayoutId id="2147483946" r:id="rId13"/>
    <p:sldLayoutId id="2147483947" r:id="rId14"/>
    <p:sldLayoutId id="2147483948" r:id="rId15"/>
    <p:sldLayoutId id="2147483949" r:id="rId16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6"/>
          <p:cNvGrpSpPr>
            <a:grpSpLocks/>
          </p:cNvGrpSpPr>
          <p:nvPr/>
        </p:nvGrpSpPr>
        <p:grpSpPr bwMode="auto">
          <a:xfrm>
            <a:off x="-7938" y="-7938"/>
            <a:ext cx="9170988" cy="6873876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17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55" y="4175239"/>
              <a:ext cx="402286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3462" y="-529"/>
              <a:ext cx="1217656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2644" y="-529"/>
              <a:ext cx="2268619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393" y="-8468"/>
              <a:ext cx="1947932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34" y="3919613"/>
              <a:ext cx="251310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23" y="-8468"/>
              <a:ext cx="2143202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044" y="-8468"/>
              <a:ext cx="857281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425" y="-8468"/>
              <a:ext cx="1066838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9024" y="4894488"/>
              <a:ext cx="1093826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7A3FCE0-59DC-44A9-9299-6B92AFB4D1AA}" type="datetimeFigureOut">
              <a:rPr lang="ru-RU"/>
              <a:pPr>
                <a:defRPr/>
              </a:pPr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AA478067-5486-4E48-8EEF-0303C2DAC3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  <p:sldLayoutId id="2147483963" r:id="rId14"/>
    <p:sldLayoutId id="2147483964" r:id="rId15"/>
    <p:sldLayoutId id="2147483965" r:id="rId16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si-sv.com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88" y="500063"/>
            <a:ext cx="5357812" cy="5715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Криминалистика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Mistral" pitchFamily="66" charset="0"/>
            </a:endParaRPr>
          </a:p>
        </p:txBody>
      </p:sp>
      <p:sp>
        <p:nvSpPr>
          <p:cNvPr id="3076" name="TextBox 6"/>
          <p:cNvSpPr txBox="1">
            <a:spLocks noChangeArrowheads="1"/>
          </p:cNvSpPr>
          <p:nvPr/>
        </p:nvSpPr>
        <p:spPr bwMode="auto">
          <a:xfrm>
            <a:off x="5857875" y="5210175"/>
            <a:ext cx="30718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Презентацию подготовили студентки 3004 группы Саитова Юлия и Суровцева Татьяна</a:t>
            </a:r>
          </a:p>
        </p:txBody>
      </p:sp>
      <p:sp>
        <p:nvSpPr>
          <p:cNvPr id="35844" name="TextBox 7"/>
          <p:cNvSpPr txBox="1">
            <a:spLocks noChangeArrowheads="1"/>
          </p:cNvSpPr>
          <p:nvPr/>
        </p:nvSpPr>
        <p:spPr bwMode="auto">
          <a:xfrm>
            <a:off x="7715250" y="357187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35845" name="Picture 9" descr="http://law.msu.ru/sites/default/files/images/1.10.12%20%D0%BA%D1%80%D1%83%D0%B6%D0%BE%D0%BA%20%D0%BA%D1%80%D0%B8%D0%BC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75" y="1520825"/>
            <a:ext cx="2614613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11" descr="http://tayni.info/wp-content/uploads/2012/05/img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92225">
            <a:off x="755650" y="1903413"/>
            <a:ext cx="3276600" cy="427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TextBox 3"/>
          <p:cNvSpPr txBox="1">
            <a:spLocks noChangeArrowheads="1"/>
          </p:cNvSpPr>
          <p:nvPr/>
        </p:nvSpPr>
        <p:spPr bwMode="auto">
          <a:xfrm>
            <a:off x="5861050" y="6380163"/>
            <a:ext cx="9366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200" i="1">
                <a:solidFill>
                  <a:schemeClr val="tx1"/>
                </a:solidFill>
                <a:hlinkClick r:id="rId5"/>
              </a:rPr>
              <a:t>si-sv.com</a:t>
            </a:r>
            <a:endParaRPr lang="ru-RU" altLang="ru-RU" sz="1200" i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143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Что такое криминалистика?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214313" y="4572000"/>
            <a:ext cx="8572500" cy="2286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       Криминалистика-</a:t>
            </a:r>
            <a:r>
              <a:rPr lang="ru-RU" altLang="ru-RU" sz="2800" dirty="0" smtClean="0">
                <a:solidFill>
                  <a:schemeClr val="accent2">
                    <a:lumMod val="75000"/>
                  </a:schemeClr>
                </a:solidFill>
              </a:rPr>
              <a:t> это наука, которая исследует закономерности подготовки, совершения и сокрытия преступного деяния, а также возникновения и существования его следов</a:t>
            </a:r>
            <a:r>
              <a:rPr lang="ru-RU" altLang="ru-RU" sz="2800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ru-RU" altLang="ru-RU" sz="2800" dirty="0" smtClean="0">
              <a:solidFill>
                <a:schemeClr val="bg1"/>
              </a:solidFill>
            </a:endParaRPr>
          </a:p>
        </p:txBody>
      </p:sp>
      <p:pic>
        <p:nvPicPr>
          <p:cNvPr id="12292" name="Picture 7" descr="http://www.grandars.ru/images/1/review/id/4536/0557bba24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499110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6588" y="333375"/>
            <a:ext cx="6346825" cy="137953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Криминалистическая методика 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</a:rPr>
              <a:t>подразделяется на 2 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</a:rPr>
              <a:t>подраздела: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/>
            </a:r>
            <a:b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endParaRPr lang="ru-RU" sz="360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323850" y="1844675"/>
            <a:ext cx="7921625" cy="201612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а) Общая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часть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;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б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)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Особенная часть;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Особенная часть состоит из методик расследования конкретных видов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преступлений(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убийств, грабежей, разбоев, краж, взяточничества и других 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преступлений).</a:t>
            </a:r>
            <a:endParaRPr lang="ru-RU" dirty="0"/>
          </a:p>
        </p:txBody>
      </p:sp>
      <p:pic>
        <p:nvPicPr>
          <p:cNvPr id="14340" name="Picture 7" descr="https://encrypted-tbn0.gstatic.com/images?q=tbn:ANd9GcQ4op39e7J21-JQRJmXlDYbXO2jmNDKRAZWV1Rl6rsoGjhSSr3AF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292600"/>
            <a:ext cx="3227387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90022">
            <a:off x="4716463" y="4254500"/>
            <a:ext cx="2484437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513" y="333375"/>
            <a:ext cx="4500562" cy="7143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Фоторобот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241300" y="1225550"/>
            <a:ext cx="840898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Фоторобот</a:t>
            </a:r>
            <a:r>
              <a:rPr lang="ru-RU" altLang="ru-RU" sz="2400" dirty="0" smtClean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 - можно сравнить с изобразительным искусством. В практике криминалистов фоторобот призван дать не точное изображение лица прототипа, но максимальное приближение к тому впечатлению от лица, которое сложилось в памяти очевидца. 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23137">
            <a:off x="585788" y="3205163"/>
            <a:ext cx="1987550" cy="2551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7" name="Picture 4" descr="http://apsmi.ru/image/1303/10538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3751">
            <a:off x="5427663" y="3133725"/>
            <a:ext cx="1922462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0" r="23907"/>
          <a:stretch>
            <a:fillRect/>
          </a:stretch>
        </p:blipFill>
        <p:spPr bwMode="auto">
          <a:xfrm>
            <a:off x="2976563" y="4473575"/>
            <a:ext cx="2105025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5643/135884743.18/0_90c2e_9ebf666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868363"/>
            <a:ext cx="6719887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115300" cy="785813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Криминалистическая тактика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214313" y="3143250"/>
            <a:ext cx="8174037" cy="33575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ru-RU" altLang="ru-RU" sz="2000" dirty="0" smtClean="0">
                <a:solidFill>
                  <a:schemeClr val="accent2">
                    <a:lumMod val="75000"/>
                  </a:schemeClr>
                </a:solidFill>
              </a:rPr>
              <a:t>          Раздел </a:t>
            </a:r>
            <a:r>
              <a:rPr lang="ru-RU" alt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криминалистическая тактика</a:t>
            </a:r>
            <a:r>
              <a:rPr lang="ru-RU" altLang="ru-RU" sz="2000" dirty="0" smtClean="0">
                <a:solidFill>
                  <a:schemeClr val="accent2">
                    <a:lumMod val="75000"/>
                  </a:schemeClr>
                </a:solidFill>
              </a:rPr>
              <a:t> изучает закономерности исследования следов преступления в рамках следственных действий.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000" dirty="0" smtClean="0">
                <a:solidFill>
                  <a:schemeClr val="accent2">
                    <a:lumMod val="75000"/>
                  </a:schemeClr>
                </a:solidFill>
              </a:rPr>
              <a:t>тактика обыска,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000" dirty="0" smtClean="0">
                <a:solidFill>
                  <a:schemeClr val="accent2">
                    <a:lumMod val="75000"/>
                  </a:schemeClr>
                </a:solidFill>
              </a:rPr>
              <a:t> тактика осмотра,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000" dirty="0" smtClean="0">
                <a:solidFill>
                  <a:schemeClr val="accent2">
                    <a:lumMod val="75000"/>
                  </a:schemeClr>
                </a:solidFill>
              </a:rPr>
              <a:t>тактика следственного эксперимента,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000" dirty="0" smtClean="0">
                <a:solidFill>
                  <a:schemeClr val="accent2">
                    <a:lumMod val="75000"/>
                  </a:schemeClr>
                </a:solidFill>
              </a:rPr>
              <a:t>тактика допроса,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000" dirty="0" smtClean="0">
                <a:solidFill>
                  <a:schemeClr val="accent2">
                    <a:lumMod val="75000"/>
                  </a:schemeClr>
                </a:solidFill>
              </a:rPr>
              <a:t>тактика очной ставки и др.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 sz="1700" dirty="0" smtClean="0">
              <a:solidFill>
                <a:schemeClr val="bg1"/>
              </a:solidFill>
            </a:endParaRPr>
          </a:p>
        </p:txBody>
      </p:sp>
      <p:pic>
        <p:nvPicPr>
          <p:cNvPr id="40964" name="Picture 6" descr="http://www.cortec.ru/assets/images/primenenie/criminolog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928688"/>
            <a:ext cx="69342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0"/>
            <a:ext cx="6786563" cy="725488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Проведение допроса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4714875" y="404813"/>
            <a:ext cx="4067175" cy="474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endParaRPr lang="ru-RU" altLang="ru-RU" sz="1500" dirty="0" smtClean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ru-RU" altLang="ru-RU" sz="1500" dirty="0" smtClean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ru-RU" altLang="ru-RU" sz="2000" dirty="0" smtClean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ru-RU" altLang="ru-RU" sz="2800" dirty="0" smtClean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При ведении допроса принимать во внимание необходимо вещественные доказательства и ту информацию, которую вы сможете узнать у подозреваемого в ходе беседы или допроса. </a:t>
            </a:r>
          </a:p>
        </p:txBody>
      </p:sp>
      <p:pic>
        <p:nvPicPr>
          <p:cNvPr id="24580" name="Picture 6" descr="http://camoblood.ru/wp-content/uploads/2014/07/dopros-molchanka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4789488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ъект 2"/>
          <p:cNvSpPr>
            <a:spLocks noGrp="1"/>
          </p:cNvSpPr>
          <p:nvPr>
            <p:ph idx="1"/>
          </p:nvPr>
        </p:nvSpPr>
        <p:spPr>
          <a:xfrm>
            <a:off x="609600" y="4724400"/>
            <a:ext cx="7634288" cy="1701800"/>
          </a:xfrm>
        </p:spPr>
        <p:txBody>
          <a:bodyPr/>
          <a:lstStyle/>
          <a:p>
            <a:pPr marL="0" indent="0" defTabSz="914400" eaLnBrk="1" hangingPunct="1">
              <a:spcBef>
                <a:spcPct val="0"/>
              </a:spcBef>
              <a:buClrTx/>
              <a:buSzTx/>
              <a:buFont typeface="Wingdings 3" pitchFamily="18" charset="2"/>
              <a:buNone/>
            </a:pPr>
            <a:r>
              <a:rPr lang="ru-RU" altLang="ru-RU" sz="1600" b="1" u="sng" smtClean="0">
                <a:solidFill>
                  <a:srgbClr val="236292"/>
                </a:solidFill>
                <a:latin typeface="Arial" charset="0"/>
                <a:cs typeface="Arial" charset="0"/>
              </a:rPr>
              <a:t>ВО ВРЕМЯ ДОПРОСА ГОВОРИТЬ ДОЛЖНЫ ТОЛЬКО ВЫ, ЕДИНСТВЕННОЕ, ЧТО ВАМ НАДО УСЛЫШАТЬ ОТ ПОДОЗРЕВАЕМОГО,  ЭТО ПРИЗНАНИЕ В СОВЕРШЕНИИ ПРЕСТУПЛЕНИЯ.</a:t>
            </a:r>
            <a:r>
              <a:rPr lang="ru-RU" altLang="ru-RU" sz="1600" smtClean="0">
                <a:solidFill>
                  <a:srgbClr val="236292"/>
                </a:solidFill>
                <a:latin typeface="Arial" charset="0"/>
                <a:cs typeface="Arial" charset="0"/>
              </a:rPr>
              <a:t> На несколько минут выйдите из комнаты. Если это возможно, понаблюдайте за подозреваемым, оставив его.</a:t>
            </a:r>
            <a:endParaRPr lang="ru-RU" altLang="ru-RU" sz="1600" smtClean="0"/>
          </a:p>
        </p:txBody>
      </p:sp>
      <p:pic>
        <p:nvPicPr>
          <p:cNvPr id="43011" name="Picture 2" descr="http://static.gq.com.tr/Assets/Imgs/Content/2012/10/84859454_0_0_Size918X6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60350"/>
            <a:ext cx="6249987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gh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824" y="2528244"/>
            <a:ext cx="2565869" cy="1928826"/>
          </a:xfrm>
          <a:prstGeom prst="round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6" name="Рисунок 5" descr="ghj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31863">
            <a:off x="469954" y="2819608"/>
            <a:ext cx="1634933" cy="2200284"/>
          </a:xfrm>
          <a:prstGeom prst="roundRect">
            <a:avLst/>
          </a:prstGeom>
        </p:spPr>
      </p:pic>
      <p:pic>
        <p:nvPicPr>
          <p:cNvPr id="7" name="Рисунок 6" descr="l;'''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4772" y="5229200"/>
            <a:ext cx="1722166" cy="1285884"/>
          </a:xfrm>
          <a:prstGeom prst="snip1Rect">
            <a:avLst/>
          </a:prstGeom>
        </p:spPr>
      </p:pic>
      <p:pic>
        <p:nvPicPr>
          <p:cNvPr id="8" name="Рисунок 7" descr="i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6136" y="4469080"/>
            <a:ext cx="1000132" cy="1473878"/>
          </a:xfrm>
          <a:prstGeom prst="snip2Diag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6504" y="925117"/>
            <a:ext cx="7022820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295139ffde67ad44f33336cec18f71da66615c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1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807</TotalTime>
  <Words>233</Words>
  <Application>Microsoft Office PowerPoint</Application>
  <PresentationFormat>Экран (4:3)</PresentationFormat>
  <Paragraphs>32</Paragraphs>
  <Slides>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Trebuchet MS</vt:lpstr>
      <vt:lpstr>Wingdings 3</vt:lpstr>
      <vt:lpstr>Calibri</vt:lpstr>
      <vt:lpstr>Mistral</vt:lpstr>
      <vt:lpstr>Times New Roman</vt:lpstr>
      <vt:lpstr>Wingdings 2</vt:lpstr>
      <vt:lpstr>Грань</vt:lpstr>
      <vt:lpstr>1_Грань</vt:lpstr>
      <vt:lpstr>Криминалистика</vt:lpstr>
      <vt:lpstr>Что такое криминалистика?</vt:lpstr>
      <vt:lpstr>Криминалистическая методика подразделяется на 2 подраздела: </vt:lpstr>
      <vt:lpstr>Фоторобот</vt:lpstr>
      <vt:lpstr>Презентация PowerPoint</vt:lpstr>
      <vt:lpstr>Криминалистическая тактика</vt:lpstr>
      <vt:lpstr>Проведение допроса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Криминалистика…</dc:title>
  <dc:creator>User</dc:creator>
  <cp:lastModifiedBy>Сергей</cp:lastModifiedBy>
  <cp:revision>85</cp:revision>
  <dcterms:created xsi:type="dcterms:W3CDTF">2009-02-07T09:22:45Z</dcterms:created>
  <dcterms:modified xsi:type="dcterms:W3CDTF">2014-12-27T17:17:13Z</dcterms:modified>
</cp:coreProperties>
</file>