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27.12.2014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792" y="-13293"/>
            <a:ext cx="9144000" cy="6858000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323528" y="3573016"/>
            <a:ext cx="8568952" cy="2541375"/>
          </a:xfrm>
        </p:spPr>
        <p:txBody>
          <a:bodyPr/>
          <a:lstStyle/>
          <a:p>
            <a:r>
              <a:rPr lang="ru-RU" sz="7200" i="1" u="sng" dirty="0" smtClean="0">
                <a:latin typeface="+mn-lt"/>
              </a:rPr>
              <a:t/>
            </a:r>
            <a:br>
              <a:rPr lang="ru-RU" sz="7200" i="1" u="sng" dirty="0" smtClean="0">
                <a:latin typeface="+mn-lt"/>
              </a:rPr>
            </a:br>
            <a:r>
              <a:rPr lang="ru-RU" sz="7200" i="1" u="sng" dirty="0" smtClean="0">
                <a:latin typeface="+mn-lt"/>
              </a:rPr>
              <a:t>Уголовное право</a:t>
            </a:r>
            <a:endParaRPr lang="ru-RU" sz="7200" i="1" u="sng" dirty="0">
              <a:latin typeface="+mn-lt"/>
            </a:endParaRPr>
          </a:p>
        </p:txBody>
      </p:sp>
      <p:sp>
        <p:nvSpPr>
          <p:cNvPr id="7" name="TextBox 3"/>
          <p:cNvSpPr txBox="1"/>
          <p:nvPr/>
        </p:nvSpPr>
        <p:spPr>
          <a:xfrm>
            <a:off x="4211960" y="6021288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Стышных</a:t>
            </a:r>
            <a:r>
              <a:rPr lang="ru-RU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Мария</a:t>
            </a: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r"/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3004 гр. ШГПИ</a:t>
            </a:r>
          </a:p>
          <a:p>
            <a:pPr algn="r"/>
            <a:r>
              <a:rPr lang="en-US" sz="1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si-sv.com</a:t>
            </a:r>
            <a:endParaRPr lang="ru-RU" sz="1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506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0"/>
            <a:ext cx="9144000" cy="5013175"/>
          </a:xfrm>
        </p:spPr>
        <p:txBody>
          <a:bodyPr anchor="ctr" anchorCtr="1"/>
          <a:lstStyle/>
          <a:p>
            <a:pPr marL="18288" indent="0">
              <a:buNone/>
            </a:pPr>
            <a:r>
              <a:rPr lang="ru-RU" sz="3600" b="1" i="1" dirty="0">
                <a:latin typeface="+mj-lt"/>
              </a:rPr>
              <a:t>Уголовное право — </a:t>
            </a:r>
            <a:r>
              <a:rPr lang="ru-RU" dirty="0"/>
              <a:t>это отрасль права, регулирующая общественные отношения, связанные с совершением преступных деяний, назначением наказания и применением иных мер уголовно-правового характера, устанавливающая основания привлечения к уголовной ответственности, либо освобождения от уголовной ответственности и наказания.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0549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0"/>
            <a:ext cx="9036496" cy="4941167"/>
          </a:xfrm>
        </p:spPr>
        <p:txBody>
          <a:bodyPr>
            <a:normAutofit/>
          </a:bodyPr>
          <a:lstStyle/>
          <a:p>
            <a:r>
              <a:rPr lang="ru-RU" i="1" dirty="0"/>
              <a:t>Характерные </a:t>
            </a:r>
            <a:r>
              <a:rPr lang="ru-RU" i="1" dirty="0" smtClean="0"/>
              <a:t>черт</a:t>
            </a:r>
            <a:endParaRPr lang="ru-RU" dirty="0"/>
          </a:p>
          <a:p>
            <a:r>
              <a:rPr lang="ru-RU" dirty="0"/>
              <a:t>Суровость наказаний, применяется принцип талиона («</a:t>
            </a:r>
            <a:r>
              <a:rPr lang="ru-RU" i="1" dirty="0"/>
              <a:t>око за око, зуб за зуб</a:t>
            </a:r>
            <a:r>
              <a:rPr lang="ru-RU" dirty="0"/>
              <a:t>»)</a:t>
            </a:r>
          </a:p>
          <a:p>
            <a:r>
              <a:rPr lang="ru-RU" dirty="0"/>
              <a:t>Существенное влияние религиозных и моральных правил на нормы права</a:t>
            </a:r>
          </a:p>
          <a:p>
            <a:r>
              <a:rPr lang="ru-RU" dirty="0"/>
              <a:t>Отсутствие норм общего характера, имеются лишь нормы, устанавливающие ответственность за конкретные деяния</a:t>
            </a:r>
          </a:p>
          <a:p>
            <a:r>
              <a:rPr lang="ru-RU" dirty="0" err="1"/>
              <a:t>Казуистичность</a:t>
            </a:r>
            <a:r>
              <a:rPr lang="ru-RU" dirty="0"/>
              <a:t> (правовые нормы стремятся охватить все возможные варианты преступного поведения)</a:t>
            </a:r>
          </a:p>
          <a:p>
            <a:r>
              <a:rPr lang="ru-RU" dirty="0"/>
              <a:t>Объективное вменение (основанием ответственности является совершение деяния вне зависимости от вины).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8947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0"/>
            <a:ext cx="9144000" cy="51571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Задачей </a:t>
            </a:r>
            <a:r>
              <a:rPr lang="ru-RU" dirty="0"/>
              <a:t>уголовного права </a:t>
            </a:r>
            <a:r>
              <a:rPr lang="ru-RU" dirty="0" smtClean="0"/>
              <a:t>является </a:t>
            </a:r>
            <a:r>
              <a:rPr lang="ru-RU" dirty="0"/>
              <a:t>охрана интересов общества от преступных посягательств и предупреждение преступлений. </a:t>
            </a:r>
            <a:r>
              <a:rPr lang="ru-RU" dirty="0" smtClean="0"/>
              <a:t>но </a:t>
            </a:r>
            <a:r>
              <a:rPr lang="ru-RU" dirty="0"/>
              <a:t>суть их в целом одинакова.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19133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0" y="0"/>
            <a:ext cx="9144000" cy="5229199"/>
          </a:xfrm>
        </p:spPr>
        <p:txBody>
          <a:bodyPr/>
          <a:lstStyle/>
          <a:p>
            <a:pPr marL="18288" indent="0">
              <a:buNone/>
            </a:pPr>
            <a:r>
              <a:rPr lang="ru-RU" sz="3200" i="1" dirty="0" smtClean="0"/>
              <a:t>Уголовное </a:t>
            </a:r>
            <a:r>
              <a:rPr lang="ru-RU" sz="3200" i="1" dirty="0"/>
              <a:t>право выполняет следующие </a:t>
            </a:r>
            <a:r>
              <a:rPr lang="ru-RU" sz="3200" i="1" dirty="0" smtClean="0"/>
              <a:t>функции:</a:t>
            </a:r>
          </a:p>
          <a:p>
            <a:pPr marL="18288" indent="0">
              <a:buNone/>
            </a:pPr>
            <a:r>
              <a:rPr lang="ru-RU" dirty="0"/>
              <a:t>1</a:t>
            </a:r>
            <a:r>
              <a:rPr lang="ru-RU" dirty="0" smtClean="0"/>
              <a:t>) </a:t>
            </a:r>
            <a:r>
              <a:rPr lang="ru-RU" dirty="0">
                <a:hlinkClick r:id="rId2" action="ppaction://hlinksldjump"/>
              </a:rPr>
              <a:t>Охранительная функция </a:t>
            </a:r>
            <a:r>
              <a:rPr lang="ru-RU" dirty="0" smtClean="0">
                <a:hlinkClick r:id="rId2" action="ppaction://hlinksldjump"/>
              </a:rPr>
              <a:t>;</a:t>
            </a:r>
            <a:endParaRPr lang="ru-RU" dirty="0" smtClean="0"/>
          </a:p>
          <a:p>
            <a:pPr marL="18288" indent="0">
              <a:buNone/>
            </a:pPr>
            <a:r>
              <a:rPr lang="ru-RU" dirty="0"/>
              <a:t>2) </a:t>
            </a:r>
            <a:r>
              <a:rPr lang="ru-RU" dirty="0">
                <a:hlinkClick r:id="rId3" action="ppaction://hlinksldjump"/>
              </a:rPr>
              <a:t>Предупредительная (профилактическая) функция </a:t>
            </a:r>
            <a:r>
              <a:rPr lang="ru-RU" dirty="0" smtClean="0">
                <a:hlinkClick r:id="rId3" action="ppaction://hlinksldjump"/>
              </a:rPr>
              <a:t>;</a:t>
            </a:r>
            <a:endParaRPr lang="ru-RU" dirty="0" smtClean="0"/>
          </a:p>
          <a:p>
            <a:pPr marL="18288" indent="0">
              <a:buNone/>
            </a:pPr>
            <a:r>
              <a:rPr lang="ru-RU" dirty="0"/>
              <a:t>3) </a:t>
            </a:r>
            <a:r>
              <a:rPr lang="ru-RU" dirty="0">
                <a:hlinkClick r:id="rId4" action="ppaction://hlinksldjump"/>
              </a:rPr>
              <a:t>Воспитательная </a:t>
            </a:r>
            <a:r>
              <a:rPr lang="ru-RU" dirty="0" smtClean="0">
                <a:hlinkClick r:id="rId4" action="ppaction://hlinksldjump"/>
              </a:rPr>
              <a:t>функция.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03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88641"/>
            <a:ext cx="7474024" cy="4154760"/>
          </a:xfrm>
        </p:spPr>
        <p:txBody>
          <a:bodyPr/>
          <a:lstStyle/>
          <a:p>
            <a:pPr marL="18288" indent="0">
              <a:buNone/>
            </a:pPr>
            <a:r>
              <a:rPr lang="ru-RU" sz="2800" i="1" dirty="0"/>
              <a:t>Охранительная функция  </a:t>
            </a:r>
            <a:endParaRPr lang="ru-RU" sz="2800" i="1" dirty="0" smtClean="0"/>
          </a:p>
          <a:p>
            <a:pPr marL="18288" indent="0">
              <a:buNone/>
            </a:pPr>
            <a:r>
              <a:rPr lang="ru-RU" dirty="0" smtClean="0"/>
              <a:t>Является </a:t>
            </a:r>
            <a:r>
              <a:rPr lang="ru-RU" dirty="0"/>
              <a:t>основной и традиционной для уголовного права и выражается в защите нормального уклада общественной жизни от нарушения путем установления преступности конкретных деяний, применения уголовного наказания и иных мер уголовно-правового характера за их совершение. При реализации данной функции возникают охранительные уголовно-правовые отношения и используется метод принуждения.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74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0"/>
            <a:ext cx="7762056" cy="4343401"/>
          </a:xfrm>
        </p:spPr>
        <p:txBody>
          <a:bodyPr>
            <a:normAutofit lnSpcReduction="10000"/>
          </a:bodyPr>
          <a:lstStyle/>
          <a:p>
            <a:pPr marL="18288" indent="0">
              <a:buNone/>
            </a:pPr>
            <a:r>
              <a:rPr lang="ru-RU" sz="2800" i="1" dirty="0"/>
              <a:t>Предупредительная (профилактическая) функция  </a:t>
            </a:r>
            <a:endParaRPr lang="ru-RU" sz="2800" i="1" dirty="0" smtClean="0"/>
          </a:p>
          <a:p>
            <a:pPr marL="18288" indent="0">
              <a:buNone/>
            </a:pPr>
            <a:r>
              <a:rPr lang="ru-RU" dirty="0" smtClean="0"/>
              <a:t>Выражается </a:t>
            </a:r>
            <a:r>
              <a:rPr lang="ru-RU" dirty="0"/>
              <a:t>в создании препятствий для совершения преступлений путём установления уголовно-правового запрета, в поощрении законопослушных граждан к активному противодействию преступным деяниям, а преступников — к отказу от доведения начатых преступлений до конца, к восстановлению нарушенных их поступком благ и интересов. </a:t>
            </a:r>
            <a:endParaRPr lang="ru-RU" dirty="0" smtClean="0"/>
          </a:p>
          <a:p>
            <a:pPr marL="18288" indent="0">
              <a:buNone/>
            </a:pPr>
            <a:r>
              <a:rPr lang="ru-RU" dirty="0" smtClean="0"/>
              <a:t>Выделяют </a:t>
            </a:r>
            <a:r>
              <a:rPr lang="ru-RU" i="1" dirty="0"/>
              <a:t>общую превенцию</a:t>
            </a:r>
            <a:r>
              <a:rPr lang="ru-RU" dirty="0"/>
              <a:t> (предупреждение совершения преступлений любыми лицами) и </a:t>
            </a:r>
            <a:r>
              <a:rPr lang="ru-RU" i="1" dirty="0"/>
              <a:t>специальную превенцию</a:t>
            </a:r>
            <a:r>
              <a:rPr lang="ru-RU" dirty="0"/>
              <a:t> (предупреждение повторного совершения преступлений лицами, которые ранее уже совершили преступление).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9362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16632"/>
            <a:ext cx="8496944" cy="5184575"/>
          </a:xfrm>
        </p:spPr>
        <p:txBody>
          <a:bodyPr>
            <a:normAutofit fontScale="92500" lnSpcReduction="10000"/>
          </a:bodyPr>
          <a:lstStyle/>
          <a:p>
            <a:pPr marL="18288" indent="0">
              <a:buNone/>
            </a:pPr>
            <a:r>
              <a:rPr lang="ru-RU" sz="3600" i="1" dirty="0"/>
              <a:t>Воспитательная функция </a:t>
            </a:r>
            <a:endParaRPr lang="ru-RU" sz="3600" i="1" dirty="0" smtClean="0"/>
          </a:p>
          <a:p>
            <a:pPr marL="18288" indent="0">
              <a:buNone/>
            </a:pPr>
            <a:r>
              <a:rPr lang="ru-RU" dirty="0" smtClean="0"/>
              <a:t> </a:t>
            </a:r>
            <a:r>
              <a:rPr lang="ru-RU" dirty="0"/>
              <a:t>Выражается в формировании у граждан уважения к охраняемым уголовным правом общественным отношениям, интересам и благам, нетерпимого отношения к правонарушениям</a:t>
            </a:r>
            <a:r>
              <a:rPr lang="ru-RU" dirty="0" smtClean="0"/>
              <a:t>.. </a:t>
            </a:r>
            <a:r>
              <a:rPr lang="ru-RU" dirty="0"/>
              <a:t>Воспитательная функция уголовного права направлена на формирование у всех граждан убеждений, делающих для них совершение преступлений внутренне неприемлемым. Необходимо отметить, что реализация данной функции невозможна чисто уголовно-правовыми средствами, для достижения её целей необходима согласованная работа всех правовых и иных общественных институтов</a:t>
            </a:r>
            <a:r>
              <a:rPr lang="ru-RU" dirty="0" smtClean="0"/>
              <a:t>.</a:t>
            </a:r>
          </a:p>
          <a:p>
            <a:pPr marL="18288" indent="0">
              <a:buNone/>
            </a:pPr>
            <a:r>
              <a:rPr lang="ru-RU" dirty="0" smtClean="0"/>
              <a:t> </a:t>
            </a:r>
            <a:r>
              <a:rPr lang="ru-RU" dirty="0"/>
              <a:t>Важность воспитательной функции подчёркивается тем, что эффективность уголовно-правовых норм существенным образом зависит от господствующего в обществе уголовного правосознания: если большинство граждан считает допустимыми такие явления как взяточничество, хищения государственного имущества и т. д., то законы, направленные на борьбу с ними, какими бы суровыми они не были, своей цели не </a:t>
            </a:r>
            <a:r>
              <a:rPr lang="ru-RU" dirty="0" smtClean="0"/>
              <a:t>достигнут.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48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2ac9178089a88ae7b127a6deb3ae8752e14c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26</TotalTime>
  <Words>115</Words>
  <Application>Microsoft Office PowerPoint</Application>
  <PresentationFormat>Экран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Базовая</vt:lpstr>
      <vt:lpstr> Уголовное право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Уголовное право</dc:title>
  <dc:creator>Сергей Сидоров</dc:creator>
  <cp:lastModifiedBy>Сергей</cp:lastModifiedBy>
  <cp:revision>9</cp:revision>
  <dcterms:modified xsi:type="dcterms:W3CDTF">2014-12-27T17:14:10Z</dcterms:modified>
</cp:coreProperties>
</file>