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8E8F4F9-F63A-4D46-966E-E810C2D460AF}" type="datetimeFigureOut">
              <a:rPr lang="ru-RU" smtClean="0"/>
              <a:t>27.12.2014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4466539-C904-40B6-9170-6873A3B6593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1340769"/>
            <a:ext cx="6404248" cy="158417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Основы гражданского права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60232" y="4077072"/>
            <a:ext cx="2374032" cy="1185545"/>
          </a:xfrm>
        </p:spPr>
        <p:txBody>
          <a:bodyPr>
            <a:normAutofit/>
          </a:bodyPr>
          <a:lstStyle/>
          <a:p>
            <a:r>
              <a:rPr lang="ru-RU" sz="1400" dirty="0" smtClean="0"/>
              <a:t>Выполнил:</a:t>
            </a:r>
          </a:p>
          <a:p>
            <a:r>
              <a:rPr lang="ru-RU" sz="1400" dirty="0" smtClean="0"/>
              <a:t>Сапожников Александр</a:t>
            </a:r>
          </a:p>
          <a:p>
            <a:r>
              <a:rPr lang="ru-RU" sz="1400" dirty="0" err="1" smtClean="0"/>
              <a:t>ФИиП</a:t>
            </a:r>
            <a:r>
              <a:rPr lang="ru-RU" sz="1400" dirty="0" smtClean="0"/>
              <a:t> 3004 группа</a:t>
            </a:r>
            <a:endParaRPr lang="ru-RU" sz="1400" dirty="0"/>
          </a:p>
        </p:txBody>
      </p:sp>
      <p:pic>
        <p:nvPicPr>
          <p:cNvPr id="5" name="Рисунок 4" descr="фемида1гифф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340768"/>
            <a:ext cx="1962923" cy="2897534"/>
          </a:xfrm>
          <a:prstGeom prst="rect">
            <a:avLst/>
          </a:prstGeom>
        </p:spPr>
      </p:pic>
      <p:sp>
        <p:nvSpPr>
          <p:cNvPr id="6" name="TextBox 3"/>
          <p:cNvSpPr txBox="1"/>
          <p:nvPr/>
        </p:nvSpPr>
        <p:spPr>
          <a:xfrm>
            <a:off x="4283968" y="6021287"/>
            <a:ext cx="4608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200" i="1" dirty="0" smtClean="0">
                <a:hlinkClick r:id="rId3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rabicPeriod"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Понятие гражданского права</a:t>
            </a:r>
          </a:p>
          <a:p>
            <a:pPr marL="514350" indent="-514350">
              <a:buFontTx/>
              <a:buAutoNum type="arabicPeriod"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Гражданские правоотношения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План:</a:t>
            </a:r>
            <a:endParaRPr lang="ru-RU" dirty="0"/>
          </a:p>
        </p:txBody>
      </p:sp>
      <p:pic>
        <p:nvPicPr>
          <p:cNvPr id="5" name="Рисунок 4" descr="22383.jpg"/>
          <p:cNvPicPr>
            <a:picLocks noChangeAspect="1"/>
          </p:cNvPicPr>
          <p:nvPr/>
        </p:nvPicPr>
        <p:blipFill>
          <a:blip r:embed="rId2" cstate="print"/>
          <a:srcRect r="-899" b="2861"/>
          <a:stretch>
            <a:fillRect/>
          </a:stretch>
        </p:blipFill>
        <p:spPr>
          <a:xfrm>
            <a:off x="3851920" y="2636912"/>
            <a:ext cx="4824536" cy="396044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Гражданское право </a:t>
            </a:r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– это отрасль частного права, регулирующая имущественные и связанные с ними личные неимущественные отношения, основанные на равенстве, автономии воли и имущественной</a:t>
            </a:r>
            <a:b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самостоятельности их участников.</a:t>
            </a:r>
            <a:endParaRPr lang="ru-RU" dirty="0"/>
          </a:p>
        </p:txBody>
      </p:sp>
      <p:pic>
        <p:nvPicPr>
          <p:cNvPr id="4" name="Рисунок 3" descr="PressFoto_776432-XSma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3429000"/>
            <a:ext cx="4872236" cy="3191371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имущественные отношения;</a:t>
            </a:r>
          </a:p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личные неимущественные отношения, связанные с имущественными;</a:t>
            </a:r>
          </a:p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личные неимущественные отношения, не связанные с имущественными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 предмет гражданского права входит:</a:t>
            </a:r>
            <a:endParaRPr lang="ru-RU" sz="2800" dirty="0"/>
          </a:p>
        </p:txBody>
      </p:sp>
      <p:pic>
        <p:nvPicPr>
          <p:cNvPr id="4" name="Рисунок 3" descr="img_54_blog_servitutis_ru.jpg"/>
          <p:cNvPicPr>
            <a:picLocks noChangeAspect="1"/>
          </p:cNvPicPr>
          <p:nvPr/>
        </p:nvPicPr>
        <p:blipFill>
          <a:blip r:embed="rId2" cstate="print"/>
          <a:srcRect b="4712"/>
          <a:stretch>
            <a:fillRect/>
          </a:stretch>
        </p:blipFill>
        <p:spPr>
          <a:xfrm>
            <a:off x="4499992" y="3356992"/>
            <a:ext cx="2808312" cy="288032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Принцип равенства участников гражданских отношений.</a:t>
            </a:r>
          </a:p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Принцип неприкосновенности собственности.</a:t>
            </a:r>
          </a:p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Принцип свободы договора.</a:t>
            </a:r>
          </a:p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Принцип недопустимости произвольного вмешательства кого-либо в частные дела.</a:t>
            </a:r>
          </a:p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Принцип беспрепятственного осуществления гражданских прав.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Принципы гражданского права:</a:t>
            </a:r>
            <a:endParaRPr lang="ru-RU" dirty="0"/>
          </a:p>
        </p:txBody>
      </p:sp>
      <p:pic>
        <p:nvPicPr>
          <p:cNvPr id="4" name="Рисунок 3" descr="RY9JjF9CNbSh7sPLogZOCe2M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4077072"/>
            <a:ext cx="3888432" cy="2589961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Нормативные правовые акты,</a:t>
            </a:r>
          </a:p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Международные договоры,</a:t>
            </a:r>
          </a:p>
          <a:p>
            <a:pPr marL="0" indent="0"/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 Обычаи делового оборота.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Источники гражданского права в РФ:</a:t>
            </a:r>
            <a:endParaRPr lang="ru-RU" sz="3200" dirty="0"/>
          </a:p>
        </p:txBody>
      </p:sp>
      <p:pic>
        <p:nvPicPr>
          <p:cNvPr id="4" name="Рисунок 3" descr="_20140207_196009314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2996952"/>
            <a:ext cx="3600400" cy="36004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физические лица,</a:t>
            </a:r>
          </a:p>
          <a:p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юридические лица,</a:t>
            </a:r>
          </a:p>
          <a:p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публичные образования (Российская Федерация, субъекты Российской Федерации и муниципальные образования).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Субъекты гражданских правоотношений:</a:t>
            </a:r>
            <a:endParaRPr lang="ru-RU" sz="2800" dirty="0"/>
          </a:p>
        </p:txBody>
      </p:sp>
      <p:pic>
        <p:nvPicPr>
          <p:cNvPr id="4" name="Рисунок 3" descr="2.jpg"/>
          <p:cNvPicPr>
            <a:picLocks noChangeAspect="1"/>
          </p:cNvPicPr>
          <p:nvPr/>
        </p:nvPicPr>
        <p:blipFill>
          <a:blip r:embed="rId2" cstate="print"/>
          <a:srcRect r="9" b="10852"/>
          <a:stretch>
            <a:fillRect/>
          </a:stretch>
        </p:blipFill>
        <p:spPr>
          <a:xfrm>
            <a:off x="1142862" y="3573016"/>
            <a:ext cx="3861186" cy="2304256"/>
          </a:xfrm>
          <a:prstGeom prst="rect">
            <a:avLst/>
          </a:prstGeom>
        </p:spPr>
      </p:pic>
      <p:pic>
        <p:nvPicPr>
          <p:cNvPr id="5" name="Рисунок 4" descr="1943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4045289"/>
            <a:ext cx="3707904" cy="2812711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Объекты гражданских правоотношений </a:t>
            </a:r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- это материальные и нематериальные блага, по поводу которых возникают гражданские правоотношения.</a:t>
            </a:r>
            <a:endParaRPr lang="ru-RU" dirty="0"/>
          </a:p>
        </p:txBody>
      </p:sp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71950"/>
            <a:ext cx="3333750" cy="2686050"/>
          </a:xfrm>
          <a:prstGeom prst="rect">
            <a:avLst/>
          </a:prstGeom>
        </p:spPr>
      </p:pic>
      <p:pic>
        <p:nvPicPr>
          <p:cNvPr id="5" name="Рисунок 4" descr="1314974599_hkea5x8cdagfz3m.jpeg"/>
          <p:cNvPicPr>
            <a:picLocks noChangeAspect="1"/>
          </p:cNvPicPr>
          <p:nvPr/>
        </p:nvPicPr>
        <p:blipFill>
          <a:blip r:embed="rId3" cstate="print"/>
          <a:srcRect b="6000"/>
          <a:stretch>
            <a:fillRect/>
          </a:stretch>
        </p:blipFill>
        <p:spPr>
          <a:xfrm>
            <a:off x="6300192" y="3212976"/>
            <a:ext cx="2397071" cy="3384376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/>
              <a:t>СПАСИБО</a:t>
            </a:r>
          </a:p>
          <a:p>
            <a:pPr algn="ctr">
              <a:buNone/>
            </a:pPr>
            <a:r>
              <a:rPr lang="ru-RU" sz="4400" dirty="0" smtClean="0"/>
              <a:t>ЗА</a:t>
            </a:r>
          </a:p>
          <a:p>
            <a:pPr algn="ctr">
              <a:buNone/>
            </a:pPr>
            <a:r>
              <a:rPr lang="ru-RU" sz="4400" dirty="0" smtClean="0"/>
              <a:t>ВНИМАНИЕ</a:t>
            </a:r>
            <a:endParaRPr lang="ru-RU" sz="4400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a8d67489b5a57d4ec7ac64785f1c4dfcf8af4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57</TotalTime>
  <Words>174</Words>
  <Application>Microsoft Office PowerPoint</Application>
  <PresentationFormat>Экран (4:3)</PresentationFormat>
  <Paragraphs>31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Основы гражданского права</vt:lpstr>
      <vt:lpstr>План:</vt:lpstr>
      <vt:lpstr>Презентация PowerPoint</vt:lpstr>
      <vt:lpstr>В предмет гражданского права входит:</vt:lpstr>
      <vt:lpstr>Принципы гражданского права:</vt:lpstr>
      <vt:lpstr>Источники гражданского права в РФ:</vt:lpstr>
      <vt:lpstr>Субъекты гражданских правоотношений: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Основы гражданского права</dc:title>
  <dc:creator>Kpocc</dc:creator>
  <cp:lastModifiedBy>Сергей</cp:lastModifiedBy>
  <cp:revision>10</cp:revision>
  <dcterms:created xsi:type="dcterms:W3CDTF">2014-12-18T10:01:51Z</dcterms:created>
  <dcterms:modified xsi:type="dcterms:W3CDTF">2014-12-27T17:09:55Z</dcterms:modified>
</cp:coreProperties>
</file>