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58" r:id="rId1"/>
  </p:sldMasterIdLst>
  <p:sldIdLst>
    <p:sldId id="256" r:id="rId2"/>
    <p:sldId id="279" r:id="rId3"/>
    <p:sldId id="281" r:id="rId4"/>
    <p:sldId id="258" r:id="rId5"/>
    <p:sldId id="282" r:id="rId6"/>
    <p:sldId id="278" r:id="rId7"/>
    <p:sldId id="280" r:id="rId8"/>
    <p:sldId id="270" r:id="rId9"/>
    <p:sldId id="259" r:id="rId10"/>
    <p:sldId id="260" r:id="rId11"/>
    <p:sldId id="261" r:id="rId12"/>
    <p:sldId id="262" r:id="rId13"/>
    <p:sldId id="263" r:id="rId14"/>
    <p:sldId id="264" r:id="rId15"/>
    <p:sldId id="274" r:id="rId16"/>
    <p:sldId id="275" r:id="rId17"/>
    <p:sldId id="276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B7F787"/>
    <a:srgbClr val="686F0B"/>
    <a:srgbClr val="6B6919"/>
    <a:srgbClr val="9B9B25"/>
    <a:srgbClr val="360820"/>
    <a:srgbClr val="5E0E38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728" autoAdjust="0"/>
  </p:normalViewPr>
  <p:slideViewPr>
    <p:cSldViewPr>
      <p:cViewPr>
        <p:scale>
          <a:sx n="76" d="100"/>
          <a:sy n="76" d="100"/>
        </p:scale>
        <p:origin x="-1637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6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DAC1E-28EE-42E0-B875-7D1F206ABD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51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BD8C2-83E7-4FD6-9036-4E2F9C704C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6FBB5-0822-49F3-A7E5-6440EA3A2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866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A3AB4-D388-4115-9903-F28C924434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006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>
            <a:off x="7588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2"/>
          <p:cNvCxnSpPr/>
          <p:nvPr/>
        </p:nvCxnSpPr>
        <p:spPr>
          <a:xfrm>
            <a:off x="46450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3A33C-661F-435E-9001-12A6FB26E3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898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77501-E902-4D29-AC0D-F79F37563D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72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75E47-8D21-495E-A34E-A1201F8DE7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963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9"/>
          <p:cNvCxnSpPr/>
          <p:nvPr/>
        </p:nvCxnSpPr>
        <p:spPr>
          <a:xfrm rot="5400000">
            <a:off x="1677194" y="2515394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E0D0E-7ED4-4B7C-BA4B-E5759C6441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409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5FBE0-BC02-44BA-A240-8C3D4AD98A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1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2AE4F-C490-4273-9977-CC8208BBBF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63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0D599-82F3-460B-AD85-69416F564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490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C68C1-433C-489B-BEAB-B30E2DD063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885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4572000"/>
            <a:ext cx="6781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685800"/>
            <a:ext cx="7543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C9A29AD3-F6D0-46D6-8CCB-A65B4D8A44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875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0" r:id="rId2"/>
    <p:sldLayoutId id="2147484349" r:id="rId3"/>
    <p:sldLayoutId id="2147484341" r:id="rId4"/>
    <p:sldLayoutId id="2147484350" r:id="rId5"/>
    <p:sldLayoutId id="2147484342" r:id="rId6"/>
    <p:sldLayoutId id="2147484343" r:id="rId7"/>
    <p:sldLayoutId id="2147484351" r:id="rId8"/>
    <p:sldLayoutId id="2147484344" r:id="rId9"/>
    <p:sldLayoutId id="2147484345" r:id="rId10"/>
    <p:sldLayoutId id="2147484346" r:id="rId11"/>
    <p:sldLayoutId id="214748434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3725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3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>
          <a:xfrm>
            <a:off x="1042988" y="1773238"/>
            <a:ext cx="7129462" cy="3168650"/>
          </a:xfrm>
        </p:spPr>
        <p:txBody>
          <a:bodyPr/>
          <a:lstStyle/>
          <a:p>
            <a:pPr algn="ctr" eaLnBrk="1" hangingPunct="1"/>
            <a:r>
              <a:rPr lang="ru-RU" altLang="ru-RU" sz="6000" smtClean="0">
                <a:latin typeface="Monotype Corsiva" pitchFamily="66" charset="0"/>
              </a:rPr>
              <a:t>История  возникновения, сущность, функции и виды денег</a:t>
            </a:r>
          </a:p>
        </p:txBody>
      </p:sp>
      <p:sp>
        <p:nvSpPr>
          <p:cNvPr id="6147" name="TextBox 3"/>
          <p:cNvSpPr txBox="1">
            <a:spLocks noChangeArrowheads="1"/>
          </p:cNvSpPr>
          <p:nvPr/>
        </p:nvSpPr>
        <p:spPr bwMode="auto">
          <a:xfrm>
            <a:off x="3781425" y="5827713"/>
            <a:ext cx="4608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Times New Roman" pitchFamily="18" charset="0"/>
              </a:defRPr>
            </a:lvl1pPr>
            <a:lvl2pPr indent="-27305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200">
                <a:solidFill>
                  <a:schemeClr val="tx2"/>
                </a:solidFill>
                <a:latin typeface="Times New Roman" pitchFamily="18" charset="0"/>
              </a:defRPr>
            </a:lvl2pPr>
            <a:lvl3pPr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3pPr>
            <a:lvl4pPr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4pPr>
            <a:lvl5pPr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b="1">
                <a:solidFill>
                  <a:schemeClr val="tx1"/>
                </a:solidFill>
              </a:rPr>
              <a:t>Евгения Кузьминых</a:t>
            </a:r>
            <a:r>
              <a:rPr lang="ru-RU" altLang="ru-RU" sz="1400">
                <a:solidFill>
                  <a:schemeClr val="tx1"/>
                </a:solidFill>
              </a:rPr>
              <a:t>, 3002 гр. ШГПИ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>
              <a:solidFill>
                <a:schemeClr val="tx1"/>
              </a:solidFill>
            </a:endParaRP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ru-RU" sz="1200" i="1">
                <a:solidFill>
                  <a:schemeClr val="tx1"/>
                </a:solidFill>
                <a:hlinkClick r:id="rId2"/>
              </a:rPr>
              <a:t>si-sv.com</a:t>
            </a:r>
            <a:endParaRPr lang="ru-RU" altLang="ru-RU" sz="1200" i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1214438" y="122238"/>
            <a:ext cx="6786562" cy="1295400"/>
          </a:xfrm>
        </p:spPr>
        <p:txBody>
          <a:bodyPr/>
          <a:lstStyle/>
          <a:p>
            <a:pPr eaLnBrk="1" hangingPunct="1"/>
            <a:r>
              <a:rPr lang="ru-RU" altLang="ru-RU" sz="4000" smtClean="0">
                <a:latin typeface="Bookman Old Style" pitchFamily="18" charset="0"/>
              </a:rPr>
              <a:t>Деньги и их определение</a:t>
            </a:r>
          </a:p>
        </p:txBody>
      </p:sp>
      <p:sp>
        <p:nvSpPr>
          <p:cNvPr id="7171" name="Объект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8196" name="Picture 9" descr="0_1d833_3eb5492c_XL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5688" y="4000500"/>
            <a:ext cx="2841625" cy="2130425"/>
          </a:xfrm>
          <a:noFill/>
        </p:spPr>
      </p:pic>
      <p:sp>
        <p:nvSpPr>
          <p:cNvPr id="7173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143375" y="1357313"/>
            <a:ext cx="5000625" cy="489585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000" b="1" i="1" smtClean="0">
                <a:latin typeface="Bookman Old Style" pitchFamily="18" charset="0"/>
              </a:rPr>
              <a:t>Деньги</a:t>
            </a:r>
            <a:r>
              <a:rPr lang="ru-RU" altLang="ru-RU" sz="2000" i="1" smtClean="0">
                <a:latin typeface="Bookman Old Style" pitchFamily="18" charset="0"/>
              </a:rPr>
              <a:t> </a:t>
            </a:r>
            <a:r>
              <a:rPr lang="ru-RU" altLang="ru-RU" sz="2000" smtClean="0">
                <a:latin typeface="Bookman Old Style" pitchFamily="18" charset="0"/>
              </a:rPr>
              <a:t>– особый товар, который является единственным всеобщим эквивалентом. 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ru-RU" altLang="ru-RU" sz="2000" smtClean="0">
              <a:latin typeface="Bookman Old Style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000" smtClean="0">
                <a:latin typeface="Bookman Old Style" pitchFamily="18" charset="0"/>
              </a:rPr>
              <a:t>Деньги появились как результат экономических отношений в хозяйственной жизни людей. 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ru-RU" altLang="ru-RU" sz="2000" smtClean="0">
              <a:latin typeface="Bookman Old Style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2000" smtClean="0">
                <a:latin typeface="Bookman Old Style" pitchFamily="18" charset="0"/>
              </a:rPr>
              <a:t>Деньги, как и любой товар, предназначены для обмена.</a:t>
            </a:r>
            <a:endParaRPr lang="ru-RU" altLang="ru-RU" sz="2000" i="1" smtClean="0">
              <a:latin typeface="Bookman Old Style" pitchFamily="18" charset="0"/>
            </a:endParaRPr>
          </a:p>
        </p:txBody>
      </p:sp>
      <p:pic>
        <p:nvPicPr>
          <p:cNvPr id="8198" name="Picture 10" descr="ind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4313"/>
            <a:ext cx="28813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Текст 4"/>
          <p:cNvSpPr>
            <a:spLocks noGrp="1"/>
          </p:cNvSpPr>
          <p:nvPr>
            <p:ph type="body" sz="half" idx="3"/>
          </p:nvPr>
        </p:nvSpPr>
        <p:spPr>
          <a:xfrm>
            <a:off x="179388" y="785813"/>
            <a:ext cx="8785225" cy="53451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i="1" smtClean="0">
                <a:latin typeface="Bookman Old Style" pitchFamily="18" charset="0"/>
              </a:rPr>
              <a:t>		Слово «</a:t>
            </a:r>
            <a:r>
              <a:rPr lang="ru-RU" altLang="ru-RU" b="1" i="1" smtClean="0">
                <a:latin typeface="Bookman Old Style" pitchFamily="18" charset="0"/>
              </a:rPr>
              <a:t>монета</a:t>
            </a:r>
            <a:r>
              <a:rPr lang="ru-RU" altLang="ru-RU" i="1" smtClean="0">
                <a:latin typeface="Bookman Old Style" pitchFamily="18" charset="0"/>
              </a:rPr>
              <a:t>»</a:t>
            </a:r>
            <a:r>
              <a:rPr lang="ru-RU" altLang="ru-RU" smtClean="0">
                <a:latin typeface="Bookman Old Style" pitchFamily="18" charset="0"/>
              </a:rPr>
              <a:t> возникло потому, что у древних римлян мастерская для чеканки денег находилась в храме богини Джуно Монета.</a:t>
            </a:r>
          </a:p>
          <a:p>
            <a:pPr eaLnBrk="1" hangingPunct="1">
              <a:buFont typeface="Arial" charset="0"/>
              <a:buNone/>
            </a:pPr>
            <a:endParaRPr lang="ru-RU" altLang="ru-RU" smtClean="0">
              <a:latin typeface="Bookman Old Style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altLang="ru-RU" smtClean="0">
                <a:latin typeface="Bookman Old Style" pitchFamily="18" charset="0"/>
              </a:rPr>
              <a:t>		 Французский вариант этого слова - «моне»; от этого слова и произошло английское слово «мани»- деньги. 	</a:t>
            </a:r>
          </a:p>
          <a:p>
            <a:pPr eaLnBrk="1" hangingPunct="1">
              <a:buFont typeface="Arial" charset="0"/>
              <a:buNone/>
            </a:pPr>
            <a:endParaRPr lang="ru-RU" altLang="ru-RU" smtClean="0">
              <a:latin typeface="Bookman Old Style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altLang="ru-RU" smtClean="0">
                <a:latin typeface="Bookman Old Style" pitchFamily="18" charset="0"/>
              </a:rPr>
              <a:t>Монеты существуют около 2500 лет. </a:t>
            </a:r>
          </a:p>
          <a:p>
            <a:pPr eaLnBrk="1" hangingPunct="1">
              <a:buFont typeface="Arial" charset="0"/>
              <a:buNone/>
            </a:pPr>
            <a:endParaRPr lang="ru-RU" altLang="ru-RU" smtClean="0">
              <a:latin typeface="Bookman Old Style" pitchFamily="18" charset="0"/>
            </a:endParaRPr>
          </a:p>
          <a:p>
            <a:pPr algn="r" eaLnBrk="1" hangingPunct="1">
              <a:buFont typeface="Arial" charset="0"/>
              <a:buNone/>
            </a:pPr>
            <a:r>
              <a:rPr lang="ru-RU" altLang="ru-RU" smtClean="0">
                <a:latin typeface="Bookman Old Style" pitchFamily="18" charset="0"/>
              </a:rPr>
              <a:t>До появления монет в качестве денег использовались разные предметы</a:t>
            </a:r>
            <a:r>
              <a:rPr lang="ru-RU" altLang="ru-RU" sz="2800" smtClean="0">
                <a:latin typeface="Bookman Old Style" pitchFamily="18" charset="0"/>
              </a:rPr>
              <a:t>.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1187450" y="765175"/>
            <a:ext cx="6781800" cy="7350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</a:rPr>
              <a:t>           </a:t>
            </a:r>
            <a:r>
              <a:rPr lang="ru-RU" sz="5000" dirty="0" smtClean="0">
                <a:solidFill>
                  <a:srgbClr val="C00000"/>
                </a:solidFill>
                <a:latin typeface="Monotype Corsiva" pitchFamily="66" charset="0"/>
              </a:rPr>
              <a:t>Происхождение денег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idx="1"/>
          </p:nvPr>
        </p:nvSpPr>
        <p:spPr>
          <a:xfrm>
            <a:off x="755650" y="1989138"/>
            <a:ext cx="7543800" cy="3886200"/>
          </a:xfrm>
        </p:spPr>
        <p:txBody>
          <a:bodyPr/>
          <a:lstStyle/>
          <a:p>
            <a:pPr marL="514350" indent="-514350" eaLnBrk="1" hangingPunct="1">
              <a:buFont typeface="Arial" charset="0"/>
              <a:buNone/>
            </a:pPr>
            <a:r>
              <a:rPr lang="ru-RU" altLang="ru-RU" sz="3200" b="1" u="sng" smtClean="0">
                <a:latin typeface="Comic Sans MS" pitchFamily="66" charset="0"/>
              </a:rPr>
              <a:t>Рационалистическая концепция</a:t>
            </a:r>
            <a:r>
              <a:rPr lang="ru-RU" altLang="ru-RU" sz="3200" b="1" u="sng" smtClean="0"/>
              <a:t>     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ru-RU" altLang="ru-RU" sz="2800" b="1" smtClean="0"/>
              <a:t>	происхождение денег как результат соглашения между людьми, которые поняли, что для улучшения условий обмена нужны специальные инструменты</a:t>
            </a:r>
            <a:r>
              <a:rPr lang="ru-RU" altLang="ru-RU" sz="2800" smtClean="0"/>
              <a:t>;</a:t>
            </a:r>
          </a:p>
          <a:p>
            <a:pPr marL="514350" indent="-514350" eaLnBrk="1" hangingPunct="1">
              <a:buFont typeface="Impact" pitchFamily="34" charset="0"/>
              <a:buAutoNum type="romanUcPeriod"/>
            </a:pPr>
            <a:endParaRPr lang="ru-RU" altLang="ru-RU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5172075"/>
          </a:xfrm>
        </p:spPr>
        <p:txBody>
          <a:bodyPr/>
          <a:lstStyle/>
          <a:p>
            <a:pPr eaLnBrk="1" hangingPunct="1"/>
            <a:r>
              <a:rPr lang="ru-RU" altLang="ru-RU" sz="2800" b="1" u="sng" smtClean="0">
                <a:latin typeface="Comic Sans MS" pitchFamily="66" charset="0"/>
              </a:rPr>
              <a:t>Эволюционно-историческая концепция</a:t>
            </a:r>
            <a:r>
              <a:rPr lang="ru-RU" altLang="ru-RU" sz="2800" b="1" u="sng" smtClean="0"/>
              <a:t>    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800" b="1" smtClean="0"/>
              <a:t> 	происхождение денег как длительный исторический процесс развития экономического сотрудничества, как результат развития процесса обмена</a:t>
            </a:r>
            <a:r>
              <a:rPr lang="ru-RU" altLang="ru-RU" sz="3200" b="1" smtClean="0"/>
              <a:t>.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3438" y="981075"/>
            <a:ext cx="4032250" cy="44656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Первые бумажные деньги,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как и сама бумага, были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изготовлены в Китае.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Бумажные деньги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производили большое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впечатление на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путешественников,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посещавших Китай в VII –VIII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веках. Марко Поло писал, что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выпуск бумажных денег –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это новый способ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достижения той цели, к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которой так давно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Bookman Old Style" pitchFamily="18" charset="0"/>
              </a:rPr>
              <a:t>стремились алхимики. </a:t>
            </a:r>
          </a:p>
        </p:txBody>
      </p:sp>
      <p:pic>
        <p:nvPicPr>
          <p:cNvPr id="25603" name="Picture 7" descr="850637d2ae49831dfaa4f8795a3ff8d1_full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404813"/>
            <a:ext cx="3971925" cy="5616575"/>
          </a:xfr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620713"/>
            <a:ext cx="6781800" cy="8794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+mn-lt"/>
              </a:rPr>
              <a:t>Свойства денег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539750" y="1700213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ru-RU" altLang="ru-RU" sz="4800" b="1" i="1" smtClean="0">
                <a:solidFill>
                  <a:srgbClr val="000000"/>
                </a:solidFill>
                <a:cs typeface="Times New Roman" pitchFamily="18" charset="0"/>
              </a:rPr>
              <a:t>Делимость</a:t>
            </a:r>
            <a:endParaRPr lang="ru-RU" altLang="ru-RU" sz="4800" b="1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4800" b="1" i="1" smtClean="0">
                <a:solidFill>
                  <a:srgbClr val="000000"/>
                </a:solidFill>
                <a:cs typeface="Times New Roman" pitchFamily="18" charset="0"/>
              </a:rPr>
              <a:t>Портативность</a:t>
            </a:r>
            <a:endParaRPr lang="ru-RU" altLang="ru-RU" sz="4800" b="1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4800" b="1" i="1" smtClean="0">
                <a:solidFill>
                  <a:srgbClr val="000000"/>
                </a:solidFill>
                <a:cs typeface="Times New Roman" pitchFamily="18" charset="0"/>
              </a:rPr>
              <a:t>Долговременность</a:t>
            </a:r>
            <a:endParaRPr lang="ru-RU" altLang="ru-RU" sz="4800" b="1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4800" b="1" i="1" smtClean="0">
                <a:solidFill>
                  <a:srgbClr val="000000"/>
                </a:solidFill>
                <a:cs typeface="Times New Roman" pitchFamily="18" charset="0"/>
              </a:rPr>
              <a:t>Узнаваемость</a:t>
            </a:r>
            <a:r>
              <a:rPr lang="ru-RU" altLang="ru-RU" sz="4800" b="1" smtClean="0">
                <a:solidFill>
                  <a:srgbClr val="000000"/>
                </a:solidFill>
                <a:cs typeface="Times New Roman" pitchFamily="18" charset="0"/>
              </a:rPr>
              <a:t>.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4800" b="1" i="1" smtClean="0">
                <a:solidFill>
                  <a:srgbClr val="000000"/>
                </a:solidFill>
                <a:cs typeface="Times New Roman" pitchFamily="18" charset="0"/>
              </a:rPr>
              <a:t>Стандартизированность</a:t>
            </a:r>
            <a:endParaRPr lang="ru-RU" altLang="ru-RU" sz="4800" b="1" smtClean="0">
              <a:solidFill>
                <a:srgbClr val="00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88913"/>
            <a:ext cx="6781800" cy="12954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      </a:t>
            </a:r>
            <a:r>
              <a:rPr lang="ru-RU" sz="4000" b="1" dirty="0" smtClean="0">
                <a:solidFill>
                  <a:srgbClr val="C00000"/>
                </a:solidFill>
                <a:latin typeface="+mn-lt"/>
              </a:rPr>
              <a:t>Этапы развития денег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12875"/>
            <a:ext cx="8229600" cy="48053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altLang="ru-RU" smtClean="0">
                <a:latin typeface="Comic Sans MS" pitchFamily="66" charset="0"/>
              </a:rPr>
              <a:t>Появление денег с выполнением их функций случайными товарами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mtClean="0">
                <a:latin typeface="Comic Sans MS" pitchFamily="66" charset="0"/>
              </a:rPr>
              <a:t>Закрепление за золотом роли всеобщего эквивалента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mtClean="0">
                <a:latin typeface="Comic Sans MS" pitchFamily="66" charset="0"/>
              </a:rPr>
              <a:t>Этап перехода к бумажным или кредитным деньгам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mtClean="0">
                <a:latin typeface="Comic Sans MS" pitchFamily="66" charset="0"/>
              </a:rPr>
              <a:t>Постепенное вытеснение наличных денег из оборота, вследствие чего появились электронные виды платежей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6781800" cy="1600200"/>
          </a:xfrm>
        </p:spPr>
        <p:txBody>
          <a:bodyPr/>
          <a:lstStyle/>
          <a:p>
            <a:pPr eaLnBrk="1" hangingPunct="1">
              <a:defRPr/>
            </a:pPr>
            <a:r>
              <a:rPr lang="ru-RU" sz="5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          Функции денег</a:t>
            </a:r>
          </a:p>
        </p:txBody>
      </p:sp>
      <p:sp>
        <p:nvSpPr>
          <p:cNvPr id="16387" name="Rectangle 5"/>
          <p:cNvSpPr>
            <a:spLocks noGrp="1" noChangeArrowheads="1"/>
          </p:cNvSpPr>
          <p:nvPr>
            <p:ph idx="1"/>
          </p:nvPr>
        </p:nvSpPr>
        <p:spPr>
          <a:xfrm>
            <a:off x="214313" y="1571625"/>
            <a:ext cx="8715375" cy="4135438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40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Деньги как  мера стоимости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Деньги как средство обращения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Деньги как средство накопления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Деньги как средство платежа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Функция мировых денег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/>
          <p:cNvSpPr>
            <a:spLocks noGrp="1" noChangeArrowheads="1"/>
          </p:cNvSpPr>
          <p:nvPr>
            <p:ph type="title"/>
          </p:nvPr>
        </p:nvSpPr>
        <p:spPr>
          <a:xfrm>
            <a:off x="1128713" y="485775"/>
            <a:ext cx="6781800" cy="16002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392343"/>
                </a:solidFill>
                <a:latin typeface="Comic Sans MS" pitchFamily="66" charset="0"/>
              </a:rPr>
              <a:t>  </a:t>
            </a:r>
            <a:r>
              <a:rPr lang="ru-RU" sz="4900" b="1" dirty="0" smtClean="0">
                <a:solidFill>
                  <a:srgbClr val="392343"/>
                </a:solidFill>
                <a:latin typeface="+mn-lt"/>
              </a:rPr>
              <a:t>Деньги как мера стоимости</a:t>
            </a:r>
          </a:p>
        </p:txBody>
      </p:sp>
      <p:sp>
        <p:nvSpPr>
          <p:cNvPr id="15363" name="Rectangle 13"/>
          <p:cNvSpPr>
            <a:spLocks noGrp="1" noChangeArrowheads="1"/>
          </p:cNvSpPr>
          <p:nvPr>
            <p:ph idx="1"/>
          </p:nvPr>
        </p:nvSpPr>
        <p:spPr>
          <a:xfrm>
            <a:off x="323850" y="1989138"/>
            <a:ext cx="8388350" cy="5005387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latin typeface="Monotype Corsiva" pitchFamily="66" charset="0"/>
              </a:rPr>
              <a:t>При помощи денег субъекты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b="1" smtClean="0">
                <a:latin typeface="Monotype Corsiva" pitchFamily="66" charset="0"/>
              </a:rPr>
              <a:t>    измеряют и соизмеряют стоимость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b="1" smtClean="0">
                <a:latin typeface="Monotype Corsiva" pitchFamily="66" charset="0"/>
              </a:rPr>
              <a:t>    всех товаров</a:t>
            </a:r>
          </a:p>
          <a:p>
            <a:pPr eaLnBrk="1" hangingPunct="1"/>
            <a:r>
              <a:rPr lang="ru-RU" altLang="ru-RU" b="1" smtClean="0">
                <a:latin typeface="Monotype Corsiva" pitchFamily="66" charset="0"/>
              </a:rPr>
              <a:t>Функцию деньги выполняют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b="1" smtClean="0">
                <a:latin typeface="Monotype Corsiva" pitchFamily="66" charset="0"/>
              </a:rPr>
              <a:t>    при помощи масштаба цен</a:t>
            </a:r>
          </a:p>
          <a:p>
            <a:pPr eaLnBrk="1" hangingPunct="1"/>
            <a:r>
              <a:rPr lang="ru-RU" altLang="ru-RU" b="1" smtClean="0">
                <a:latin typeface="Monotype Corsiva" pitchFamily="66" charset="0"/>
              </a:rPr>
              <a:t>Назначение денег в данной функции   состоит  в  том, что они используются    в ценообразовании 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b="1" smtClean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175" y="188913"/>
            <a:ext cx="6781800" cy="1600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686F0B"/>
                </a:solidFill>
                <a:latin typeface="Monotype Corsiva" pitchFamily="66" charset="0"/>
              </a:rPr>
              <a:t>        </a:t>
            </a:r>
            <a:r>
              <a:rPr lang="ru-RU" sz="4900" i="1" dirty="0" smtClean="0">
                <a:solidFill>
                  <a:srgbClr val="5F660A"/>
                </a:solidFill>
                <a:latin typeface="Monotype Corsiva" pitchFamily="66" charset="0"/>
              </a:rPr>
              <a:t>Деньги как средство обращения</a:t>
            </a:r>
          </a:p>
        </p:txBody>
      </p:sp>
      <p:pic>
        <p:nvPicPr>
          <p:cNvPr id="17412" name="Picture 8" descr="money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625" y="1125538"/>
            <a:ext cx="3173413" cy="3767137"/>
          </a:xfrm>
          <a:noFill/>
        </p:spPr>
      </p:pic>
      <p:sp>
        <p:nvSpPr>
          <p:cNvPr id="17411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250825" y="1773238"/>
            <a:ext cx="5286375" cy="4719637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Деньги выступают в качестве посредника в бесконечном процессе товарно–денежного обращения</a:t>
            </a:r>
          </a:p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Для выполнения этой функции нужны реальные деньги</a:t>
            </a:r>
          </a:p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Деньги должны быть санкционированными государством  и пользоваться всеобщим признанием в качестве денег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7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/>
            <a:r>
              <a:rPr lang="ru-RU" altLang="ru-RU" sz="4200" smtClean="0">
                <a:solidFill>
                  <a:srgbClr val="FF5050"/>
                </a:solidFill>
                <a:latin typeface="Comic Sans MS" pitchFamily="66" charset="0"/>
              </a:rPr>
              <a:t>  </a:t>
            </a:r>
            <a:r>
              <a:rPr lang="ru-RU" altLang="ru-RU" sz="3600" smtClean="0">
                <a:solidFill>
                  <a:srgbClr val="FF5050"/>
                </a:solidFill>
                <a:latin typeface="Comic Sans MS" pitchFamily="66" charset="0"/>
              </a:rPr>
              <a:t>Деньги как средство накопления</a:t>
            </a:r>
          </a:p>
        </p:txBody>
      </p:sp>
      <p:sp>
        <p:nvSpPr>
          <p:cNvPr id="17411" name="Rectangle 38"/>
          <p:cNvSpPr>
            <a:spLocks noGrp="1" noChangeArrowheads="1"/>
          </p:cNvSpPr>
          <p:nvPr>
            <p:ph sz="half" idx="1"/>
          </p:nvPr>
        </p:nvSpPr>
        <p:spPr>
          <a:xfrm>
            <a:off x="457200" y="1357313"/>
            <a:ext cx="5829300" cy="4773612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Деньги покидают сферу обращения и оседают в домашних сейфах и на счетах в банках</a:t>
            </a:r>
          </a:p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Эта функция выполняется вследствии абсолютной ликвидности денег</a:t>
            </a:r>
          </a:p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В качестве средства накопления выступает золото и неполноценные деньги</a:t>
            </a:r>
          </a:p>
          <a:p>
            <a:pPr eaLnBrk="1" hangingPunct="1"/>
            <a:r>
              <a:rPr lang="ru-RU" altLang="ru-RU" sz="2400" b="1" smtClean="0">
                <a:latin typeface="Comic Sans MS" pitchFamily="66" charset="0"/>
              </a:rPr>
              <a:t>Основное условие выполнения этой функции – стабильность покупательной способности</a:t>
            </a:r>
          </a:p>
        </p:txBody>
      </p:sp>
      <p:pic>
        <p:nvPicPr>
          <p:cNvPr id="17412" name="Picture 44" descr="0000732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59475" y="2217738"/>
            <a:ext cx="2895600" cy="3767137"/>
          </a:xfr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       </a:t>
            </a:r>
            <a:r>
              <a:rPr lang="ru-RU" altLang="ru-RU" sz="3600" smtClean="0">
                <a:solidFill>
                  <a:srgbClr val="1D531D"/>
                </a:solidFill>
                <a:latin typeface="Comic Sans MS" pitchFamily="66" charset="0"/>
              </a:rPr>
              <a:t>Деньги как средство платежа</a:t>
            </a:r>
          </a:p>
        </p:txBody>
      </p:sp>
      <p:sp>
        <p:nvSpPr>
          <p:cNvPr id="19459" name="Rectangle 13"/>
          <p:cNvSpPr>
            <a:spLocks noGrp="1" noChangeArrowheads="1"/>
          </p:cNvSpPr>
          <p:nvPr>
            <p:ph sz="half" idx="2"/>
          </p:nvPr>
        </p:nvSpPr>
        <p:spPr>
          <a:xfrm>
            <a:off x="539750" y="1196975"/>
            <a:ext cx="6572250" cy="5270500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rgbClr val="000000"/>
                </a:solidFill>
                <a:latin typeface="Comic Sans MS" pitchFamily="66" charset="0"/>
              </a:rPr>
              <a:t>Деньги выступают как средство уплаты долга при несовпадении покупок и продаж во времени и пространстве</a:t>
            </a:r>
          </a:p>
          <a:p>
            <a:pPr eaLnBrk="1" hangingPunct="1"/>
            <a:r>
              <a:rPr lang="ru-RU" altLang="ru-RU" sz="2400" b="1" smtClean="0">
                <a:solidFill>
                  <a:srgbClr val="000000"/>
                </a:solidFill>
                <a:latin typeface="Comic Sans MS" pitchFamily="66" charset="0"/>
              </a:rPr>
              <a:t>Используются наличные или безналичные деньги</a:t>
            </a:r>
          </a:p>
          <a:p>
            <a:pPr eaLnBrk="1" hangingPunct="1"/>
            <a:r>
              <a:rPr lang="ru-RU" altLang="ru-RU" sz="2400" b="1" smtClean="0">
                <a:solidFill>
                  <a:srgbClr val="000000"/>
                </a:solidFill>
                <a:latin typeface="Comic Sans MS" pitchFamily="66" charset="0"/>
              </a:rPr>
              <a:t>Товары могут быть проданы в кредит. Кредитные сделки породили векселя и банкноты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4"/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6781800" cy="1600200"/>
          </a:xfrm>
        </p:spPr>
        <p:txBody>
          <a:bodyPr/>
          <a:lstStyle/>
          <a:p>
            <a:pPr eaLnBrk="1" hangingPunct="1"/>
            <a:r>
              <a:rPr lang="ru-RU" altLang="ru-RU" sz="4800" smtClean="0"/>
              <a:t>       </a:t>
            </a:r>
            <a:r>
              <a:rPr lang="ru-RU" altLang="ru-RU" sz="4800" smtClean="0">
                <a:latin typeface="Monotype Corsiva" pitchFamily="66" charset="0"/>
              </a:rPr>
              <a:t>Функции мировых денег</a:t>
            </a:r>
          </a:p>
        </p:txBody>
      </p:sp>
      <p:sp>
        <p:nvSpPr>
          <p:cNvPr id="20483" name="Rectangle 15"/>
          <p:cNvSpPr>
            <a:spLocks noGrp="1" noChangeArrowheads="1"/>
          </p:cNvSpPr>
          <p:nvPr>
            <p:ph sz="half" idx="2"/>
          </p:nvPr>
        </p:nvSpPr>
        <p:spPr>
          <a:xfrm>
            <a:off x="539750" y="1773238"/>
            <a:ext cx="4679950" cy="4114800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b="1" dirty="0" smtClean="0">
                <a:solidFill>
                  <a:srgbClr val="360820"/>
                </a:solidFill>
                <a:latin typeface="Monotype Corsiva" pitchFamily="66" charset="0"/>
              </a:rPr>
              <a:t>Деньги используются для  международных расчетов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b="1" dirty="0" smtClean="0">
              <a:solidFill>
                <a:srgbClr val="360820"/>
              </a:solidFill>
              <a:latin typeface="Monotype Corsiva" pitchFamily="66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b="1" dirty="0" smtClean="0">
                <a:solidFill>
                  <a:srgbClr val="360820"/>
                </a:solidFill>
                <a:latin typeface="Monotype Corsiva" pitchFamily="66" charset="0"/>
              </a:rPr>
              <a:t>В роли мировых денег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3600" b="1" dirty="0" smtClean="0">
                <a:solidFill>
                  <a:srgbClr val="360820"/>
                </a:solidFill>
                <a:latin typeface="Monotype Corsiva" pitchFamily="66" charset="0"/>
              </a:rPr>
              <a:t>   выступают доллар США и евро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6781800" cy="936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Эволюция форм и видов денег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483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908050"/>
            <a:ext cx="80010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0" descr="14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8050"/>
            <a:ext cx="3203575" cy="456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765175"/>
            <a:ext cx="5400675" cy="10334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4">
                    <a:lumMod val="85000"/>
                    <a:lumOff val="15000"/>
                  </a:schemeClr>
                </a:solidFill>
              </a:rPr>
              <a:t>Полноценные деньги</a:t>
            </a:r>
            <a:endParaRPr lang="ru-RU" b="1" dirty="0">
              <a:solidFill>
                <a:schemeClr val="accent4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57188" y="1285875"/>
            <a:ext cx="4929187" cy="4845050"/>
          </a:xfrm>
        </p:spPr>
        <p:txBody>
          <a:bodyPr rtlCol="0">
            <a:normAutofit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Wingdings" pitchFamily="2" charset="2"/>
              <a:buAutoNum type="arabicParenR"/>
              <a:defRPr/>
            </a:pPr>
            <a:r>
              <a:rPr lang="ru-RU" sz="2400" b="1" dirty="0" smtClean="0">
                <a:solidFill>
                  <a:schemeClr val="accent4">
                    <a:lumMod val="85000"/>
                    <a:lumOff val="15000"/>
                  </a:schemeClr>
                </a:solidFill>
                <a:cs typeface="Times New Roman" pitchFamily="18" charset="0"/>
              </a:rPr>
              <a:t>соответствие номинала реальной стоимости;</a:t>
            </a:r>
          </a:p>
          <a:p>
            <a:pPr marL="457200" indent="-457200" eaLnBrk="1" fontAlgn="auto" hangingPunct="1">
              <a:spcAft>
                <a:spcPts val="0"/>
              </a:spcAft>
              <a:buFont typeface="Wingdings" pitchFamily="2" charset="2"/>
              <a:buAutoNum type="arabicParenR"/>
              <a:defRPr/>
            </a:pPr>
            <a:endParaRPr lang="ru-RU" sz="2400" b="1" dirty="0" smtClean="0">
              <a:solidFill>
                <a:schemeClr val="accent4">
                  <a:lumMod val="85000"/>
                  <a:lumOff val="15000"/>
                </a:schemeClr>
              </a:solidFill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accent4">
                    <a:lumMod val="85000"/>
                    <a:lumOff val="15000"/>
                  </a:schemeClr>
                </a:solidFill>
                <a:cs typeface="Times New Roman" pitchFamily="18" charset="0"/>
              </a:rPr>
              <a:t>2) неподверженность обесценению;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b="1" dirty="0" smtClean="0">
              <a:solidFill>
                <a:schemeClr val="accent4">
                  <a:lumMod val="85000"/>
                  <a:lumOff val="15000"/>
                </a:schemeClr>
              </a:solidFill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accent4">
                    <a:lumMod val="85000"/>
                    <a:lumOff val="15000"/>
                  </a:schemeClr>
                </a:solidFill>
                <a:cs typeface="Times New Roman" pitchFamily="18" charset="0"/>
              </a:rPr>
              <a:t>3) возможность физического использования, как и любого другого товара. </a:t>
            </a:r>
            <a:endParaRPr lang="ru-RU" sz="2400" b="1" dirty="0">
              <a:solidFill>
                <a:schemeClr val="accent4">
                  <a:lumMod val="85000"/>
                  <a:lumOff val="15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214313" y="428625"/>
            <a:ext cx="8929687" cy="642938"/>
          </a:xfrm>
        </p:spPr>
        <p:txBody>
          <a:bodyPr/>
          <a:lstStyle/>
          <a:p>
            <a:pPr algn="ctr" eaLnBrk="1" hangingPunct="1"/>
            <a:r>
              <a:rPr lang="ru-RU" alt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Причины появления неполноценных денег</a:t>
            </a:r>
          </a:p>
        </p:txBody>
      </p:sp>
      <p:sp>
        <p:nvSpPr>
          <p:cNvPr id="22531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00675" cy="4530725"/>
          </a:xfrm>
        </p:spPr>
        <p:txBody>
          <a:bodyPr/>
          <a:lstStyle/>
          <a:p>
            <a:pPr eaLnBrk="1" hangingPunct="1"/>
            <a:r>
              <a:rPr lang="ru-RU" altLang="ru-RU" sz="2000" smtClean="0">
                <a:cs typeface="Times New Roman" pitchFamily="18" charset="0"/>
              </a:rPr>
              <a:t> объективный процесс вытеснения полноценных денег неполноценными из-за их мимолетного использования (постоянного изменения владельца) и приобретения статуса символических денег в качестве «посредника» в процессе обращения;</a:t>
            </a:r>
          </a:p>
          <a:p>
            <a:pPr eaLnBrk="1" hangingPunct="1"/>
            <a:r>
              <a:rPr lang="ru-RU" altLang="ru-RU" sz="2000" smtClean="0">
                <a:cs typeface="Times New Roman" pitchFamily="18" charset="0"/>
              </a:rPr>
              <a:t>развитие кредитных отношений;</a:t>
            </a:r>
          </a:p>
          <a:p>
            <a:pPr eaLnBrk="1" hangingPunct="1"/>
            <a:r>
              <a:rPr lang="ru-RU" altLang="ru-RU" sz="2000" smtClean="0">
                <a:cs typeface="Times New Roman" pitchFamily="18" charset="0"/>
              </a:rPr>
              <a:t>укрепление государства, использующего для покрытия своих расходов неполноценные </a:t>
            </a:r>
            <a:r>
              <a:rPr lang="ru-RU" altLang="ru-RU" sz="2000" b="1" u="sng" smtClean="0">
                <a:cs typeface="Times New Roman" pitchFamily="18" charset="0"/>
              </a:rPr>
              <a:t>(бумажные) деньги</a:t>
            </a:r>
            <a:r>
              <a:rPr lang="ru-RU" altLang="ru-RU" sz="2000" smtClean="0">
                <a:cs typeface="Times New Roman" pitchFamily="18" charset="0"/>
              </a:rPr>
              <a:t> и властной силой узаконивающего их;</a:t>
            </a:r>
          </a:p>
          <a:p>
            <a:pPr eaLnBrk="1" hangingPunct="1"/>
            <a:r>
              <a:rPr lang="ru-RU" altLang="ru-RU" sz="2000" smtClean="0">
                <a:cs typeface="Times New Roman" pitchFamily="18" charset="0"/>
              </a:rPr>
              <a:t>рост потребности в деньгах в связи с бурным развитием товарно-денежных отношений.</a:t>
            </a:r>
          </a:p>
          <a:p>
            <a:pPr eaLnBrk="1" hangingPunct="1"/>
            <a:endParaRPr lang="ru-RU" altLang="ru-RU" sz="2000" smtClean="0">
              <a:cs typeface="Times New Roman" pitchFamily="18" charset="0"/>
            </a:endParaRPr>
          </a:p>
        </p:txBody>
      </p:sp>
      <p:pic>
        <p:nvPicPr>
          <p:cNvPr id="22532" name="Рисунок 8" descr="iCAKHNP8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13" y="2071688"/>
            <a:ext cx="2778125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cded633e5f40c14fd8b98030d5d8b14ed502d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1267</TotalTime>
  <Words>455</Words>
  <Application>Microsoft Office PowerPoint</Application>
  <PresentationFormat>Экран (4:3)</PresentationFormat>
  <Paragraphs>91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Impact</vt:lpstr>
      <vt:lpstr>Times New Roman</vt:lpstr>
      <vt:lpstr>Calibri</vt:lpstr>
      <vt:lpstr>Monotype Corsiva</vt:lpstr>
      <vt:lpstr>Bookman Old Style</vt:lpstr>
      <vt:lpstr>Comic Sans MS</vt:lpstr>
      <vt:lpstr>Wingdings</vt:lpstr>
      <vt:lpstr>NewsPrint</vt:lpstr>
      <vt:lpstr>История  возникновения, сущность, функции и виды денег</vt:lpstr>
      <vt:lpstr>Деньги и их определение</vt:lpstr>
      <vt:lpstr>Презентация PowerPoint</vt:lpstr>
      <vt:lpstr>           Происхождение денег</vt:lpstr>
      <vt:lpstr>Презентация PowerPoint</vt:lpstr>
      <vt:lpstr>Презентация PowerPoint</vt:lpstr>
      <vt:lpstr>Свойства денег</vt:lpstr>
      <vt:lpstr>      Этапы развития денег</vt:lpstr>
      <vt:lpstr>            Функции денег</vt:lpstr>
      <vt:lpstr>  Деньги как мера стоимости</vt:lpstr>
      <vt:lpstr>        Деньги как средство обращения</vt:lpstr>
      <vt:lpstr>  Деньги как средство накопления</vt:lpstr>
      <vt:lpstr>       Деньги как средство платежа</vt:lpstr>
      <vt:lpstr>       Функции мировых денег</vt:lpstr>
      <vt:lpstr>Эволюция форм и видов денег </vt:lpstr>
      <vt:lpstr>Полноценные деньги</vt:lpstr>
      <vt:lpstr>Причины появления неполноценных денег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экономике на тему: «Деньги. История возникновения денег».</dc:title>
  <dc:creator>SiBeRiA</dc:creator>
  <cp:lastModifiedBy>Сергей</cp:lastModifiedBy>
  <cp:revision>105</cp:revision>
  <dcterms:created xsi:type="dcterms:W3CDTF">2006-12-03T19:55:28Z</dcterms:created>
  <dcterms:modified xsi:type="dcterms:W3CDTF">2014-12-27T17:08:46Z</dcterms:modified>
</cp:coreProperties>
</file>