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60" r:id="rId5"/>
    <p:sldId id="271" r:id="rId6"/>
    <p:sldId id="276" r:id="rId7"/>
    <p:sldId id="272" r:id="rId8"/>
    <p:sldId id="273" r:id="rId9"/>
    <p:sldId id="274" r:id="rId10"/>
    <p:sldId id="262" r:id="rId11"/>
    <p:sldId id="265" r:id="rId12"/>
    <p:sldId id="275" r:id="rId13"/>
    <p:sldId id="264" r:id="rId14"/>
    <p:sldId id="266" r:id="rId15"/>
    <p:sldId id="267" r:id="rId16"/>
    <p:sldId id="268" r:id="rId17"/>
    <p:sldId id="269" r:id="rId18"/>
    <p:sldId id="259" r:id="rId19"/>
  </p:sldIdLst>
  <p:sldSz cx="9144000" cy="6858000" type="screen4x3"/>
  <p:notesSz cx="6858000" cy="9144000"/>
  <p:custDataLst>
    <p:tags r:id="rId20"/>
  </p:custData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90" autoAdjust="0"/>
    <p:restoredTop sz="94660"/>
  </p:normalViewPr>
  <p:slideViewPr>
    <p:cSldViewPr>
      <p:cViewPr>
        <p:scale>
          <a:sx n="91" d="100"/>
          <a:sy n="91" d="100"/>
        </p:scale>
        <p:origin x="-1195" y="1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gs" Target="tags/tag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4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0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5" name="Rectangle 11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6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7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1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5" name="Rectangle 8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11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1" name="Rectangle 80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5" name="Freeform 44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Freeform 51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Freeform 57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Freeform 67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Freeform 68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4649096" y="-21511"/>
            <a:ext cx="3505200" cy="23128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744" y="1516828"/>
            <a:ext cx="2133600" cy="750981"/>
          </a:xfrm>
        </p:spPr>
        <p:txBody>
          <a:bodyPr anchor="b"/>
          <a:lstStyle>
            <a:lvl1pPr algn="l">
              <a:defRPr sz="2400"/>
            </a:lvl1pPr>
          </a:lstStyle>
          <a:p>
            <a:fld id="{5876A92A-14F1-40CA-AC1E-BF2E25780717}" type="datetimeFigureOut">
              <a:rPr lang="ru-RU" smtClean="0"/>
              <a:pPr/>
              <a:t>27.12.2014</a:t>
            </a:fld>
            <a:endParaRPr lang="ru-RU"/>
          </a:p>
        </p:txBody>
      </p:sp>
      <p:sp>
        <p:nvSpPr>
          <p:cNvPr id="50" name="Rectangle 49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520" y="5719966"/>
            <a:ext cx="283159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096" y="5719966"/>
            <a:ext cx="643666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F275B795-5F3A-4AC5-B444-263D32EE39E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9" name="Rectangle 88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76A92A-14F1-40CA-AC1E-BF2E25780717}" type="datetimeFigureOut">
              <a:rPr lang="ru-RU" smtClean="0"/>
              <a:pPr/>
              <a:t>27.12.2014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75B795-5F3A-4AC5-B444-263D32EE39E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 anchor="b"/>
          <a:lstStyle>
            <a:lvl1pPr algn="l">
              <a:defRPr sz="4000" b="0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76A92A-14F1-40CA-AC1E-BF2E25780717}" type="datetimeFigureOut">
              <a:rPr lang="ru-RU" smtClean="0"/>
              <a:pPr/>
              <a:t>27.12.2014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75B795-5F3A-4AC5-B444-263D32EE39E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76A92A-14F1-40CA-AC1E-BF2E25780717}" type="datetimeFigureOut">
              <a:rPr lang="ru-RU" smtClean="0"/>
              <a:pPr/>
              <a:t>27.12.2014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75B795-5F3A-4AC5-B444-263D32EE39E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76A92A-14F1-40CA-AC1E-BF2E25780717}" type="datetimeFigureOut">
              <a:rPr lang="ru-RU" smtClean="0"/>
              <a:pPr/>
              <a:t>27.12.2014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75B795-5F3A-4AC5-B444-263D32EE39E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76A92A-14F1-40CA-AC1E-BF2E25780717}" type="datetimeFigureOut">
              <a:rPr lang="ru-RU" smtClean="0"/>
              <a:pPr/>
              <a:t>27.12.2014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75B795-5F3A-4AC5-B444-263D32EE39E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76A92A-14F1-40CA-AC1E-BF2E25780717}" type="datetimeFigureOut">
              <a:rPr lang="ru-RU" smtClean="0"/>
              <a:pPr/>
              <a:t>27.12.2014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75B795-5F3A-4AC5-B444-263D32EE39E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2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4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0" name="Rectangle 79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7" name="Freeform 46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Freeform 58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Freeform 69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Freeform 70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56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76A92A-14F1-40CA-AC1E-BF2E25780717}" type="datetimeFigureOut">
              <a:rPr lang="ru-RU" smtClean="0"/>
              <a:pPr/>
              <a:t>27.12.2014</a:t>
            </a:fld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75B795-5F3A-4AC5-B444-263D32EE39E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58" name="Rectangle 57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61" name="Rectangle 60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5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7" name="Rectangle 8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8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9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6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84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7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8" name="Rectangle 77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9" name="Rectangle 78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0" name="Rectangle 79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6" name="Freeform 45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Freeform 62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Hexagon 69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Hexagon 70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2" name="Hexagon 71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Freeform 72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Freeform 73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4" name="Rectangle 93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Rectangle 10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Rectangle 101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Rectangle 104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76A92A-14F1-40CA-AC1E-BF2E25780717}" type="datetimeFigureOut">
              <a:rPr lang="ru-RU" smtClean="0"/>
              <a:pPr/>
              <a:t>27.12.2014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75B795-5F3A-4AC5-B444-263D32EE39E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76A92A-14F1-40CA-AC1E-BF2E25780717}" type="datetimeFigureOut">
              <a:rPr lang="ru-RU" smtClean="0"/>
              <a:pPr/>
              <a:t>27.12.2014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75B795-5F3A-4AC5-B444-263D32EE39E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76A92A-14F1-40CA-AC1E-BF2E25780717}" type="datetimeFigureOut">
              <a:rPr lang="ru-RU" smtClean="0"/>
              <a:pPr/>
              <a:t>27.12.2014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75B795-5F3A-4AC5-B444-263D32EE39E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-304800" y="0"/>
            <a:ext cx="9932332" cy="6858000"/>
            <a:chOff x="-382404" y="0"/>
            <a:chExt cx="9932332" cy="6858000"/>
          </a:xfrm>
        </p:grpSpPr>
        <p:grpSp>
          <p:nvGrpSpPr>
            <p:cNvPr id="43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1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2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487"/>
            <a:ext cx="8229600" cy="6185647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Rectangle 69"/>
          <p:cNvSpPr/>
          <p:nvPr/>
        </p:nvSpPr>
        <p:spPr>
          <a:xfrm>
            <a:off x="4561242" y="-21511"/>
            <a:ext cx="3679116" cy="699244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Rectangle 7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388" y="22449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fld id="{5876A92A-14F1-40CA-AC1E-BF2E25780717}" type="datetimeFigureOut">
              <a:rPr lang="ru-RU" smtClean="0"/>
              <a:pPr/>
              <a:t>27.12.2014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448" y="5852160"/>
            <a:ext cx="35021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096" y="224491"/>
            <a:ext cx="13321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fld id="{F275B795-5F3A-4AC5-B444-263D32EE39EA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471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2588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si-sv.com/" TargetMode="Externa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wm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rastut-goda.ru/questions-of-pedagogy/questions-of-pedagogy/6261-pravovoe-vospitanie-shkolnikov.html" TargetMode="External"/><Relationship Id="rId2" Type="http://schemas.openxmlformats.org/officeDocument/2006/relationships/hyperlink" Target="http://womanadvice.ru/pravovoe-vospitanie-shkolnikov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712957" y="4721774"/>
            <a:ext cx="3309803" cy="1260629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sz="2400" dirty="0" smtClean="0"/>
              <a:t>Выполнил: Кузнецов Павел, 3004 группа</a:t>
            </a:r>
            <a:endParaRPr lang="ru-RU" sz="2400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332656"/>
            <a:ext cx="3960440" cy="298556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Прямоугольник 3"/>
          <p:cNvSpPr/>
          <p:nvPr/>
        </p:nvSpPr>
        <p:spPr>
          <a:xfrm>
            <a:off x="4499992" y="2636912"/>
            <a:ext cx="3735735" cy="24006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400" dirty="0" smtClean="0"/>
              <a:t>Правовое воспитание школьников</a:t>
            </a:r>
          </a:p>
          <a:p>
            <a:endParaRPr lang="ru-RU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3125867"/>
            <a:ext cx="3816424" cy="285653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5936" y="329355"/>
            <a:ext cx="4464496" cy="2460465"/>
          </a:xfrm>
          <a:prstGeom prst="rect">
            <a:avLst/>
          </a:prstGeom>
        </p:spPr>
      </p:pic>
      <p:sp>
        <p:nvSpPr>
          <p:cNvPr id="9" name="TextBox 3"/>
          <p:cNvSpPr txBox="1"/>
          <p:nvPr/>
        </p:nvSpPr>
        <p:spPr>
          <a:xfrm>
            <a:off x="6660232" y="5661248"/>
            <a:ext cx="129614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sz="1200" i="1" dirty="0" smtClean="0">
                <a:hlinkClick r:id="rId5"/>
              </a:rPr>
              <a:t>si-sv.com</a:t>
            </a:r>
            <a:endParaRPr lang="ru-RU" sz="1200" i="1" dirty="0"/>
          </a:p>
        </p:txBody>
      </p:sp>
    </p:spTree>
    <p:extLst>
      <p:ext uri="{BB962C8B-B14F-4D97-AF65-F5344CB8AC3E}">
        <p14:creationId xmlns:p14="http://schemas.microsoft.com/office/powerpoint/2010/main" val="137984663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620688"/>
            <a:ext cx="2631159" cy="2452919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1259632" y="3356992"/>
            <a:ext cx="6984776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8580" indent="0">
              <a:buNone/>
            </a:pPr>
            <a:r>
              <a:rPr lang="ru-RU" sz="2800" dirty="0" smtClean="0"/>
              <a:t> 	Каждый человек, большой или маленький, является отдельной, самодостаточной личностью, с собственным мнением, желаниями и мыслями. </a:t>
            </a:r>
            <a:endParaRPr lang="ru-RU" sz="28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755576" y="4077072"/>
            <a:ext cx="777686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8580" indent="0">
              <a:buNone/>
            </a:pPr>
            <a:r>
              <a:rPr lang="ru-RU" sz="2000" dirty="0" smtClean="0"/>
              <a:t>	</a:t>
            </a:r>
            <a:br>
              <a:rPr lang="ru-RU" sz="2000" dirty="0" smtClean="0"/>
            </a:br>
            <a:endParaRPr lang="ru-RU" sz="2000" dirty="0"/>
          </a:p>
        </p:txBody>
      </p:sp>
      <p:sp>
        <p:nvSpPr>
          <p:cNvPr id="2" name="TextBox 1"/>
          <p:cNvSpPr txBox="1"/>
          <p:nvPr/>
        </p:nvSpPr>
        <p:spPr>
          <a:xfrm>
            <a:off x="2555776" y="692696"/>
            <a:ext cx="45365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dirty="0">
                <a:solidFill>
                  <a:schemeClr val="accent1"/>
                </a:solidFill>
                <a:latin typeface="+mj-lt"/>
                <a:ea typeface="+mj-ea"/>
                <a:cs typeface="+mj-cs"/>
              </a:rPr>
              <a:t>Введение</a:t>
            </a:r>
            <a:r>
              <a:rPr lang="ru-RU" dirty="0" smtClean="0"/>
              <a:t>: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4569350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608" y="620688"/>
            <a:ext cx="6880610" cy="1189936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Понятие правового воспитания школьников: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3568" y="2465512"/>
            <a:ext cx="7992888" cy="3123728"/>
          </a:xfrm>
        </p:spPr>
        <p:txBody>
          <a:bodyPr>
            <a:normAutofit/>
          </a:bodyPr>
          <a:lstStyle/>
          <a:p>
            <a:pPr marL="68580" indent="0" algn="just">
              <a:buNone/>
            </a:pPr>
            <a:r>
              <a:rPr lang="ru-RU" b="1" u="sng" dirty="0" smtClean="0">
                <a:solidFill>
                  <a:srgbClr val="FF0000"/>
                </a:solidFill>
              </a:rPr>
              <a:t>Правовое воспитание</a:t>
            </a:r>
            <a:r>
              <a:rPr lang="ru-RU" dirty="0" smtClean="0">
                <a:solidFill>
                  <a:srgbClr val="FF0000"/>
                </a:solidFill>
              </a:rPr>
              <a:t> </a:t>
            </a:r>
            <a:r>
              <a:rPr lang="ru-RU" dirty="0" smtClean="0"/>
              <a:t>— целенаправленный процесс воздействия на сознание людей с целью формирования высокого уровня правовой культуры.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5564215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43493" y="764704"/>
            <a:ext cx="6696860" cy="478791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68580" indent="0" algn="ctr">
              <a:buNone/>
            </a:pPr>
            <a:r>
              <a:rPr lang="ru-RU" dirty="0" smtClean="0"/>
              <a:t>Виды </a:t>
            </a:r>
            <a:r>
              <a:rPr lang="ru-RU" dirty="0"/>
              <a:t>правового </a:t>
            </a:r>
            <a:r>
              <a:rPr lang="ru-RU" dirty="0" smtClean="0"/>
              <a:t>воспитания:</a:t>
            </a:r>
          </a:p>
          <a:p>
            <a:pPr marL="68580" indent="0">
              <a:buNone/>
            </a:pPr>
            <a:endParaRPr lang="ru-RU" dirty="0" smtClean="0"/>
          </a:p>
          <a:p>
            <a:pPr marL="68580" indent="0">
              <a:buNone/>
            </a:pPr>
            <a:endParaRPr lang="ru-RU" dirty="0"/>
          </a:p>
          <a:p>
            <a:pPr marL="68580" indent="0">
              <a:buNone/>
            </a:pPr>
            <a:endParaRPr lang="ru-RU" dirty="0"/>
          </a:p>
        </p:txBody>
      </p:sp>
      <p:cxnSp>
        <p:nvCxnSpPr>
          <p:cNvPr id="4" name="Прямая со стрелкой 3"/>
          <p:cNvCxnSpPr/>
          <p:nvPr/>
        </p:nvCxnSpPr>
        <p:spPr>
          <a:xfrm flipH="1">
            <a:off x="3203848" y="1243495"/>
            <a:ext cx="720080" cy="601329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Прямоугольник 6"/>
          <p:cNvSpPr/>
          <p:nvPr/>
        </p:nvSpPr>
        <p:spPr>
          <a:xfrm>
            <a:off x="683568" y="1988840"/>
            <a:ext cx="3528392" cy="646331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b="1" dirty="0"/>
              <a:t>общее правовое воспитание </a:t>
            </a:r>
            <a:r>
              <a:rPr lang="ru-RU" b="1" dirty="0" smtClean="0"/>
              <a:t>школьников</a:t>
            </a:r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4788024" y="1996434"/>
            <a:ext cx="3672408" cy="646331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b="1" dirty="0"/>
              <a:t>специальное правовое воспитание </a:t>
            </a:r>
            <a:r>
              <a:rPr lang="ru-RU" b="1" dirty="0" smtClean="0"/>
              <a:t>школьников</a:t>
            </a:r>
            <a:endParaRPr lang="ru-RU" dirty="0"/>
          </a:p>
        </p:txBody>
      </p:sp>
      <p:cxnSp>
        <p:nvCxnSpPr>
          <p:cNvPr id="9" name="Прямая со стрелкой 8"/>
          <p:cNvCxnSpPr/>
          <p:nvPr/>
        </p:nvCxnSpPr>
        <p:spPr>
          <a:xfrm>
            <a:off x="5328739" y="1243495"/>
            <a:ext cx="683421" cy="601329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50" name="Picture 2" descr="C:\Program Files\Microsoft Office\MEDIA\CAGCAT10\j0301252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56332" y="3584373"/>
            <a:ext cx="3608784" cy="3087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7934427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Users\Леночка\AppData\Local\Microsoft\Windows\Temporary Internet Files\Content.IE5\EYIXJBNL\MC900439819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3997215"/>
            <a:ext cx="2880320" cy="2880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88492" y="2201894"/>
            <a:ext cx="7871939" cy="3675378"/>
          </a:xfrm>
        </p:spPr>
        <p:txBody>
          <a:bodyPr/>
          <a:lstStyle/>
          <a:p>
            <a:pPr marL="68580" indent="0">
              <a:buNone/>
            </a:pPr>
            <a:r>
              <a:rPr lang="ru-RU" b="1" u="sng" dirty="0" smtClean="0">
                <a:solidFill>
                  <a:srgbClr val="FF0000"/>
                </a:solidFill>
              </a:rPr>
              <a:t>Формы </a:t>
            </a:r>
            <a:r>
              <a:rPr lang="ru-RU" b="1" u="sng" dirty="0">
                <a:solidFill>
                  <a:srgbClr val="FF0000"/>
                </a:solidFill>
              </a:rPr>
              <a:t>правового воспитания</a:t>
            </a:r>
            <a:r>
              <a:rPr lang="ru-RU" dirty="0"/>
              <a:t> </a:t>
            </a:r>
            <a:r>
              <a:rPr lang="ru-RU" dirty="0" smtClean="0"/>
              <a:t>— это </a:t>
            </a:r>
            <a:r>
              <a:rPr lang="ru-RU" dirty="0"/>
              <a:t>способы внешнего выражения </a:t>
            </a:r>
            <a:r>
              <a:rPr lang="ru-RU" dirty="0" err="1"/>
              <a:t>правовоспитательного</a:t>
            </a:r>
            <a:r>
              <a:rPr lang="ru-RU" dirty="0"/>
              <a:t> воздействия на </a:t>
            </a:r>
            <a:r>
              <a:rPr lang="ru-RU" dirty="0" smtClean="0"/>
              <a:t>личность. </a:t>
            </a:r>
            <a:endParaRPr lang="ru-RU" dirty="0"/>
          </a:p>
        </p:txBody>
      </p:sp>
      <p:sp>
        <p:nvSpPr>
          <p:cNvPr id="4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>Формы правового воспитания школьников: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9407799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</a:t>
            </a:r>
            <a:r>
              <a:rPr lang="ru-RU" b="1" dirty="0" smtClean="0"/>
              <a:t>К таковым относятся: </a:t>
            </a:r>
            <a:endParaRPr lang="ru-RU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правовое обучение, </a:t>
            </a:r>
          </a:p>
          <a:p>
            <a:r>
              <a:rPr lang="ru-RU" dirty="0" smtClean="0"/>
              <a:t>правовая пропаганда,</a:t>
            </a:r>
          </a:p>
          <a:p>
            <a:r>
              <a:rPr lang="ru-RU" dirty="0" smtClean="0"/>
              <a:t> организованная и контролируемая социально-правовая практика населения</a:t>
            </a:r>
            <a:endParaRPr lang="ru-RU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8" name="Прямая со стрелкой 27"/>
          <p:cNvCxnSpPr/>
          <p:nvPr/>
        </p:nvCxnSpPr>
        <p:spPr>
          <a:xfrm>
            <a:off x="5004048" y="2420888"/>
            <a:ext cx="1326232" cy="2232248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 стрелкой 16"/>
          <p:cNvCxnSpPr/>
          <p:nvPr/>
        </p:nvCxnSpPr>
        <p:spPr>
          <a:xfrm flipH="1">
            <a:off x="3341948" y="2420888"/>
            <a:ext cx="473460" cy="2972522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Овал 17"/>
          <p:cNvSpPr/>
          <p:nvPr/>
        </p:nvSpPr>
        <p:spPr>
          <a:xfrm>
            <a:off x="1761099" y="5420500"/>
            <a:ext cx="2497838" cy="100811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 smtClean="0">
              <a:solidFill>
                <a:schemeClr val="tx1"/>
              </a:solidFill>
            </a:endParaRPr>
          </a:p>
          <a:p>
            <a:pPr algn="ctr"/>
            <a:r>
              <a:rPr lang="ru-RU" dirty="0" smtClean="0">
                <a:solidFill>
                  <a:schemeClr val="tx1"/>
                </a:solidFill>
              </a:rPr>
              <a:t>юридическая </a:t>
            </a:r>
            <a:r>
              <a:rPr lang="ru-RU" dirty="0">
                <a:solidFill>
                  <a:schemeClr val="tx1"/>
                </a:solidFill>
              </a:rPr>
              <a:t>практика</a:t>
            </a:r>
          </a:p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cxnSp>
        <p:nvCxnSpPr>
          <p:cNvPr id="6" name="Прямая со стрелкой 5"/>
          <p:cNvCxnSpPr/>
          <p:nvPr/>
        </p:nvCxnSpPr>
        <p:spPr>
          <a:xfrm flipH="1">
            <a:off x="2123728" y="2420888"/>
            <a:ext cx="792088" cy="477326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Овал 6"/>
          <p:cNvSpPr/>
          <p:nvPr/>
        </p:nvSpPr>
        <p:spPr>
          <a:xfrm>
            <a:off x="456208" y="2871484"/>
            <a:ext cx="2376264" cy="100811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правовая пропаганда</a:t>
            </a:r>
          </a:p>
        </p:txBody>
      </p:sp>
      <p:cxnSp>
        <p:nvCxnSpPr>
          <p:cNvPr id="10" name="Прямая со стрелкой 9"/>
          <p:cNvCxnSpPr/>
          <p:nvPr/>
        </p:nvCxnSpPr>
        <p:spPr>
          <a:xfrm flipH="1">
            <a:off x="2411760" y="2420888"/>
            <a:ext cx="1196516" cy="1656184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Овал 10"/>
          <p:cNvSpPr/>
          <p:nvPr/>
        </p:nvSpPr>
        <p:spPr>
          <a:xfrm>
            <a:off x="3341948" y="3403093"/>
            <a:ext cx="2376264" cy="100811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обучение</a:t>
            </a:r>
          </a:p>
        </p:txBody>
      </p:sp>
      <p:cxnSp>
        <p:nvCxnSpPr>
          <p:cNvPr id="12" name="Прямая со стрелкой 11"/>
          <p:cNvCxnSpPr/>
          <p:nvPr/>
        </p:nvCxnSpPr>
        <p:spPr>
          <a:xfrm>
            <a:off x="4530080" y="2420888"/>
            <a:ext cx="0" cy="954652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Овал 12"/>
          <p:cNvSpPr/>
          <p:nvPr/>
        </p:nvSpPr>
        <p:spPr>
          <a:xfrm>
            <a:off x="0" y="3989784"/>
            <a:ext cx="3384376" cy="108012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самовоспитание</a:t>
            </a:r>
          </a:p>
        </p:txBody>
      </p:sp>
      <p:cxnSp>
        <p:nvCxnSpPr>
          <p:cNvPr id="24" name="Прямая со стрелкой 23"/>
          <p:cNvCxnSpPr/>
          <p:nvPr/>
        </p:nvCxnSpPr>
        <p:spPr>
          <a:xfrm>
            <a:off x="5436096" y="2420888"/>
            <a:ext cx="1241152" cy="648072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Овал 24"/>
          <p:cNvSpPr/>
          <p:nvPr/>
        </p:nvSpPr>
        <p:spPr>
          <a:xfrm>
            <a:off x="6012160" y="3068960"/>
            <a:ext cx="2682044" cy="108012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устные (беседы, </a:t>
            </a:r>
            <a:r>
              <a:rPr lang="ru-RU" dirty="0" smtClean="0">
                <a:solidFill>
                  <a:schemeClr val="tx1"/>
                </a:solidFill>
              </a:rPr>
              <a:t>лекции</a:t>
            </a:r>
            <a:r>
              <a:rPr lang="ru-RU" dirty="0">
                <a:solidFill>
                  <a:schemeClr val="tx1"/>
                </a:solidFill>
              </a:rPr>
              <a:t>)</a:t>
            </a:r>
          </a:p>
        </p:txBody>
      </p:sp>
      <p:sp>
        <p:nvSpPr>
          <p:cNvPr id="29" name="Овал 28"/>
          <p:cNvSpPr/>
          <p:nvPr/>
        </p:nvSpPr>
        <p:spPr>
          <a:xfrm>
            <a:off x="4949056" y="4653136"/>
            <a:ext cx="3456384" cy="153472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печатные (наглядный материал, стенгазеты, книги, журналы)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2729880" y="836712"/>
            <a:ext cx="3600400" cy="144016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dirty="0" smtClean="0"/>
              <a:t>Формы правового воспитания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200687932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2323652"/>
            <a:ext cx="7704856" cy="3508977"/>
          </a:xfrm>
        </p:spPr>
        <p:txBody>
          <a:bodyPr/>
          <a:lstStyle/>
          <a:p>
            <a:pPr marL="68580" indent="0">
              <a:buNone/>
            </a:pPr>
            <a:r>
              <a:rPr lang="ru-RU" b="1" u="sng" dirty="0">
                <a:solidFill>
                  <a:srgbClr val="FF0000"/>
                </a:solidFill>
              </a:rPr>
              <a:t>Методы правового воспитания</a:t>
            </a:r>
            <a:r>
              <a:rPr lang="ru-RU" dirty="0"/>
              <a:t> </a:t>
            </a:r>
            <a:r>
              <a:rPr lang="ru-RU" dirty="0" smtClean="0"/>
              <a:t>— совокупность </a:t>
            </a:r>
            <a:r>
              <a:rPr lang="ru-RU" dirty="0"/>
              <a:t>приемов и способов воздействия на правосознание и поведение людей с целью формирования у них правовой культуры. </a:t>
            </a:r>
          </a:p>
        </p:txBody>
      </p:sp>
      <p:sp>
        <p:nvSpPr>
          <p:cNvPr id="4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Методы правового воспитания школьников:</a:t>
            </a:r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3582" y="3933056"/>
            <a:ext cx="3357847" cy="251329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48200696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Овал 5"/>
          <p:cNvSpPr/>
          <p:nvPr/>
        </p:nvSpPr>
        <p:spPr>
          <a:xfrm>
            <a:off x="107504" y="3201391"/>
            <a:ext cx="2808312" cy="122413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личный пример </a:t>
            </a:r>
          </a:p>
        </p:txBody>
      </p:sp>
      <p:sp>
        <p:nvSpPr>
          <p:cNvPr id="7" name="Овал 6"/>
          <p:cNvSpPr/>
          <p:nvPr/>
        </p:nvSpPr>
        <p:spPr>
          <a:xfrm>
            <a:off x="3206405" y="3201391"/>
            <a:ext cx="2808312" cy="122413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беседы</a:t>
            </a:r>
          </a:p>
        </p:txBody>
      </p:sp>
      <p:sp>
        <p:nvSpPr>
          <p:cNvPr id="8" name="Овал 7"/>
          <p:cNvSpPr/>
          <p:nvPr/>
        </p:nvSpPr>
        <p:spPr>
          <a:xfrm>
            <a:off x="1115616" y="4813920"/>
            <a:ext cx="2808312" cy="122413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принуждение</a:t>
            </a:r>
          </a:p>
        </p:txBody>
      </p:sp>
      <p:sp>
        <p:nvSpPr>
          <p:cNvPr id="9" name="Овал 8"/>
          <p:cNvSpPr/>
          <p:nvPr/>
        </p:nvSpPr>
        <p:spPr>
          <a:xfrm>
            <a:off x="4986478" y="4836368"/>
            <a:ext cx="2808312" cy="122413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поощрение</a:t>
            </a:r>
          </a:p>
        </p:txBody>
      </p:sp>
      <p:sp>
        <p:nvSpPr>
          <p:cNvPr id="10" name="Овал 9"/>
          <p:cNvSpPr/>
          <p:nvPr/>
        </p:nvSpPr>
        <p:spPr>
          <a:xfrm>
            <a:off x="6335688" y="3201391"/>
            <a:ext cx="2808312" cy="122413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убеждения</a:t>
            </a:r>
          </a:p>
        </p:txBody>
      </p:sp>
      <p:cxnSp>
        <p:nvCxnSpPr>
          <p:cNvPr id="12" name="Прямая со стрелкой 11"/>
          <p:cNvCxnSpPr/>
          <p:nvPr/>
        </p:nvCxnSpPr>
        <p:spPr>
          <a:xfrm flipH="1">
            <a:off x="1691680" y="2564904"/>
            <a:ext cx="1080120" cy="636487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 стрелкой 12"/>
          <p:cNvCxnSpPr/>
          <p:nvPr/>
        </p:nvCxnSpPr>
        <p:spPr>
          <a:xfrm flipH="1">
            <a:off x="2925091" y="2564904"/>
            <a:ext cx="281314" cy="2271464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я со стрелкой 15"/>
          <p:cNvCxnSpPr/>
          <p:nvPr/>
        </p:nvCxnSpPr>
        <p:spPr>
          <a:xfrm>
            <a:off x="4542446" y="2564904"/>
            <a:ext cx="0" cy="636486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 стрелкой 17"/>
          <p:cNvCxnSpPr/>
          <p:nvPr/>
        </p:nvCxnSpPr>
        <p:spPr>
          <a:xfrm>
            <a:off x="5796136" y="2564904"/>
            <a:ext cx="539552" cy="2249016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Прямая со стрелкой 19"/>
          <p:cNvCxnSpPr/>
          <p:nvPr/>
        </p:nvCxnSpPr>
        <p:spPr>
          <a:xfrm>
            <a:off x="6390634" y="2564904"/>
            <a:ext cx="864096" cy="636487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Скругленный прямоугольник 3"/>
          <p:cNvSpPr/>
          <p:nvPr/>
        </p:nvSpPr>
        <p:spPr>
          <a:xfrm>
            <a:off x="2493443" y="868014"/>
            <a:ext cx="4098006" cy="1374933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dirty="0" smtClean="0"/>
              <a:t>Методы правового воспитания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171947130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99592" y="620688"/>
            <a:ext cx="7024744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Правовое воспитание школьников в ходе уроков: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7106" b="100000" l="23645" r="95482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2120" y="1989966"/>
            <a:ext cx="2816440" cy="4059237"/>
          </a:xfrm>
        </p:spPr>
      </p:pic>
      <p:sp>
        <p:nvSpPr>
          <p:cNvPr id="5" name="Прямоугольник 4"/>
          <p:cNvSpPr/>
          <p:nvPr/>
        </p:nvSpPr>
        <p:spPr>
          <a:xfrm>
            <a:off x="683568" y="1772816"/>
            <a:ext cx="6174432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/>
              <a:t>	Правовое </a:t>
            </a:r>
            <a:r>
              <a:rPr lang="ru-RU" sz="2000" dirty="0"/>
              <a:t>воспитание школьников может являться одной из целей </a:t>
            </a:r>
            <a:r>
              <a:rPr lang="ru-RU" sz="2000" dirty="0" smtClean="0"/>
              <a:t>урока.</a:t>
            </a:r>
          </a:p>
          <a:p>
            <a:endParaRPr lang="ru-RU" sz="2000" dirty="0" smtClean="0"/>
          </a:p>
          <a:p>
            <a:r>
              <a:rPr lang="ru-RU" sz="2000" dirty="0" smtClean="0"/>
              <a:t>	Важно </a:t>
            </a:r>
            <a:r>
              <a:rPr lang="ru-RU" sz="2000" dirty="0"/>
              <a:t>подчеркивать школьникам необходимость знания законов, прав и обязанностей, вплетая это в </a:t>
            </a:r>
            <a:r>
              <a:rPr lang="ru-RU" sz="2000" dirty="0" smtClean="0"/>
              <a:t>тему урока.</a:t>
            </a:r>
            <a:endParaRPr lang="ru-RU" sz="2000" dirty="0"/>
          </a:p>
        </p:txBody>
      </p:sp>
      <p:pic>
        <p:nvPicPr>
          <p:cNvPr id="4098" name="Picture 2" descr="C:\Users\Леночка\AppData\Local\Microsoft\Windows\Temporary Internet Files\Content.IE5\T7W17XPV\MM900356712[1].gif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475656" y="4221088"/>
            <a:ext cx="1994333" cy="16725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3145935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4128" y="245382"/>
            <a:ext cx="2629700" cy="228903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71600" y="2769336"/>
            <a:ext cx="7272808" cy="3633609"/>
          </a:xfrm>
        </p:spPr>
        <p:txBody>
          <a:bodyPr>
            <a:normAutofit/>
          </a:bodyPr>
          <a:lstStyle/>
          <a:p>
            <a:pPr marL="68580" indent="0">
              <a:buNone/>
            </a:pPr>
            <a:r>
              <a:rPr lang="ru-RU" dirty="0" smtClean="0"/>
              <a:t>	Особенное внимание </a:t>
            </a:r>
            <a:r>
              <a:rPr lang="ru-RU" dirty="0"/>
              <a:t>уделяют учителя обществознания, разрабатывая серии уроков по правоведению и </a:t>
            </a:r>
            <a:r>
              <a:rPr lang="ru-RU" dirty="0" err="1" smtClean="0"/>
              <a:t>граждановедению</a:t>
            </a:r>
            <a:r>
              <a:rPr lang="ru-RU" dirty="0" smtClean="0"/>
              <a:t>.  </a:t>
            </a:r>
          </a:p>
          <a:p>
            <a:pPr marL="68580" indent="0">
              <a:buNone/>
            </a:pPr>
            <a:r>
              <a:rPr lang="ru-RU" dirty="0" smtClean="0"/>
              <a:t>	Ребята участвуют </a:t>
            </a:r>
            <a:r>
              <a:rPr lang="ru-RU" dirty="0"/>
              <a:t>в деловых играх, учатся действовать в рамках учебных задач, упражнений разного </a:t>
            </a:r>
            <a:r>
              <a:rPr lang="ru-RU" dirty="0" smtClean="0"/>
              <a:t>типа , подкрепляя </a:t>
            </a:r>
            <a:r>
              <a:rPr lang="ru-RU" dirty="0"/>
              <a:t>практику теоретической базой. 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632" y="388932"/>
            <a:ext cx="2808312" cy="211703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420049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Леночка\AppData\Local\Microsoft\Windows\Temporary Internet Files\Content.IE5\EYIXJBNL\MC90042974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36388">
            <a:off x="5408462" y="2996953"/>
            <a:ext cx="3528392" cy="34967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11560" y="836712"/>
            <a:ext cx="7344816" cy="3456384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fontScale="92500" lnSpcReduction="10000"/>
          </a:bodyPr>
          <a:lstStyle/>
          <a:p>
            <a:pPr marL="68580" indent="0" algn="ctr">
              <a:buNone/>
            </a:pPr>
            <a:r>
              <a:rPr lang="ru-RU" b="1" dirty="0" smtClean="0"/>
              <a:t>Младшим школьникам </a:t>
            </a:r>
            <a:r>
              <a:rPr lang="ru-RU" dirty="0"/>
              <a:t>7-10 лет можно рассказать, что:</a:t>
            </a:r>
          </a:p>
          <a:p>
            <a:r>
              <a:rPr lang="ru-RU" dirty="0"/>
              <a:t>они живут в стране, где каждый человек является таким же, как и они, гражданином;</a:t>
            </a:r>
          </a:p>
          <a:p>
            <a:r>
              <a:rPr lang="ru-RU" dirty="0"/>
              <a:t>все люди равноправны, то есть равны перед законом;</a:t>
            </a:r>
          </a:p>
          <a:p>
            <a:r>
              <a:rPr lang="ru-RU" dirty="0"/>
              <a:t>законы нужны, чтобы их соблюдать, и это является обязательным для всех;</a:t>
            </a:r>
          </a:p>
          <a:p>
            <a:r>
              <a:rPr lang="ru-RU" dirty="0"/>
              <a:t>если человек нарушил закон, он должен понести за это ответственность;</a:t>
            </a:r>
          </a:p>
        </p:txBody>
      </p:sp>
    </p:spTree>
    <p:extLst>
      <p:ext uri="{BB962C8B-B14F-4D97-AF65-F5344CB8AC3E}">
        <p14:creationId xmlns:p14="http://schemas.microsoft.com/office/powerpoint/2010/main" val="401925729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Прямая со стрелкой 7"/>
          <p:cNvCxnSpPr/>
          <p:nvPr/>
        </p:nvCxnSpPr>
        <p:spPr>
          <a:xfrm flipH="1">
            <a:off x="3059832" y="1556792"/>
            <a:ext cx="504056" cy="433789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 стрелкой 10"/>
          <p:cNvCxnSpPr/>
          <p:nvPr/>
        </p:nvCxnSpPr>
        <p:spPr>
          <a:xfrm>
            <a:off x="5364088" y="1556792"/>
            <a:ext cx="288032" cy="756954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 стрелкой 12"/>
          <p:cNvCxnSpPr/>
          <p:nvPr/>
        </p:nvCxnSpPr>
        <p:spPr>
          <a:xfrm flipH="1">
            <a:off x="3707904" y="1556792"/>
            <a:ext cx="288032" cy="1440160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 стрелкой 14"/>
          <p:cNvCxnSpPr/>
          <p:nvPr/>
        </p:nvCxnSpPr>
        <p:spPr>
          <a:xfrm>
            <a:off x="4860032" y="1556792"/>
            <a:ext cx="648072" cy="2160243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27584" y="692696"/>
            <a:ext cx="7662160" cy="1080990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fontScale="40000" lnSpcReduction="20000"/>
          </a:bodyPr>
          <a:lstStyle/>
          <a:p>
            <a:pPr marL="68580" indent="0" algn="ctr">
              <a:buNone/>
            </a:pPr>
            <a:r>
              <a:rPr lang="ru-RU" sz="2200" dirty="0" smtClean="0"/>
              <a:t>	</a:t>
            </a:r>
            <a:r>
              <a:rPr lang="ru-RU" sz="6000" dirty="0" smtClean="0"/>
              <a:t>Правовое </a:t>
            </a:r>
            <a:r>
              <a:rPr lang="ru-RU" sz="6000" dirty="0"/>
              <a:t>воспитание </a:t>
            </a:r>
            <a:r>
              <a:rPr lang="ru-RU" sz="6000" b="1" dirty="0"/>
              <a:t>старших </a:t>
            </a:r>
            <a:r>
              <a:rPr lang="ru-RU" sz="6000" b="1" dirty="0" smtClean="0"/>
              <a:t>школьников </a:t>
            </a:r>
            <a:r>
              <a:rPr lang="ru-RU" sz="6000" dirty="0" smtClean="0"/>
              <a:t>должно </a:t>
            </a:r>
            <a:r>
              <a:rPr lang="ru-RU" sz="6000" dirty="0"/>
              <a:t>включать в себя следующие мероприятия</a:t>
            </a:r>
            <a:r>
              <a:rPr lang="ru-RU" sz="6000" dirty="0" smtClean="0"/>
              <a:t>:</a:t>
            </a:r>
            <a:endParaRPr lang="ru-RU" sz="2200" dirty="0" smtClean="0"/>
          </a:p>
          <a:p>
            <a:pPr marL="68580" indent="0" algn="ctr">
              <a:buNone/>
            </a:pPr>
            <a:endParaRPr lang="ru-RU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611560" y="1990581"/>
            <a:ext cx="3600400" cy="646331"/>
          </a:xfrm>
          <a:prstGeom prst="rect">
            <a:avLst/>
          </a:prstGeom>
        </p:spPr>
        <p:style>
          <a:lnRef idx="2">
            <a:schemeClr val="accent1"/>
          </a:lnRef>
          <a:fillRef idx="1001">
            <a:schemeClr val="lt2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изучение основного закона государства – Конституции;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4506175" y="2346003"/>
            <a:ext cx="3983569" cy="923330"/>
          </a:xfrm>
          <a:prstGeom prst="rect">
            <a:avLst/>
          </a:prstGeom>
        </p:spPr>
        <p:style>
          <a:lnRef idx="2">
            <a:schemeClr val="accent1"/>
          </a:lnRef>
          <a:fillRef idx="1001">
            <a:schemeClr val="lt2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ознакомление со своими правами (то есть правами несовершеннолетних детей);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611560" y="2996952"/>
            <a:ext cx="3600400" cy="1477328"/>
          </a:xfrm>
          <a:prstGeom prst="rect">
            <a:avLst/>
          </a:prstGeom>
        </p:spPr>
        <p:style>
          <a:lnRef idx="2">
            <a:schemeClr val="accent1"/>
          </a:lnRef>
          <a:fillRef idx="1001">
            <a:schemeClr val="lt2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проведение деловых игр, конкурсов, исследований и конференций, направленных на повышение правовой культуры у ребят.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4506175" y="3717035"/>
            <a:ext cx="3983569" cy="2031325"/>
          </a:xfrm>
          <a:prstGeom prst="rect">
            <a:avLst/>
          </a:prstGeom>
        </p:spPr>
        <p:style>
          <a:lnRef idx="2">
            <a:schemeClr val="accent1"/>
          </a:lnRef>
          <a:fillRef idx="1001">
            <a:schemeClr val="lt2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знакомство с различными отраслями права (гражданское, конституционное, семейное, уголовное, земельное, трудовое и пр.), изучение соответствующих кодексов;</a:t>
            </a:r>
          </a:p>
        </p:txBody>
      </p:sp>
      <p:pic>
        <p:nvPicPr>
          <p:cNvPr id="6146" name="Picture 2" descr="C:\Users\Леночка\AppData\Local\Microsoft\Windows\Temporary Internet Files\Content.IE5\3YNF95U9\MC900434810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1260" y="4474280"/>
            <a:ext cx="1828572" cy="18285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6714311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9944" b="89869" l="675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0414" y="1340768"/>
            <a:ext cx="3269601" cy="2178372"/>
          </a:xfrm>
          <a:prstGeom prst="rect">
            <a:avLst/>
          </a:prstGeom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3568" y="3068960"/>
            <a:ext cx="7704856" cy="3240360"/>
          </a:xfrm>
        </p:spPr>
        <p:txBody>
          <a:bodyPr>
            <a:noAutofit/>
          </a:bodyPr>
          <a:lstStyle/>
          <a:p>
            <a:pPr marL="68580" indent="0">
              <a:buNone/>
            </a:pPr>
            <a:r>
              <a:rPr lang="ru-RU" sz="2200" dirty="0" smtClean="0"/>
              <a:t>	С </a:t>
            </a:r>
            <a:r>
              <a:rPr lang="ru-RU" sz="2200" dirty="0"/>
              <a:t>младших классов проводится внеклассная работа по формированию установок на соблюдение гражданских прав и обязанностей. </a:t>
            </a:r>
            <a:endParaRPr lang="ru-RU" sz="2200" dirty="0" smtClean="0"/>
          </a:p>
          <a:p>
            <a:pPr marL="68580" indent="0">
              <a:buNone/>
            </a:pPr>
            <a:endParaRPr lang="ru-RU" sz="2200" dirty="0" smtClean="0"/>
          </a:p>
          <a:p>
            <a:pPr marL="68580" indent="0">
              <a:buNone/>
            </a:pPr>
            <a:r>
              <a:rPr lang="ru-RU" sz="2200" dirty="0" smtClean="0"/>
              <a:t>	Во </a:t>
            </a:r>
            <a:r>
              <a:rPr lang="ru-RU" sz="2200" dirty="0"/>
              <a:t>внеклассной работе особенно многое можно сделать для формирования норм и правил </a:t>
            </a:r>
            <a:r>
              <a:rPr lang="ru-RU" sz="2200" dirty="0" smtClean="0"/>
              <a:t>общества.</a:t>
            </a:r>
            <a:endParaRPr lang="ru-RU" sz="2200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99592" y="619704"/>
            <a:ext cx="7344816" cy="1791072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Правовое воспитание школьника через внеклассные мероприятия: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6885912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3261" y="753818"/>
            <a:ext cx="7925163" cy="1728192"/>
          </a:xfrm>
        </p:spPr>
        <p:txBody>
          <a:bodyPr>
            <a:normAutofit/>
          </a:bodyPr>
          <a:lstStyle/>
          <a:p>
            <a:pPr marL="68580" indent="0">
              <a:buNone/>
            </a:pPr>
            <a:r>
              <a:rPr lang="ru-RU" dirty="0" smtClean="0"/>
              <a:t>	</a:t>
            </a:r>
            <a:r>
              <a:rPr lang="ru-RU" b="1" dirty="0" smtClean="0"/>
              <a:t>Внеклассную </a:t>
            </a:r>
            <a:r>
              <a:rPr lang="ru-RU" b="1" dirty="0"/>
              <a:t>работу </a:t>
            </a:r>
            <a:r>
              <a:rPr lang="ru-RU" dirty="0"/>
              <a:t>по правовому воспитанию школьников следует организовать в рамках следующих видов деятельности</a:t>
            </a:r>
            <a:r>
              <a:rPr lang="ru-RU" dirty="0" smtClean="0"/>
              <a:t>: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683568" y="2436214"/>
            <a:ext cx="2376264" cy="151216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спецкурсы и факультативы, дополнительное образование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5940152" y="4221088"/>
            <a:ext cx="2448272" cy="151216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экскурсии, походы в </a:t>
            </a:r>
            <a:r>
              <a:rPr lang="ru-RU" dirty="0" smtClean="0"/>
              <a:t>музей</a:t>
            </a:r>
            <a:endParaRPr lang="ru-RU" dirty="0"/>
          </a:p>
          <a:p>
            <a:pPr algn="ctr"/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683568" y="4221088"/>
            <a:ext cx="2376264" cy="151216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посещение юридических вузов и </a:t>
            </a:r>
            <a:r>
              <a:rPr lang="ru-RU" dirty="0" smtClean="0"/>
              <a:t>предприятий</a:t>
            </a:r>
            <a:endParaRPr lang="ru-RU" dirty="0"/>
          </a:p>
          <a:p>
            <a:pPr algn="ctr"/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5940152" y="2436214"/>
            <a:ext cx="2448272" cy="151216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 подготовка к олимпиадам и </a:t>
            </a:r>
            <a:r>
              <a:rPr lang="ru-RU" dirty="0" smtClean="0"/>
              <a:t>конференциям</a:t>
            </a:r>
            <a:endParaRPr lang="ru-RU" dirty="0"/>
          </a:p>
          <a:p>
            <a:pPr algn="ctr"/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3275856" y="2453251"/>
            <a:ext cx="2448272" cy="151216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 юридические </a:t>
            </a:r>
            <a:r>
              <a:rPr lang="ru-RU" dirty="0" smtClean="0"/>
              <a:t>консультации, </a:t>
            </a:r>
            <a:r>
              <a:rPr lang="ru-RU" dirty="0"/>
              <a:t>лекции со </a:t>
            </a:r>
            <a:r>
              <a:rPr lang="ru-RU" dirty="0" smtClean="0"/>
              <a:t>специалистами</a:t>
            </a:r>
            <a:endParaRPr lang="ru-RU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3275856" y="4221088"/>
            <a:ext cx="2448272" cy="151216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err="1"/>
              <a:t>внутришкольные</a:t>
            </a:r>
            <a:r>
              <a:rPr lang="ru-RU" dirty="0"/>
              <a:t> мероприятия в рамках декад </a:t>
            </a:r>
            <a:r>
              <a:rPr lang="ru-RU" dirty="0" smtClean="0"/>
              <a:t>права</a:t>
            </a:r>
            <a:endParaRPr lang="ru-RU" dirty="0"/>
          </a:p>
          <a:p>
            <a:pPr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743181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250"/>
                            </p:stCondLst>
                            <p:childTnLst>
                              <p:par>
                                <p:cTn id="10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500"/>
                            </p:stCondLst>
                            <p:childTnLst>
                              <p:par>
                                <p:cTn id="15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750"/>
                            </p:stCondLst>
                            <p:childTnLst>
                              <p:par>
                                <p:cTn id="20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6250"/>
                            </p:stCondLst>
                            <p:childTnLst>
                              <p:par>
                                <p:cTn id="30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1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1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332656"/>
            <a:ext cx="3168352" cy="211091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27584" y="2492896"/>
            <a:ext cx="7622207" cy="3483749"/>
          </a:xfrm>
        </p:spPr>
        <p:txBody>
          <a:bodyPr>
            <a:normAutofit/>
          </a:bodyPr>
          <a:lstStyle/>
          <a:p>
            <a:pPr marL="68580" indent="0">
              <a:buNone/>
            </a:pPr>
            <a:r>
              <a:rPr lang="ru-RU" dirty="0" smtClean="0"/>
              <a:t>	Особым </a:t>
            </a:r>
            <a:r>
              <a:rPr lang="ru-RU" dirty="0"/>
              <a:t>моментом </a:t>
            </a:r>
            <a:r>
              <a:rPr lang="ru-RU" dirty="0" smtClean="0"/>
              <a:t>в</a:t>
            </a:r>
            <a:r>
              <a:rPr lang="ru-RU" dirty="0"/>
              <a:t> </a:t>
            </a:r>
            <a:r>
              <a:rPr lang="ru-RU" dirty="0" smtClean="0"/>
              <a:t>правовом образовании школьников является воспитание патриотизма</a:t>
            </a:r>
            <a:r>
              <a:rPr lang="ru-RU" dirty="0"/>
              <a:t>. </a:t>
            </a:r>
            <a:endParaRPr lang="ru-RU" dirty="0" smtClean="0"/>
          </a:p>
          <a:p>
            <a:pPr marL="68580" indent="0">
              <a:buNone/>
            </a:pPr>
            <a:r>
              <a:rPr lang="ru-RU" dirty="0" smtClean="0"/>
              <a:t>	Сделать </a:t>
            </a:r>
            <a:r>
              <a:rPr lang="ru-RU" dirty="0"/>
              <a:t>так, чтобы ребенок гордился своей принадлежностью к нации, своей Родиной, был активным членом гражданского </a:t>
            </a:r>
            <a:r>
              <a:rPr lang="ru-RU" dirty="0" smtClean="0"/>
              <a:t>общества.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5317596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600" y="476672"/>
            <a:ext cx="7024744" cy="1143000"/>
          </a:xfrm>
        </p:spPr>
        <p:txBody>
          <a:bodyPr/>
          <a:lstStyle/>
          <a:p>
            <a:pPr algn="ctr"/>
            <a:r>
              <a:rPr lang="ru-RU" dirty="0" smtClean="0"/>
              <a:t>Заключение: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43492" y="1628800"/>
            <a:ext cx="6777317" cy="4203829"/>
          </a:xfrm>
        </p:spPr>
        <p:txBody>
          <a:bodyPr>
            <a:normAutofit/>
          </a:bodyPr>
          <a:lstStyle/>
          <a:p>
            <a:pPr marL="68580" indent="0" algn="just">
              <a:buNone/>
            </a:pPr>
            <a:r>
              <a:rPr lang="ru-RU" dirty="0" smtClean="0"/>
              <a:t>	Каждый </a:t>
            </a:r>
            <a:r>
              <a:rPr lang="ru-RU" dirty="0"/>
              <a:t>ребенок должен уметь отстоять свои гражданские права в случае необходимости</a:t>
            </a:r>
            <a:r>
              <a:rPr lang="ru-RU" dirty="0" smtClean="0"/>
              <a:t>.</a:t>
            </a:r>
          </a:p>
          <a:p>
            <a:pPr marL="68580" indent="0" algn="just">
              <a:buNone/>
            </a:pPr>
            <a:endParaRPr lang="ru-RU" dirty="0" smtClean="0"/>
          </a:p>
          <a:p>
            <a:pPr marL="68580" indent="0" algn="just">
              <a:buNone/>
            </a:pPr>
            <a:endParaRPr lang="ru-RU" dirty="0" smtClean="0"/>
          </a:p>
          <a:p>
            <a:pPr marL="68580" indent="0" algn="ctr">
              <a:buNone/>
            </a:pPr>
            <a:r>
              <a:rPr lang="ru-RU" dirty="0" smtClean="0"/>
              <a:t>	 Одна </a:t>
            </a:r>
            <a:r>
              <a:rPr lang="ru-RU" dirty="0"/>
              <a:t>из целей правового воспитания молодежи – научиться отстаивать свои права перед обществом.</a:t>
            </a:r>
          </a:p>
          <a:p>
            <a:pPr marL="68580" indent="0" algn="ctr">
              <a:buNone/>
            </a:pPr>
            <a:r>
              <a:rPr lang="ru-RU" dirty="0" smtClean="0"/>
              <a:t>	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5818994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Источники: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>
                <a:hlinkClick r:id="rId2"/>
              </a:rPr>
              <a:t>http://</a:t>
            </a:r>
            <a:r>
              <a:rPr lang="en-US" dirty="0" smtClean="0">
                <a:hlinkClick r:id="rId2"/>
              </a:rPr>
              <a:t>womanadvice.ru/pravovoe-vospitanie-shkolnikov</a:t>
            </a:r>
            <a:r>
              <a:rPr lang="ru-RU" dirty="0" smtClean="0"/>
              <a:t> </a:t>
            </a:r>
          </a:p>
          <a:p>
            <a:r>
              <a:rPr lang="en-US" dirty="0">
                <a:hlinkClick r:id="rId3"/>
              </a:rPr>
              <a:t>http://</a:t>
            </a:r>
            <a:r>
              <a:rPr lang="en-US" dirty="0" smtClean="0">
                <a:hlinkClick r:id="rId3"/>
              </a:rPr>
              <a:t>www.rastut-goda.ru/questions-of-pedagogy/questions-of-pedagogy/6261-pravovoe-vospitanie-shkolnikov.html</a:t>
            </a:r>
            <a:r>
              <a:rPr lang="ru-RU" dirty="0" smtClean="0"/>
              <a:t>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9502213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1bcf68c5da58289268f2fb42c4e48ef563c50aa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стин">
  <a:themeElements>
    <a:clrScheme name="Остин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Остин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Остин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157</TotalTime>
  <Words>299</Words>
  <Application>Microsoft Office PowerPoint</Application>
  <PresentationFormat>Экран (4:3)</PresentationFormat>
  <Paragraphs>72</Paragraphs>
  <Slides>18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Остин</vt:lpstr>
      <vt:lpstr>Презентация PowerPoint</vt:lpstr>
      <vt:lpstr>Презентация PowerPoint</vt:lpstr>
      <vt:lpstr>Понятие правового воспитания школьников:</vt:lpstr>
      <vt:lpstr>Презентация PowerPoint</vt:lpstr>
      <vt:lpstr>Формы правового воспитания школьников:</vt:lpstr>
      <vt:lpstr> К таковым относятся: </vt:lpstr>
      <vt:lpstr>Презентация PowerPoint</vt:lpstr>
      <vt:lpstr>Методы правового воспитания школьников:</vt:lpstr>
      <vt:lpstr>Презентация PowerPoint</vt:lpstr>
      <vt:lpstr>Правовое воспитание школьников в ходе уроков:</vt:lpstr>
      <vt:lpstr>Презентация PowerPoint</vt:lpstr>
      <vt:lpstr>Презентация PowerPoint</vt:lpstr>
      <vt:lpstr>Презентация PowerPoint</vt:lpstr>
      <vt:lpstr>Правовое воспитание школьника через внеклассные мероприятия:</vt:lpstr>
      <vt:lpstr>Презентация PowerPoint</vt:lpstr>
      <vt:lpstr>Презентация PowerPoint</vt:lpstr>
      <vt:lpstr>Заключение:</vt:lpstr>
      <vt:lpstr>Источники: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Леночка</dc:creator>
  <cp:lastModifiedBy>Сергей</cp:lastModifiedBy>
  <cp:revision>21</cp:revision>
  <dcterms:created xsi:type="dcterms:W3CDTF">2014-12-09T15:35:37Z</dcterms:created>
  <dcterms:modified xsi:type="dcterms:W3CDTF">2014-12-27T17:04:23Z</dcterms:modified>
</cp:coreProperties>
</file>