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6"/>
  </p:notesMasterIdLst>
  <p:sldIdLst>
    <p:sldId id="302" r:id="rId2"/>
    <p:sldId id="276" r:id="rId3"/>
    <p:sldId id="277" r:id="rId4"/>
    <p:sldId id="279" r:id="rId5"/>
    <p:sldId id="278" r:id="rId6"/>
    <p:sldId id="280" r:id="rId7"/>
    <p:sldId id="281" r:id="rId8"/>
    <p:sldId id="284" r:id="rId9"/>
    <p:sldId id="285" r:id="rId10"/>
    <p:sldId id="291" r:id="rId11"/>
    <p:sldId id="290" r:id="rId12"/>
    <p:sldId id="288" r:id="rId13"/>
    <p:sldId id="286" r:id="rId14"/>
    <p:sldId id="282" r:id="rId15"/>
    <p:sldId id="301" r:id="rId16"/>
    <p:sldId id="298" r:id="rId17"/>
    <p:sldId id="292" r:id="rId18"/>
    <p:sldId id="293" r:id="rId19"/>
    <p:sldId id="294" r:id="rId20"/>
    <p:sldId id="299" r:id="rId21"/>
    <p:sldId id="295" r:id="rId22"/>
    <p:sldId id="296" r:id="rId23"/>
    <p:sldId id="297" r:id="rId24"/>
    <p:sldId id="300" r:id="rId25"/>
  </p:sldIdLst>
  <p:sldSz cx="9144000" cy="6858000" type="screen4x3"/>
  <p:notesSz cx="6858000" cy="9144000"/>
  <p:custDataLst>
    <p:tags r:id="rId2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1857" autoAdjust="0"/>
  </p:normalViewPr>
  <p:slideViewPr>
    <p:cSldViewPr>
      <p:cViewPr>
        <p:scale>
          <a:sx n="88" d="100"/>
          <a:sy n="88" d="100"/>
        </p:scale>
        <p:origin x="-1282" y="22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2B1CAB-48CD-40A1-970D-C74C05EC7B83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94FFC-D266-4FD4-9656-8940C33A0F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370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C94FFC-D266-4FD4-9656-8940C33A0FA3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96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3456-8042-4989-A4D7-A928DA7AB076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AFA88-611D-48E2-93B7-DB7714F5455A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888B-E837-4ABC-8ACE-1C01CDF46CDB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09AD-ABC7-46C6-955B-7524D25E08EB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F4BE5-CF09-4444-9DE9-E8BBB0B4C1B3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F9E5-1E37-427F-B265-90A226CF54A6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A819-63FF-4A2A-B0E3-A1F8EA7B3BC9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DBF9A-20DC-475F-AABE-7ED6D19F62C3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B531A-0CCE-458E-AE62-8A5EF6CC0BD2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C9795-27A7-461B-A406-EE991ACF53DE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9AF76-08F4-4E99-A464-3705C668831A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2D14D62-4E02-4C31-875C-6D136670AF94}" type="datetime1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 dir="ru"/>
  </p:transition>
  <p:timing>
    <p:tnLst>
      <p:par>
        <p:cTn id="1" dur="indefinite" restart="never" nodeType="tmRoot"/>
      </p:par>
    </p:tnLst>
  </p:timing>
  <p:hf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259632" y="1916832"/>
            <a:ext cx="7175351" cy="2736304"/>
          </a:xfrm>
        </p:spPr>
        <p:txBody>
          <a:bodyPr/>
          <a:lstStyle/>
          <a:p>
            <a:r>
              <a:rPr lang="ru-RU" sz="6600" dirty="0" smtClean="0"/>
              <a:t>Интернет-зависимость</a:t>
            </a:r>
            <a:endParaRPr lang="ru-RU" sz="6600" dirty="0"/>
          </a:p>
        </p:txBody>
      </p:sp>
      <p:sp>
        <p:nvSpPr>
          <p:cNvPr id="7" name="TextBox 3"/>
          <p:cNvSpPr txBox="1"/>
          <p:nvPr/>
        </p:nvSpPr>
        <p:spPr>
          <a:xfrm>
            <a:off x="4211960" y="5949280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Дарья Ерёмина, Алёна Иванова</a:t>
            </a:r>
            <a:endParaRPr lang="ru-RU" sz="1400" dirty="0" smtClean="0"/>
          </a:p>
          <a:p>
            <a:pPr algn="r"/>
            <a:r>
              <a:rPr lang="ru-RU" sz="1400" dirty="0" smtClean="0"/>
              <a:t>4 курс, ШГПИ</a:t>
            </a:r>
          </a:p>
          <a:p>
            <a:pPr algn="r"/>
            <a:r>
              <a:rPr lang="en-US" sz="1200" i="1" dirty="0" smtClean="0">
                <a:hlinkClick r:id="rId2"/>
              </a:rPr>
              <a:t>si-sv.com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1802587390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9128652" cy="49685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j-lt"/>
                <a:cs typeface="Times New Roman" panose="02020603050405020304" pitchFamily="18" charset="0"/>
              </a:rPr>
              <a:t>Здоровье</a:t>
            </a: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  <a:cs typeface="Times New Roman" panose="02020603050405020304" pitchFamily="18" charset="0"/>
              </a:rPr>
              <a:t> – состояние полного физического, душевного, социального благополучия, а не только отсутствие болезней и физических дефектов.</a:t>
            </a:r>
          </a:p>
          <a:p>
            <a:pPr marL="45720" indent="0" algn="just">
              <a:buNone/>
            </a:pP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3056"/>
            <a:ext cx="9144000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1161328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Факторы, разрушающие физическое благополучие:</a:t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708920"/>
            <a:ext cx="7264896" cy="3474720"/>
          </a:xfrm>
        </p:spPr>
        <p:txBody>
          <a:bodyPr/>
          <a:lstStyle/>
          <a:p>
            <a:r>
              <a:rPr lang="ru-RU" sz="3600" dirty="0" smtClean="0"/>
              <a:t> болезни</a:t>
            </a:r>
            <a:r>
              <a:rPr lang="ru-RU" sz="3600" dirty="0"/>
              <a:t>;</a:t>
            </a:r>
          </a:p>
          <a:p>
            <a:r>
              <a:rPr lang="ru-RU" sz="3600" dirty="0"/>
              <a:t> </a:t>
            </a:r>
            <a:r>
              <a:rPr lang="ru-RU" sz="3600" dirty="0" smtClean="0"/>
              <a:t>зависимости</a:t>
            </a:r>
            <a:r>
              <a:rPr lang="ru-RU" sz="3600" dirty="0"/>
              <a:t>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лень;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неправильное питание;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отсутствие чистоты и др. 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59" y="1916832"/>
            <a:ext cx="1656185" cy="2521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759154"/>
            <a:ext cx="2339752" cy="17548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492896"/>
            <a:ext cx="1944216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1110810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25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625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6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424936" cy="862032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Факторы, укрепляющие физическое благополучие: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060848"/>
            <a:ext cx="7336904" cy="44828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отсутствие </a:t>
            </a:r>
            <a:r>
              <a:rPr lang="ru-RU" sz="3200" dirty="0"/>
              <a:t>вредных привычек и зависимостей;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правильное питание;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отсутствие болезней;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гигиена;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прививки;</a:t>
            </a:r>
          </a:p>
          <a:p>
            <a:r>
              <a:rPr lang="ru-RU" sz="3200" dirty="0" smtClean="0"/>
              <a:t> </a:t>
            </a:r>
            <a:r>
              <a:rPr lang="ru-RU" sz="3200" dirty="0"/>
              <a:t>движение и труд и др.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971" y="4664562"/>
            <a:ext cx="216024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450" y="2387555"/>
            <a:ext cx="2651787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458589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6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778" y="332656"/>
            <a:ext cx="864096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Факторы, разрушающие психологическое благополучие: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636912"/>
            <a:ext cx="6624736" cy="3474720"/>
          </a:xfrm>
        </p:spPr>
        <p:txBody>
          <a:bodyPr/>
          <a:lstStyle/>
          <a:p>
            <a:r>
              <a:rPr lang="ru-RU" sz="3600" dirty="0" smtClean="0"/>
              <a:t> конфликты</a:t>
            </a:r>
            <a:r>
              <a:rPr lang="ru-RU" sz="3600" dirty="0"/>
              <a:t>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нарушения в эмоциональной сфере;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стрессы;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плохой характер и др.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211" y="2060848"/>
            <a:ext cx="3207608" cy="2140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0302" y="4581128"/>
            <a:ext cx="3019425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9550024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64096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Факторы, укрепляющие психологическое благополучие: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204864"/>
            <a:ext cx="6408712" cy="3978776"/>
          </a:xfrm>
        </p:spPr>
        <p:txBody>
          <a:bodyPr>
            <a:normAutofit fontScale="92500" lnSpcReduction="10000"/>
          </a:bodyPr>
          <a:lstStyle/>
          <a:p>
            <a:r>
              <a:rPr lang="ru-RU" sz="3600" dirty="0" smtClean="0"/>
              <a:t> оптимизм</a:t>
            </a:r>
            <a:r>
              <a:rPr lang="ru-RU" sz="3600" dirty="0"/>
              <a:t>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навыки бесконфликтного общения;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умение справляться со стрессами;</a:t>
            </a:r>
          </a:p>
          <a:p>
            <a:r>
              <a:rPr lang="ru-RU" sz="3600" dirty="0" smtClean="0"/>
              <a:t> </a:t>
            </a:r>
            <a:r>
              <a:rPr lang="ru-RU" sz="3600" dirty="0"/>
              <a:t>умение находиться «здесь и сейчас» и др. </a:t>
            </a:r>
          </a:p>
          <a:p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907" y="1916832"/>
            <a:ext cx="3198292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213" y="4869160"/>
            <a:ext cx="2651787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0506844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6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3004"/>
            <a:ext cx="9144000" cy="609499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77072"/>
            <a:ext cx="8229600" cy="864096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bliqueTopRight"/>
            <a:lightRig rig="glow" dir="tl">
              <a:rot lat="0" lon="0" rev="5400000"/>
            </a:lightRig>
          </a:scene3d>
          <a:sp3d>
            <a:bevelT w="114300" prst="artDeco"/>
          </a:sp3d>
        </p:spPr>
        <p:txBody>
          <a:bodyPr>
            <a:noAutofit/>
            <a:scene3d>
              <a:camera prst="obliqueTop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Игровая </a:t>
            </a:r>
            <a: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(</a:t>
            </a:r>
            <a:r>
              <a:rPr lang="ru-RU" sz="8000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гемблинг</a:t>
            </a: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)</a:t>
            </a:r>
            <a: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/>
            </a:r>
            <a:b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</a:br>
            <a:endParaRPr lang="ru-RU" sz="8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24340"/>
            <a:ext cx="871296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cs typeface="Times New Roman" panose="02020603050405020304" pitchFamily="18" charset="0"/>
              </a:rPr>
              <a:t>Виды зависимостей:</a:t>
            </a:r>
            <a:endParaRPr lang="ru-RU" sz="4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011064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228"/>
            <a:ext cx="9144000" cy="687422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293096"/>
            <a:ext cx="6984776" cy="1143000"/>
          </a:xfrm>
        </p:spPr>
        <p:txBody>
          <a:bodyPr>
            <a:noAutofit/>
            <a:scene3d>
              <a:camera prst="obliqueTop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Зависимость</a:t>
            </a: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от пищи</a:t>
            </a:r>
            <a: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/>
            </a:r>
            <a:b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</a:br>
            <a:endParaRPr lang="ru-RU" sz="8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269797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10" y="0"/>
            <a:ext cx="915901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221088"/>
            <a:ext cx="8229600" cy="562074"/>
          </a:xfrm>
        </p:spPr>
        <p:txBody>
          <a:bodyPr>
            <a:noAutofit/>
            <a:scene3d>
              <a:camera prst="obliqueTop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Зависимость</a:t>
            </a:r>
            <a:b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</a:b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от </a:t>
            </a: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работы</a:t>
            </a:r>
            <a:endParaRPr lang="ru-RU" sz="8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99580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149080"/>
            <a:ext cx="8229600" cy="1143000"/>
          </a:xfrm>
        </p:spPr>
        <p:txBody>
          <a:bodyPr>
            <a:normAutofit fontScale="90000"/>
            <a:scene3d>
              <a:camera prst="obliqueTop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sz="89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Потребление (шоппинг</a:t>
            </a:r>
            <a:r>
              <a:rPr lang="ru-RU" sz="89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)</a:t>
            </a:r>
            <a:r>
              <a:rPr lang="ru-RU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/>
            </a:r>
            <a:br>
              <a:rPr lang="ru-RU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</a:b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8128111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46" y="0"/>
            <a:ext cx="9163946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221088"/>
            <a:ext cx="8229600" cy="1143000"/>
          </a:xfrm>
        </p:spPr>
        <p:txBody>
          <a:bodyPr>
            <a:noAutofit/>
            <a:scene3d>
              <a:camera prst="obliqueTop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Мобильная </a:t>
            </a: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зависимость</a:t>
            </a:r>
            <a: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/>
            </a:r>
            <a:b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</a:br>
            <a:endParaRPr lang="ru-RU" sz="8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990851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221088"/>
            <a:ext cx="8229600" cy="490066"/>
          </a:xfrm>
        </p:spPr>
        <p:txBody>
          <a:bodyPr>
            <a:noAutofit/>
            <a:scene3d>
              <a:camera prst="obliqueTop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TV – зависимость</a:t>
            </a:r>
          </a:p>
        </p:txBody>
      </p:sp>
    </p:spTree>
    <p:extLst>
      <p:ext uri="{BB962C8B-B14F-4D97-AF65-F5344CB8AC3E}">
        <p14:creationId xmlns:p14="http://schemas.microsoft.com/office/powerpoint/2010/main" val="3542641993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301208"/>
            <a:ext cx="8229600" cy="922114"/>
          </a:xfrm>
        </p:spPr>
        <p:txBody>
          <a:bodyPr>
            <a:noAutofit/>
            <a:scene3d>
              <a:camera prst="obliqueTopRigh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ru-RU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Лекарственная</a:t>
            </a:r>
            <a: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8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51148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44000" cy="70294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97152"/>
            <a:ext cx="8229600" cy="1719064"/>
          </a:xfrm>
        </p:spPr>
        <p:txBody>
          <a:bodyPr>
            <a:noAutofit/>
            <a:scene3d>
              <a:camera prst="obliqueTopRight"/>
              <a:lightRig rig="threePt" dir="t"/>
            </a:scene3d>
          </a:bodyPr>
          <a:lstStyle/>
          <a:p>
            <a:pPr marL="0" indent="0" algn="ctr">
              <a:buNone/>
            </a:pPr>
            <a:r>
              <a:rPr lang="ru-RU" sz="96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Виртуальная</a:t>
            </a:r>
            <a:endParaRPr lang="ru-RU" sz="960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596138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776"/>
            <a:ext cx="9144000" cy="6884776"/>
          </a:xfrm>
        </p:spPr>
      </p:pic>
    </p:spTree>
    <p:extLst>
      <p:ext uri="{BB962C8B-B14F-4D97-AF65-F5344CB8AC3E}">
        <p14:creationId xmlns:p14="http://schemas.microsoft.com/office/powerpoint/2010/main" val="3975252464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1"/>
          <a:stretch/>
        </p:blipFill>
        <p:spPr>
          <a:xfrm>
            <a:off x="5274" y="0"/>
            <a:ext cx="9138726" cy="6858000"/>
          </a:xfrm>
        </p:spPr>
      </p:pic>
    </p:spTree>
    <p:extLst>
      <p:ext uri="{BB962C8B-B14F-4D97-AF65-F5344CB8AC3E}">
        <p14:creationId xmlns:p14="http://schemas.microsoft.com/office/powerpoint/2010/main" val="1088515472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116632"/>
            <a:ext cx="7704856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</a:t>
            </a:r>
            <a:r>
              <a:rPr lang="ru-RU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ризнаки </a:t>
            </a:r>
            <a:r>
              <a:rPr lang="ru-RU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виртуальной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зависимости: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79512" y="1916832"/>
            <a:ext cx="7416824" cy="468052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Пристрастие </a:t>
            </a:r>
            <a:r>
              <a:rPr lang="ru-RU" sz="2800" dirty="0"/>
              <a:t>к виртуальным знакомствам – избыточность знакомых и друзей в Сети.</a:t>
            </a:r>
          </a:p>
          <a:p>
            <a:r>
              <a:rPr lang="ru-RU" sz="2800" dirty="0" smtClean="0"/>
              <a:t>Навязчивая </a:t>
            </a:r>
            <a:r>
              <a:rPr lang="ru-RU" sz="2800" dirty="0"/>
              <a:t>потребность в Сети – игра в онлайновые азартные игры, постоянные покупки или участия в аукционах.</a:t>
            </a:r>
          </a:p>
          <a:p>
            <a:r>
              <a:rPr lang="ru-RU" sz="2800" dirty="0" smtClean="0"/>
              <a:t>Информационная </a:t>
            </a:r>
            <a:r>
              <a:rPr lang="ru-RU" sz="2800" dirty="0"/>
              <a:t>перегрузка (навязчивый </a:t>
            </a:r>
            <a:r>
              <a:rPr lang="ru-RU" sz="2800" dirty="0" err="1"/>
              <a:t>web</a:t>
            </a:r>
            <a:r>
              <a:rPr lang="ru-RU" sz="2800" dirty="0"/>
              <a:t>-серфинг) – бесконечные путешествия по Сети, поиск информации по базам данных и поисковым сайтам.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5" name="Picture 6" descr="робот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052736"/>
            <a:ext cx="1916396" cy="1755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6644061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116632"/>
            <a:ext cx="770485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</a:rPr>
              <a:t>Психологические 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симптомы: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95536" y="1772816"/>
            <a:ext cx="7272808" cy="4752528"/>
          </a:xfrm>
        </p:spPr>
        <p:txBody>
          <a:bodyPr>
            <a:normAutofit lnSpcReduction="10000"/>
          </a:bodyPr>
          <a:lstStyle/>
          <a:p>
            <a:pPr lvl="0"/>
            <a:r>
              <a:rPr lang="ru-RU" sz="2400" dirty="0"/>
              <a:t>хорошее самочувствие или эйфория за компьютером; </a:t>
            </a:r>
          </a:p>
          <a:p>
            <a:pPr lvl="0"/>
            <a:r>
              <a:rPr lang="ru-RU" sz="2400" dirty="0"/>
              <a:t>невозможность остановиться; </a:t>
            </a:r>
          </a:p>
          <a:p>
            <a:pPr lvl="0"/>
            <a:r>
              <a:rPr lang="ru-RU" sz="2400" dirty="0"/>
              <a:t>увеличение количества времени, проводимого за компьютером; </a:t>
            </a:r>
          </a:p>
          <a:p>
            <a:pPr lvl="0"/>
            <a:r>
              <a:rPr lang="ru-RU" sz="2400" dirty="0"/>
              <a:t>пренебрежение семьей и друзьями; </a:t>
            </a:r>
          </a:p>
          <a:p>
            <a:pPr lvl="0"/>
            <a:r>
              <a:rPr lang="ru-RU" sz="2400" dirty="0"/>
              <a:t>ощущение пустоты, депрессии, раздражения при нахождении не за компьютером; </a:t>
            </a:r>
          </a:p>
          <a:p>
            <a:pPr lvl="0"/>
            <a:r>
              <a:rPr lang="ru-RU" sz="2400" dirty="0"/>
              <a:t>ложь работодателям или членам семьи о своей деятельности; </a:t>
            </a:r>
          </a:p>
          <a:p>
            <a:pPr lvl="0"/>
            <a:r>
              <a:rPr lang="ru-RU" sz="2400" dirty="0"/>
              <a:t>проблемы с работой или учебой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5" name="Picture 7" descr="J:\анимашки\ком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50973"/>
            <a:ext cx="1371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5110433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116632"/>
            <a:ext cx="6512511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Физические</a:t>
            </a:r>
            <a:r>
              <a:rPr lang="ru-RU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симптомы:</a:t>
            </a:r>
            <a:b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95536" y="2060848"/>
            <a:ext cx="7992888" cy="4608512"/>
          </a:xfrm>
        </p:spPr>
        <p:txBody>
          <a:bodyPr>
            <a:normAutofit/>
          </a:bodyPr>
          <a:lstStyle/>
          <a:p>
            <a:pPr lvl="0"/>
            <a:r>
              <a:rPr lang="ru-RU" sz="2400" dirty="0"/>
              <a:t>синдром </a:t>
            </a:r>
            <a:r>
              <a:rPr lang="ru-RU" sz="2400" dirty="0" err="1"/>
              <a:t>карпального</a:t>
            </a:r>
            <a:r>
              <a:rPr lang="ru-RU" sz="2400" dirty="0"/>
              <a:t> канала (туннельное поражение нервных стволов руки, связанное с длительным перенапряжением мышц); </a:t>
            </a:r>
          </a:p>
          <a:p>
            <a:pPr lvl="0"/>
            <a:r>
              <a:rPr lang="ru-RU" sz="2400" dirty="0"/>
              <a:t>сухость в глазах; </a:t>
            </a:r>
          </a:p>
          <a:p>
            <a:pPr lvl="0"/>
            <a:r>
              <a:rPr lang="ru-RU" sz="2400" dirty="0"/>
              <a:t>головные боли по типу мигрени; </a:t>
            </a:r>
          </a:p>
          <a:p>
            <a:pPr lvl="0"/>
            <a:r>
              <a:rPr lang="ru-RU" sz="2400" dirty="0"/>
              <a:t>боли в спине; </a:t>
            </a:r>
          </a:p>
          <a:p>
            <a:pPr lvl="0"/>
            <a:r>
              <a:rPr lang="ru-RU" sz="2400" dirty="0"/>
              <a:t>нерегулярное питание, пропуск приемов пищи; </a:t>
            </a:r>
          </a:p>
          <a:p>
            <a:pPr lvl="0"/>
            <a:r>
              <a:rPr lang="ru-RU" sz="2400" dirty="0"/>
              <a:t>пренебрежение личной гигиеной; </a:t>
            </a:r>
          </a:p>
          <a:p>
            <a:pPr lvl="0"/>
            <a:r>
              <a:rPr lang="ru-RU" sz="2400" dirty="0"/>
              <a:t>расстройства сна, изменение режима сна.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6" name="Picture 15" descr="цветн глаз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84984"/>
            <a:ext cx="14478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7" descr="сон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202" y="5013176"/>
            <a:ext cx="1893653" cy="17048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8" descr="палец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456" y="1844824"/>
            <a:ext cx="1295400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498044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AC090"/>
            </a:gs>
            <a:gs pos="64999">
              <a:srgbClr val="F0EBD5"/>
            </a:gs>
            <a:gs pos="100000">
              <a:srgbClr val="D1C39F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762000" y="5562600"/>
            <a:ext cx="71628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CC3300"/>
                </a:solidFill>
                <a:effectLst>
                  <a:reflection blurRad="6350" stA="55000" endA="300" endPos="45500" dir="5400000" sy="-100000" algn="bl" rotWithShape="0"/>
                </a:effectLst>
                <a:latin typeface="+mj-lt"/>
              </a:rPr>
              <a:t>Вы </a:t>
            </a:r>
          </a:p>
          <a:p>
            <a:pPr algn="ctr"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CC3300"/>
                </a:solidFill>
                <a:effectLst>
                  <a:reflection blurRad="6350" stA="55000" endA="300" endPos="45500" dir="5400000" sy="-100000" algn="bl" rotWithShape="0"/>
                </a:effectLst>
                <a:latin typeface="+mj-lt"/>
              </a:rPr>
              <a:t>Интернет-зависимы, </a:t>
            </a:r>
          </a:p>
          <a:p>
            <a:pPr algn="ctr"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CC3300"/>
                </a:solidFill>
                <a:effectLst>
                  <a:reflection blurRad="6350" stA="55000" endA="300" endPos="45500" dir="5400000" sy="-100000" algn="bl" rotWithShape="0"/>
                </a:effectLst>
                <a:latin typeface="+mj-lt"/>
              </a:rPr>
              <a:t>если на любые пять вопросов ответили ДА.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731276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0"/>
            <a:r>
              <a:rPr lang="ru-RU" altLang="ru-RU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1.</a:t>
            </a:r>
            <a:r>
              <a:rPr lang="ru-RU" dirty="0" smtClean="0">
                <a:latin typeface="+mn-lt"/>
                <a:cs typeface="Times New Roman" panose="02020603050405020304" pitchFamily="18" charset="0"/>
              </a:rPr>
              <a:t>Чувствуете </a:t>
            </a:r>
            <a:r>
              <a:rPr lang="ru-RU" dirty="0">
                <a:latin typeface="+mn-lt"/>
                <a:cs typeface="Times New Roman" panose="02020603050405020304" pitchFamily="18" charset="0"/>
              </a:rPr>
              <a:t>ли вы себя озабоченным </a:t>
            </a:r>
            <a:r>
              <a:rPr lang="ru-RU" dirty="0" smtClean="0">
                <a:latin typeface="+mn-lt"/>
                <a:cs typeface="Times New Roman" panose="02020603050405020304" pitchFamily="18" charset="0"/>
              </a:rPr>
              <a:t>Интернетом? </a:t>
            </a:r>
            <a:endParaRPr lang="ru-RU" dirty="0">
              <a:effectLst/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-20472" y="1287933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0"/>
            <a:r>
              <a:rPr lang="ru-RU" altLang="ru-RU" dirty="0" smtClean="0">
                <a:solidFill>
                  <a:prstClr val="black"/>
                </a:solidFill>
              </a:rPr>
              <a:t>2. </a:t>
            </a:r>
            <a:r>
              <a:rPr lang="ru-RU" dirty="0">
                <a:latin typeface="+mn-lt"/>
                <a:cs typeface="Times New Roman" panose="02020603050405020304" pitchFamily="18" charset="0"/>
              </a:rPr>
              <a:t>Ощущаете ли вы потребность в увеличении времени, проведенного в Сети? </a:t>
            </a:r>
            <a:endParaRPr lang="ru-RU" dirty="0">
              <a:effectLst/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0" y="3706486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0"/>
            <a:r>
              <a:rPr lang="ru-RU" altLang="ru-RU" dirty="0" smtClean="0">
                <a:solidFill>
                  <a:prstClr val="black"/>
                </a:solidFill>
              </a:rPr>
              <a:t>6. </a:t>
            </a:r>
            <a:r>
              <a:rPr lang="ru-RU" dirty="0">
                <a:latin typeface="+mn-lt"/>
                <a:cs typeface="Times New Roman" panose="02020603050405020304" pitchFamily="18" charset="0"/>
              </a:rPr>
              <a:t>Были ли у вас случаи, когда вы рисковали получить проблемы в учебе или в личной жизни из-за Интернета? </a:t>
            </a:r>
            <a:endParaRPr lang="ru-RU" dirty="0">
              <a:effectLst/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3251" y="2592833"/>
            <a:ext cx="9144000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prstClr val="black"/>
                </a:solidFill>
              </a:rPr>
              <a:t>4. </a:t>
            </a:r>
            <a:r>
              <a:rPr lang="ru-RU" altLang="ru-RU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Чувствуете ли Вы себя усталым, угнетенным или раздраженным при попытках ограничить или прекратить пользование Интернетом?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0" y="4452567"/>
            <a:ext cx="91440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0"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prstClr val="black"/>
                </a:solidFill>
              </a:rPr>
              <a:t>7. </a:t>
            </a:r>
            <a:r>
              <a:rPr lang="ru-RU" dirty="0">
                <a:latin typeface="+mn-lt"/>
                <a:cs typeface="Times New Roman" panose="02020603050405020304" pitchFamily="18" charset="0"/>
              </a:rPr>
              <a:t>Случалось ли вам лгать членам семьи, врачам или другим людям, чтобы скрыть время пребывания в Сети? 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-20472" y="1772816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73050" indent="-27305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0"/>
            <a:r>
              <a:rPr lang="ru-RU" altLang="ru-RU" dirty="0" smtClean="0">
                <a:solidFill>
                  <a:prstClr val="black"/>
                </a:solidFill>
              </a:rPr>
              <a:t>3</a:t>
            </a:r>
            <a:r>
              <a:rPr lang="ru-RU" alt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+mn-lt"/>
                <a:cs typeface="Times New Roman" panose="02020603050405020304" pitchFamily="18" charset="0"/>
              </a:rPr>
              <a:t>Предпринимались ли вами или вашими родственниками безуспешные по пытки контролировать, ограничить или прекратить использование Интернета? </a:t>
            </a:r>
            <a:endParaRPr lang="ru-RU" dirty="0">
              <a:effectLst/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15273" y="3240015"/>
            <a:ext cx="91440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prstClr val="black"/>
                </a:solidFill>
              </a:rPr>
              <a:t>5. </a:t>
            </a:r>
            <a:r>
              <a:rPr lang="ru-RU" altLang="ru-RU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Находитесь ли Вы он-</a:t>
            </a:r>
            <a:r>
              <a:rPr lang="ru-RU" altLang="ru-RU" dirty="0" err="1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лайн</a:t>
            </a:r>
            <a:r>
              <a:rPr lang="ru-RU" altLang="ru-RU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больше, чем предполагали?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5618" name="Picture 18" descr="опасность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946" y="1458593"/>
            <a:ext cx="33940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131236"/>
            <a:ext cx="86409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+mj-lt"/>
                <a:cs typeface="Times New Roman" panose="02020603050405020304" pitchFamily="18" charset="0"/>
              </a:rPr>
              <a:t>«Являетесь ли Вы интернет-зависимым?»</a:t>
            </a: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+mj-lt"/>
                <a:cs typeface="Times New Roman" panose="02020603050405020304" pitchFamily="18" charset="0"/>
              </a:rPr>
              <a:t/>
            </a:r>
            <a:b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  <a:latin typeface="+mj-lt"/>
                <a:cs typeface="Times New Roman" panose="02020603050405020304" pitchFamily="18" charset="0"/>
              </a:rPr>
            </a:br>
            <a:endParaRPr lang="ru-RU" sz="2000" b="1" dirty="0"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300" endPos="45500" dir="5400000" sy="-100000" algn="bl" rotWithShape="0"/>
              </a:effectLst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73" y="5079047"/>
            <a:ext cx="87331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8. </a:t>
            </a:r>
            <a:r>
              <a:rPr lang="ru-RU" dirty="0">
                <a:cs typeface="Times New Roman" panose="02020603050405020304" pitchFamily="18" charset="0"/>
              </a:rPr>
              <a:t>Используете ли вы Интернет для того, чтобы уйти от проблем или от дурного </a:t>
            </a:r>
            <a:r>
              <a:rPr lang="ru-RU" dirty="0" smtClean="0">
                <a:cs typeface="Times New Roman" panose="02020603050405020304" pitchFamily="18" charset="0"/>
              </a:rPr>
              <a:t>настроения?</a:t>
            </a:r>
            <a:endParaRPr lang="ru-RU" dirty="0">
              <a:cs typeface="Times New Roman" panose="02020603050405020304" pitchFamily="18" charset="0"/>
            </a:endParaRPr>
          </a:p>
          <a:p>
            <a:pPr lvl="0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2034565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  <p:bldP spid="25606" grpId="0"/>
      <p:bldP spid="25608" grpId="0"/>
      <p:bldP spid="25610" grpId="0"/>
      <p:bldP spid="25613" grpId="0"/>
      <p:bldP spid="25614" grpId="0"/>
      <p:bldP spid="25616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24936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Влечение к Интернету развивается благодаря четырем главным факторам:</a:t>
            </a:r>
            <a:br>
              <a:rPr lang="ru-RU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32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23528" y="1772816"/>
            <a:ext cx="8712968" cy="3312368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ru-RU" sz="3200" dirty="0" smtClean="0"/>
              <a:t>1. доступность </a:t>
            </a:r>
            <a:r>
              <a:rPr lang="ru-RU" sz="3200" dirty="0"/>
              <a:t>разнообразной информации</a:t>
            </a:r>
            <a:r>
              <a:rPr lang="ru-RU" sz="3200" dirty="0" smtClean="0"/>
              <a:t>;</a:t>
            </a:r>
          </a:p>
          <a:p>
            <a:pPr marL="45720" indent="0">
              <a:buNone/>
            </a:pP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2. широкая </a:t>
            </a:r>
            <a:r>
              <a:rPr lang="ru-RU" sz="3200" dirty="0"/>
              <a:t>интерактивность, постоянное общение</a:t>
            </a:r>
            <a:r>
              <a:rPr lang="ru-RU" sz="3200" dirty="0" smtClean="0"/>
              <a:t>;</a:t>
            </a:r>
          </a:p>
          <a:p>
            <a:pPr marL="45720" indent="0">
              <a:buNone/>
            </a:pP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3. персональный </a:t>
            </a:r>
            <a:r>
              <a:rPr lang="ru-RU" sz="3200" dirty="0"/>
              <a:t>контроль за информацией о себе, позволяющий создавать определенный «образ</a:t>
            </a:r>
            <a:r>
              <a:rPr lang="ru-RU" sz="3200" dirty="0" smtClean="0"/>
              <a:t>»;</a:t>
            </a:r>
          </a:p>
          <a:p>
            <a:pPr marL="45720" indent="0">
              <a:buNone/>
            </a:pP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4. анонимность </a:t>
            </a:r>
            <a:r>
              <a:rPr lang="ru-RU" sz="3200" dirty="0"/>
              <a:t>передаваемой информации.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654296"/>
            <a:ext cx="4590288" cy="2203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53679844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116632"/>
            <a:ext cx="792088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Расстройства в поведении человека:</a:t>
            </a:r>
            <a:endParaRPr lang="ru-RU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07504" y="1844824"/>
            <a:ext cx="7272808" cy="4392488"/>
          </a:xfrm>
        </p:spPr>
        <p:txBody>
          <a:bodyPr>
            <a:noAutofit/>
          </a:bodyPr>
          <a:lstStyle/>
          <a:p>
            <a:r>
              <a:rPr lang="ru-RU" sz="2800" dirty="0" smtClean="0"/>
              <a:t>Ложь </a:t>
            </a:r>
            <a:r>
              <a:rPr lang="ru-RU" sz="2800" dirty="0"/>
              <a:t>и даже совершение криминальных </a:t>
            </a:r>
            <a:r>
              <a:rPr lang="ru-RU" sz="2800" dirty="0" smtClean="0"/>
              <a:t>действий;</a:t>
            </a:r>
            <a:endParaRPr lang="ru-RU" sz="2800" dirty="0"/>
          </a:p>
          <a:p>
            <a:r>
              <a:rPr lang="ru-RU" sz="2800" dirty="0" smtClean="0"/>
              <a:t>Уход </a:t>
            </a:r>
            <a:r>
              <a:rPr lang="ru-RU" sz="2800" dirty="0"/>
              <a:t>от реального </a:t>
            </a:r>
            <a:r>
              <a:rPr lang="ru-RU" sz="2800" dirty="0" smtClean="0"/>
              <a:t>мира. Мгновенное </a:t>
            </a:r>
            <a:r>
              <a:rPr lang="ru-RU" sz="2800" dirty="0"/>
              <a:t>бегство в фантастический </a:t>
            </a:r>
            <a:r>
              <a:rPr lang="ru-RU" sz="2800" dirty="0" smtClean="0"/>
              <a:t>мир;</a:t>
            </a:r>
          </a:p>
          <a:p>
            <a:r>
              <a:rPr lang="ru-RU" sz="2800" dirty="0" smtClean="0"/>
              <a:t>Отдаление </a:t>
            </a:r>
            <a:r>
              <a:rPr lang="ru-RU" sz="2800" dirty="0"/>
              <a:t>людей, сужение социальных </a:t>
            </a:r>
            <a:r>
              <a:rPr lang="ru-RU" sz="2800" dirty="0" smtClean="0"/>
              <a:t>контактов</a:t>
            </a:r>
            <a:r>
              <a:rPr lang="ru-RU" sz="2800" dirty="0"/>
              <a:t>;</a:t>
            </a:r>
            <a:endParaRPr lang="ru-RU" sz="2800" dirty="0" smtClean="0"/>
          </a:p>
          <a:p>
            <a:r>
              <a:rPr lang="ru-RU" sz="2800" dirty="0" smtClean="0"/>
              <a:t>Проблемы </a:t>
            </a:r>
            <a:r>
              <a:rPr lang="ru-RU" sz="2800" dirty="0"/>
              <a:t>с </a:t>
            </a:r>
            <a:r>
              <a:rPr lang="ru-RU" sz="2800" dirty="0" smtClean="0"/>
              <a:t>учебой;</a:t>
            </a:r>
          </a:p>
          <a:p>
            <a:r>
              <a:rPr lang="ru-RU" sz="2800" dirty="0" smtClean="0"/>
              <a:t>Низкий </a:t>
            </a:r>
            <a:r>
              <a:rPr lang="ru-RU" sz="2800" dirty="0"/>
              <a:t>контроль за количеством времени, проведенного в Сети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5" name="Picture 10" descr="псих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806" y="4149080"/>
            <a:ext cx="3065194" cy="2683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1841970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Рекомендации:</a:t>
            </a:r>
            <a:endParaRPr lang="ru-RU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95536" y="980728"/>
            <a:ext cx="8424936" cy="547260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Используйте </a:t>
            </a:r>
            <a:r>
              <a:rPr lang="ru-RU" dirty="0"/>
              <a:t>реальный мир для расширения социальных контактов. Реальный мир, жизнь человека – это постоянное освоение, расширение и преображение реальности, и внутренней, и внешней. Таким путем человек становится совершеннее.</a:t>
            </a:r>
          </a:p>
          <a:p>
            <a:r>
              <a:rPr lang="ru-RU" dirty="0" smtClean="0"/>
              <a:t>Определите </a:t>
            </a:r>
            <a:r>
              <a:rPr lang="ru-RU" dirty="0"/>
              <a:t>свое место и цель в реальном мире. Ищите реальные пути быть тем, кем хочется. Избегайте простых способов достигать цели: бесплатный сыр – только в мышеловке.</a:t>
            </a:r>
          </a:p>
          <a:p>
            <a:r>
              <a:rPr lang="ru-RU" dirty="0" smtClean="0"/>
              <a:t>Виртуальная </a:t>
            </a:r>
            <a:r>
              <a:rPr lang="ru-RU" dirty="0"/>
              <a:t>реальность заполняет «дыры» в жизни. Живите без «заплаток»!</a:t>
            </a:r>
          </a:p>
          <a:p>
            <a:r>
              <a:rPr lang="ru-RU" dirty="0" smtClean="0"/>
              <a:t>Компьютер</a:t>
            </a:r>
            <a:r>
              <a:rPr lang="ru-RU" dirty="0"/>
              <a:t> – это всего лишь инструмент, усиливающий ваши способности, а не заменитель цели.</a:t>
            </a:r>
          </a:p>
          <a:p>
            <a:r>
              <a:rPr lang="ru-RU" dirty="0" smtClean="0"/>
              <a:t>Развивать </a:t>
            </a:r>
            <a:r>
              <a:rPr lang="ru-RU" dirty="0"/>
              <a:t>в виртуальной реальности то, что для вас не важно в реальной жизни, – нельзя. Делайте то, что хотите, в реальной жизни!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8604682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496944" cy="5721816"/>
          </a:xfrm>
        </p:spPr>
        <p:txBody>
          <a:bodyPr/>
          <a:lstStyle/>
          <a:p>
            <a:r>
              <a:rPr lang="ru-RU" sz="2400" dirty="0" smtClean="0"/>
              <a:t>Ищите </a:t>
            </a:r>
            <a:r>
              <a:rPr lang="ru-RU" sz="2400" dirty="0"/>
              <a:t>друзей в реальности. Виртуальный мир дает только иллюзию принадлежности к группе и не развивает никаких действительных навыков общения.</a:t>
            </a:r>
          </a:p>
          <a:p>
            <a:r>
              <a:rPr lang="ru-RU" sz="2400" dirty="0" smtClean="0"/>
              <a:t>Наполняйте </a:t>
            </a:r>
            <a:r>
              <a:rPr lang="ru-RU" sz="2400" dirty="0"/>
              <a:t>жизнь положительными событиями, поступками.</a:t>
            </a:r>
          </a:p>
          <a:p>
            <a:r>
              <a:rPr lang="ru-RU" sz="2400" dirty="0" smtClean="0"/>
              <a:t>Имейте </a:t>
            </a:r>
            <a:r>
              <a:rPr lang="ru-RU" sz="2400" dirty="0"/>
              <a:t>собственные четкие взгляды, убеждения.</a:t>
            </a:r>
          </a:p>
          <a:p>
            <a:r>
              <a:rPr lang="ru-RU" sz="2400" dirty="0" smtClean="0"/>
              <a:t>Избегайте </a:t>
            </a:r>
            <a:r>
              <a:rPr lang="ru-RU" sz="2400" dirty="0"/>
              <a:t>лживости и анонимности в виртуальной реальности.</a:t>
            </a:r>
          </a:p>
          <a:p>
            <a:r>
              <a:rPr lang="ru-RU" sz="2400" dirty="0" smtClean="0"/>
              <a:t>Пребывайте </a:t>
            </a:r>
            <a:r>
              <a:rPr lang="ru-RU" sz="2400" dirty="0"/>
              <a:t>«здесь и сейчас», а не «там».</a:t>
            </a:r>
          </a:p>
          <a:p>
            <a:r>
              <a:rPr lang="ru-RU" sz="2400" dirty="0" smtClean="0"/>
              <a:t>Научитесь </a:t>
            </a:r>
            <a:r>
              <a:rPr lang="ru-RU" sz="2400" dirty="0"/>
              <a:t>контролировать собственное время и время за компьютером.</a:t>
            </a:r>
          </a:p>
          <a:p>
            <a:endParaRPr lang="ru-RU" dirty="0"/>
          </a:p>
        </p:txBody>
      </p:sp>
      <p:pic>
        <p:nvPicPr>
          <p:cNvPr id="6" name="Picture 18" descr="D:\Irina\анимашки\l-86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45224"/>
            <a:ext cx="199231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D:\Irina\анимашки\ludia-228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822" y="5616674"/>
            <a:ext cx="2272723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J:\анимашки\File23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980384"/>
            <a:ext cx="1281810" cy="1988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5486480"/>
      </p:ext>
    </p:extLst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84fd94b72a670ab99898e42c021e09c97f1f8d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553</Words>
  <Application>Microsoft Office PowerPoint</Application>
  <PresentationFormat>Экран (4:3)</PresentationFormat>
  <Paragraphs>104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Воздушный поток</vt:lpstr>
      <vt:lpstr>Интернет-зависимость</vt:lpstr>
      <vt:lpstr>Презентация PowerPoint</vt:lpstr>
      <vt:lpstr>Факторы, разрушающие физическое благополучие: </vt:lpstr>
      <vt:lpstr>Факторы, укрепляющие физическое благополучие:</vt:lpstr>
      <vt:lpstr>Факторы, разрушающие психологическое благополучие:</vt:lpstr>
      <vt:lpstr>Факторы, укрепляющие психологическое благополучие:</vt:lpstr>
      <vt:lpstr>Игровая (гемблинг) </vt:lpstr>
      <vt:lpstr>Зависимость  от пищи </vt:lpstr>
      <vt:lpstr>Зависимость  от работы</vt:lpstr>
      <vt:lpstr>Потребление (шоппинг) </vt:lpstr>
      <vt:lpstr>Мобильная зависимость </vt:lpstr>
      <vt:lpstr>TV – зависимость</vt:lpstr>
      <vt:lpstr>Лекарственная </vt:lpstr>
      <vt:lpstr>Виртуальная</vt:lpstr>
      <vt:lpstr>Презентация PowerPoint</vt:lpstr>
      <vt:lpstr>Презентация PowerPoint</vt:lpstr>
      <vt:lpstr>Признаки виртуальной зависимости:</vt:lpstr>
      <vt:lpstr>Психологические симптомы:</vt:lpstr>
      <vt:lpstr>Физические симптомы: </vt:lpstr>
      <vt:lpstr>Презентация PowerPoint</vt:lpstr>
      <vt:lpstr>Влечение к Интернету развивается благодаря четырем главным факторам: </vt:lpstr>
      <vt:lpstr>Расстройства в поведении человека:</vt:lpstr>
      <vt:lpstr>Рекомендации: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Игровая зависимость</dc:title>
  <dc:creator>Сергей Сидоров</dc:creator>
  <cp:lastModifiedBy>Сергей</cp:lastModifiedBy>
  <cp:revision>63</cp:revision>
  <dcterms:modified xsi:type="dcterms:W3CDTF">2014-12-27T17:02:12Z</dcterms:modified>
</cp:coreProperties>
</file>