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5" r:id="rId10"/>
  </p:sldIdLst>
  <p:sldSz cx="9144000" cy="6858000" type="screen4x3"/>
  <p:notesSz cx="6858000" cy="9144000"/>
  <p:custDataLst>
    <p:tags r:id="rId11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1" d="100"/>
          <a:sy n="91" d="100"/>
        </p:scale>
        <p:origin x="-1200" y="21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573D8-6A0E-4F5C-89DA-16BA10894077}" type="datetimeFigureOut">
              <a:rPr lang="ru-RU" smtClean="0"/>
              <a:pPr/>
              <a:t>25.12.2014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8FF59DD-0EEF-4F5E-A292-84D918E5626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573D8-6A0E-4F5C-89DA-16BA10894077}" type="datetimeFigureOut">
              <a:rPr lang="ru-RU" smtClean="0"/>
              <a:pPr/>
              <a:t>25.12.2014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8FF59DD-0EEF-4F5E-A292-84D918E5626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573D8-6A0E-4F5C-89DA-16BA10894077}" type="datetimeFigureOut">
              <a:rPr lang="ru-RU" smtClean="0"/>
              <a:pPr/>
              <a:t>25.12.2014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F59DD-0EEF-4F5E-A292-84D918E5626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573D8-6A0E-4F5C-89DA-16BA10894077}" type="datetimeFigureOut">
              <a:rPr lang="ru-RU" smtClean="0"/>
              <a:pPr/>
              <a:t>25.12.2014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F59DD-0EEF-4F5E-A292-84D918E5626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573D8-6A0E-4F5C-89DA-16BA10894077}" type="datetimeFigureOut">
              <a:rPr lang="ru-RU" smtClean="0"/>
              <a:pPr/>
              <a:t>25.12.2014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A8FF59DD-0EEF-4F5E-A292-84D918E5626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p:transition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573D8-6A0E-4F5C-89DA-16BA10894077}" type="datetimeFigureOut">
              <a:rPr lang="ru-RU" smtClean="0"/>
              <a:pPr/>
              <a:t>25.12.2014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F59DD-0EEF-4F5E-A292-84D918E5626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573D8-6A0E-4F5C-89DA-16BA10894077}" type="datetimeFigureOut">
              <a:rPr lang="ru-RU" smtClean="0"/>
              <a:pPr/>
              <a:t>25.12.2014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F59DD-0EEF-4F5E-A292-84D918E5626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573D8-6A0E-4F5C-89DA-16BA10894077}" type="datetimeFigureOut">
              <a:rPr lang="ru-RU" smtClean="0"/>
              <a:pPr/>
              <a:t>25.12.2014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F59DD-0EEF-4F5E-A292-84D918E5626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573D8-6A0E-4F5C-89DA-16BA10894077}" type="datetimeFigureOut">
              <a:rPr lang="ru-RU" smtClean="0"/>
              <a:pPr/>
              <a:t>25.12.2014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F59DD-0EEF-4F5E-A292-84D918E5626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  <p:transition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573D8-6A0E-4F5C-89DA-16BA10894077}" type="datetimeFigureOut">
              <a:rPr lang="ru-RU" smtClean="0"/>
              <a:pPr/>
              <a:t>25.12.2014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F59DD-0EEF-4F5E-A292-84D918E5626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573D8-6A0E-4F5C-89DA-16BA10894077}" type="datetimeFigureOut">
              <a:rPr lang="ru-RU" smtClean="0"/>
              <a:pPr/>
              <a:t>25.12.2014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F59DD-0EEF-4F5E-A292-84D918E5626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C6C573D8-6A0E-4F5C-89DA-16BA10894077}" type="datetimeFigureOut">
              <a:rPr lang="ru-RU" smtClean="0"/>
              <a:pPr/>
              <a:t>25.12.2014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A8FF59DD-0EEF-4F5E-A292-84D918E5626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>
    <p:dissolve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si-sv.com/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Relationship Id="rId6" Type="http://schemas.openxmlformats.org/officeDocument/2006/relationships/slide" Target="slide9.xml"/><Relationship Id="rId5" Type="http://schemas.openxmlformats.org/officeDocument/2006/relationships/slide" Target="slide8.xml"/><Relationship Id="rId4" Type="http://schemas.openxmlformats.org/officeDocument/2006/relationships/slide" Target="slide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7544" y="1052736"/>
            <a:ext cx="8458200" cy="1222375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 smtClean="0"/>
              <a:t>Понятие и виды ценных бумаг</a:t>
            </a:r>
            <a:br>
              <a:rPr lang="ru-RU" sz="4000" b="1" dirty="0" smtClean="0"/>
            </a:br>
            <a:endParaRPr lang="ru-RU" sz="4000" b="1" dirty="0"/>
          </a:p>
        </p:txBody>
      </p:sp>
      <p:pic>
        <p:nvPicPr>
          <p:cNvPr id="4" name="Рисунок 3" descr="фон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67744" y="2105351"/>
            <a:ext cx="4752528" cy="3165184"/>
          </a:xfrm>
          <a:prstGeom prst="rect">
            <a:avLst/>
          </a:prstGeom>
        </p:spPr>
      </p:pic>
      <p:sp>
        <p:nvSpPr>
          <p:cNvPr id="5" name="TextBox 3"/>
          <p:cNvSpPr txBox="1"/>
          <p:nvPr/>
        </p:nvSpPr>
        <p:spPr>
          <a:xfrm>
            <a:off x="4283968" y="5949280"/>
            <a:ext cx="460851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ru-RU" sz="1400" b="1" dirty="0" smtClean="0"/>
              <a:t>Дарья Коптелова</a:t>
            </a:r>
            <a:r>
              <a:rPr lang="ru-RU" sz="1400" dirty="0" smtClean="0"/>
              <a:t>, 3002 гр. ШГПИ</a:t>
            </a:r>
          </a:p>
          <a:p>
            <a:pPr algn="r"/>
            <a:r>
              <a:rPr lang="en-US" sz="1200" i="1" dirty="0" smtClean="0">
                <a:hlinkClick r:id="rId3"/>
              </a:rPr>
              <a:t>si-sv.com</a:t>
            </a:r>
            <a:endParaRPr lang="ru-RU" sz="1200" i="1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Что такое ценная бумага?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340768"/>
            <a:ext cx="868680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1800" dirty="0" smtClean="0"/>
              <a:t>      </a:t>
            </a:r>
            <a:r>
              <a:rPr lang="ru-RU" sz="2400" b="1" i="1" dirty="0" smtClean="0">
                <a:solidFill>
                  <a:srgbClr val="FF0000"/>
                </a:solidFill>
              </a:rPr>
              <a:t>Ценная бумага </a:t>
            </a:r>
            <a:r>
              <a:rPr lang="ru-RU" sz="2400" dirty="0" smtClean="0"/>
              <a:t>— </a:t>
            </a:r>
            <a:r>
              <a:rPr lang="ru-RU" sz="2400" dirty="0" smtClean="0">
                <a:solidFill>
                  <a:srgbClr val="00B050"/>
                </a:solidFill>
              </a:rPr>
              <a:t>является объектом гражданских прав</a:t>
            </a:r>
            <a:r>
              <a:rPr lang="ru-RU" sz="2400" dirty="0" smtClean="0"/>
              <a:t>(ст.128 ГК), представляет собой документ, который отражает связанные с ним имущественные права, может самостоятельно обращаться на рынке и быть объектом купли-продажи и иных сделок, служит источником получения регулярного или разового дохода, выступает разновидностью денежного капитала.</a:t>
            </a:r>
            <a:endParaRPr lang="ru-RU" sz="2400" dirty="0"/>
          </a:p>
        </p:txBody>
      </p:sp>
      <p:pic>
        <p:nvPicPr>
          <p:cNvPr id="5" name="Рисунок 4" descr="ц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67944" y="3929456"/>
            <a:ext cx="2664296" cy="2464474"/>
          </a:xfrm>
          <a:prstGeom prst="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Виды ценных бумаг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27584" y="1484784"/>
            <a:ext cx="4680520" cy="4525963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ru-RU" dirty="0" smtClean="0">
                <a:hlinkClick r:id="rId2" action="ppaction://hlinksldjump"/>
              </a:rPr>
              <a:t>Акции</a:t>
            </a:r>
            <a:r>
              <a:rPr lang="ru-RU" dirty="0" smtClean="0"/>
              <a:t> </a:t>
            </a:r>
          </a:p>
          <a:p>
            <a:pPr>
              <a:buFont typeface="Wingdings" pitchFamily="2" charset="2"/>
              <a:buChar char="v"/>
            </a:pPr>
            <a:r>
              <a:rPr lang="ru-RU" dirty="0" smtClean="0">
                <a:hlinkClick r:id="rId3" action="ppaction://hlinksldjump"/>
              </a:rPr>
              <a:t>Облигация</a:t>
            </a:r>
            <a:r>
              <a:rPr lang="ru-RU" dirty="0" smtClean="0"/>
              <a:t> </a:t>
            </a:r>
          </a:p>
          <a:p>
            <a:pPr>
              <a:buFont typeface="Wingdings" pitchFamily="2" charset="2"/>
              <a:buChar char="v"/>
            </a:pPr>
            <a:r>
              <a:rPr lang="ru-RU" dirty="0" smtClean="0">
                <a:hlinkClick r:id="rId4" action="ppaction://hlinksldjump"/>
              </a:rPr>
              <a:t>Вексель</a:t>
            </a:r>
            <a:r>
              <a:rPr lang="ru-RU" dirty="0" smtClean="0"/>
              <a:t> </a:t>
            </a:r>
          </a:p>
          <a:p>
            <a:pPr>
              <a:buFont typeface="Wingdings" pitchFamily="2" charset="2"/>
              <a:buChar char="v"/>
            </a:pPr>
            <a:r>
              <a:rPr lang="ru-RU" dirty="0" smtClean="0">
                <a:hlinkClick r:id="rId5" action="ppaction://hlinksldjump"/>
              </a:rPr>
              <a:t>Чек</a:t>
            </a:r>
            <a:r>
              <a:rPr lang="ru-RU" dirty="0" smtClean="0"/>
              <a:t> </a:t>
            </a:r>
          </a:p>
          <a:p>
            <a:pPr>
              <a:buFont typeface="Wingdings" pitchFamily="2" charset="2"/>
              <a:buChar char="v"/>
            </a:pPr>
            <a:r>
              <a:rPr lang="ru-RU" dirty="0" smtClean="0">
                <a:hlinkClick r:id="rId6" action="ppaction://hlinksldjump"/>
              </a:rPr>
              <a:t>Коносамент </a:t>
            </a:r>
            <a:endParaRPr lang="ru-RU" dirty="0" smtClean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4814431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11560" y="332656"/>
            <a:ext cx="7859824" cy="6120679"/>
          </a:xfr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404664"/>
            <a:ext cx="8686800" cy="838200"/>
          </a:xfrm>
        </p:spPr>
        <p:txBody>
          <a:bodyPr/>
          <a:lstStyle/>
          <a:p>
            <a:pPr algn="ctr"/>
            <a:r>
              <a:rPr lang="ru-RU" dirty="0" smtClean="0"/>
              <a:t>Акция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1196752"/>
            <a:ext cx="8686800" cy="4525963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   </a:t>
            </a:r>
            <a:r>
              <a:rPr lang="ru-RU" u="sng" dirty="0" smtClean="0"/>
              <a:t>АКЦИЯ</a:t>
            </a:r>
            <a:r>
              <a:rPr lang="ru-RU" dirty="0" smtClean="0"/>
              <a:t> - единичный </a:t>
            </a:r>
            <a:r>
              <a:rPr lang="ru-RU" dirty="0" smtClean="0">
                <a:solidFill>
                  <a:srgbClr val="FF0000"/>
                </a:solidFill>
              </a:rPr>
              <a:t>вклад</a:t>
            </a:r>
            <a:r>
              <a:rPr lang="ru-RU" dirty="0" smtClean="0"/>
              <a:t> в уставный капитал акционерного общества </a:t>
            </a:r>
            <a:r>
              <a:rPr lang="ru-RU" dirty="0" smtClean="0">
                <a:solidFill>
                  <a:srgbClr val="FF0000"/>
                </a:solidFill>
              </a:rPr>
              <a:t>с вытекающими из этого правами.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4" name="Рисунок 3" descr="ак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5576" y="3068960"/>
            <a:ext cx="7524916" cy="3110458"/>
          </a:xfrm>
          <a:prstGeom prst="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686800" cy="838200"/>
          </a:xfrm>
        </p:spPr>
        <p:txBody>
          <a:bodyPr/>
          <a:lstStyle/>
          <a:p>
            <a:pPr algn="ctr"/>
            <a:r>
              <a:rPr lang="ru-RU" dirty="0" smtClean="0"/>
              <a:t>Облигация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1196752"/>
            <a:ext cx="8686800" cy="4525963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   </a:t>
            </a:r>
            <a:r>
              <a:rPr lang="ru-RU" dirty="0" smtClean="0">
                <a:solidFill>
                  <a:srgbClr val="FF0000"/>
                </a:solidFill>
              </a:rPr>
              <a:t>ОБЛИГАЦИЯ</a:t>
            </a:r>
            <a:r>
              <a:rPr lang="ru-RU" dirty="0" smtClean="0"/>
              <a:t> - единичное </a:t>
            </a:r>
            <a:r>
              <a:rPr lang="ru-RU" dirty="0" smtClean="0">
                <a:solidFill>
                  <a:srgbClr val="FF0000"/>
                </a:solidFill>
              </a:rPr>
              <a:t>долговое обязательство </a:t>
            </a:r>
            <a:r>
              <a:rPr lang="ru-RU" dirty="0" smtClean="0"/>
              <a:t>на возврат вложенной денежной суммы через установленный срок с уплатой или без уплаты определенного дохода.</a:t>
            </a:r>
            <a:endParaRPr lang="ru-RU" dirty="0"/>
          </a:p>
        </p:txBody>
      </p:sp>
      <p:pic>
        <p:nvPicPr>
          <p:cNvPr id="6" name="Рисунок 5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59632" y="3933056"/>
            <a:ext cx="6912768" cy="2512201"/>
          </a:xfrm>
          <a:prstGeom prst="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Вексель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1268760"/>
            <a:ext cx="8686800" cy="4525963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   </a:t>
            </a:r>
            <a:r>
              <a:rPr lang="ru-RU" sz="2800" dirty="0" smtClean="0">
                <a:solidFill>
                  <a:srgbClr val="FF0000"/>
                </a:solidFill>
              </a:rPr>
              <a:t>ВЕКСЕЛЬ</a:t>
            </a:r>
            <a:r>
              <a:rPr lang="ru-RU" sz="2800" dirty="0" smtClean="0"/>
              <a:t> - письменное </a:t>
            </a:r>
            <a:r>
              <a:rPr lang="ru-RU" sz="2800" dirty="0" smtClean="0">
                <a:solidFill>
                  <a:srgbClr val="FF0000"/>
                </a:solidFill>
              </a:rPr>
              <a:t>денежное обязательство </a:t>
            </a:r>
            <a:r>
              <a:rPr lang="ru-RU" sz="2800" dirty="0" smtClean="0"/>
              <a:t>должника </a:t>
            </a:r>
            <a:r>
              <a:rPr lang="ru-RU" sz="2800" dirty="0" smtClean="0">
                <a:solidFill>
                  <a:srgbClr val="FF0000"/>
                </a:solidFill>
              </a:rPr>
              <a:t>о возврате долга</a:t>
            </a:r>
            <a:r>
              <a:rPr lang="ru-RU" sz="2800" dirty="0" smtClean="0"/>
              <a:t>, форма и обращение которого </a:t>
            </a:r>
            <a:r>
              <a:rPr lang="ru-RU" sz="2800" i="1" dirty="0" smtClean="0">
                <a:solidFill>
                  <a:srgbClr val="00B050"/>
                </a:solidFill>
              </a:rPr>
              <a:t>регулируются</a:t>
            </a:r>
            <a:r>
              <a:rPr lang="ru-RU" sz="2800" dirty="0" smtClean="0"/>
              <a:t> специальным законодательством - </a:t>
            </a:r>
            <a:r>
              <a:rPr lang="ru-RU" sz="2800" i="1" dirty="0" smtClean="0">
                <a:solidFill>
                  <a:srgbClr val="00B050"/>
                </a:solidFill>
              </a:rPr>
              <a:t>вексельным правом</a:t>
            </a:r>
            <a:r>
              <a:rPr lang="ru-RU" sz="2800" dirty="0" smtClean="0"/>
              <a:t>.</a:t>
            </a:r>
            <a:endParaRPr lang="ru-RU" sz="2800" dirty="0"/>
          </a:p>
        </p:txBody>
      </p:sp>
      <p:pic>
        <p:nvPicPr>
          <p:cNvPr id="4" name="Рисунок 3" descr="векс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3212976"/>
            <a:ext cx="7846992" cy="3240360"/>
          </a:xfrm>
          <a:prstGeom prst="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ЧЕК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1196752"/>
            <a:ext cx="8686800" cy="4525963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   </a:t>
            </a:r>
            <a:r>
              <a:rPr lang="ru-RU" dirty="0" smtClean="0">
                <a:solidFill>
                  <a:srgbClr val="FF0000"/>
                </a:solidFill>
              </a:rPr>
              <a:t>ЧЕК</a:t>
            </a:r>
            <a:r>
              <a:rPr lang="ru-RU" dirty="0" smtClean="0"/>
              <a:t> - письменное </a:t>
            </a:r>
            <a:r>
              <a:rPr lang="ru-RU" dirty="0" smtClean="0">
                <a:solidFill>
                  <a:srgbClr val="FF0000"/>
                </a:solidFill>
              </a:rPr>
              <a:t>поручение</a:t>
            </a:r>
            <a:r>
              <a:rPr lang="ru-RU" dirty="0" smtClean="0"/>
              <a:t> чекодателя банку </a:t>
            </a:r>
            <a:r>
              <a:rPr lang="ru-RU" dirty="0" smtClean="0">
                <a:solidFill>
                  <a:srgbClr val="FF0000"/>
                </a:solidFill>
              </a:rPr>
              <a:t>уплатить</a:t>
            </a:r>
            <a:r>
              <a:rPr lang="ru-RU" dirty="0" smtClean="0"/>
              <a:t> </a:t>
            </a:r>
            <a:r>
              <a:rPr lang="ru-RU" dirty="0" err="1" smtClean="0"/>
              <a:t>чекополучателю</a:t>
            </a:r>
            <a:r>
              <a:rPr lang="ru-RU" dirty="0" smtClean="0"/>
              <a:t> указанную в нем </a:t>
            </a:r>
            <a:r>
              <a:rPr lang="ru-RU" dirty="0" smtClean="0">
                <a:solidFill>
                  <a:srgbClr val="FF0000"/>
                </a:solidFill>
              </a:rPr>
              <a:t>сумму</a:t>
            </a:r>
            <a:r>
              <a:rPr lang="ru-RU" dirty="0" smtClean="0"/>
              <a:t> денег.</a:t>
            </a:r>
            <a:endParaRPr lang="ru-RU" dirty="0"/>
          </a:p>
        </p:txBody>
      </p:sp>
      <p:pic>
        <p:nvPicPr>
          <p:cNvPr id="4" name="Рисунок 3" descr="че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7584" y="2996952"/>
            <a:ext cx="7515975" cy="3524027"/>
          </a:xfrm>
          <a:prstGeom prst="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Коносамент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1412776"/>
            <a:ext cx="8686800" cy="4525963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   </a:t>
            </a:r>
            <a:r>
              <a:rPr lang="ru-RU" dirty="0" smtClean="0">
                <a:solidFill>
                  <a:srgbClr val="FF0000"/>
                </a:solidFill>
              </a:rPr>
              <a:t>КОНОСАМЕНТ</a:t>
            </a:r>
            <a:r>
              <a:rPr lang="ru-RU" dirty="0" smtClean="0"/>
              <a:t> </a:t>
            </a:r>
            <a:r>
              <a:rPr lang="ru-RU" dirty="0" smtClean="0">
                <a:solidFill>
                  <a:srgbClr val="FF0000"/>
                </a:solidFill>
              </a:rPr>
              <a:t>- документ </a:t>
            </a:r>
            <a:r>
              <a:rPr lang="ru-RU" dirty="0" smtClean="0"/>
              <a:t>(контракт) стандартной (международной) </a:t>
            </a:r>
            <a:r>
              <a:rPr lang="ru-RU" dirty="0" smtClean="0">
                <a:solidFill>
                  <a:srgbClr val="FF0000"/>
                </a:solidFill>
              </a:rPr>
              <a:t>формы на перевозку груза</a:t>
            </a:r>
            <a:r>
              <a:rPr lang="ru-RU" dirty="0" smtClean="0"/>
              <a:t>, удостоверяющий его погрузку, перевозку и право на получение.</a:t>
            </a:r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ff77ecca9ff0ca9eefcb84e61f3e521fe2932c36"/>
</p:tagLst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80</TotalTime>
  <Words>180</Words>
  <Application>Microsoft Office PowerPoint</Application>
  <PresentationFormat>Экран (4:3)</PresentationFormat>
  <Paragraphs>21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Трек</vt:lpstr>
      <vt:lpstr>Понятие и виды ценных бумаг </vt:lpstr>
      <vt:lpstr>Что такое ценная бумага?</vt:lpstr>
      <vt:lpstr>Виды ценных бумаг</vt:lpstr>
      <vt:lpstr>Презентация PowerPoint</vt:lpstr>
      <vt:lpstr>Акция</vt:lpstr>
      <vt:lpstr>Облигация</vt:lpstr>
      <vt:lpstr>Вексель</vt:lpstr>
      <vt:lpstr>ЧЕК</vt:lpstr>
      <vt:lpstr>Коносамент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Понятие и виды ценных бумаг</dc:title>
  <dc:creator>Dasha</dc:creator>
  <cp:lastModifiedBy>Сергей</cp:lastModifiedBy>
  <cp:revision>14</cp:revision>
  <dcterms:created xsi:type="dcterms:W3CDTF">2014-12-03T16:01:51Z</dcterms:created>
  <dcterms:modified xsi:type="dcterms:W3CDTF">2014-12-25T18:16:40Z</dcterms:modified>
</cp:coreProperties>
</file>