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431"/>
    <a:srgbClr val="3E0E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8040F5-7FB8-4CC6-AA29-25702D15A174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B938A-DAFE-4DC1-A2EC-C755EEC2F8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45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B938A-DAFE-4DC1-A2EC-C755EEC2F83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0%B1%D1%89%D0%B5%D1%81%D1%82%D0%B2%D0%B5%D0%BD%D0%BD%D1%8B%D0%B5_%D0%BE%D1%82%D0%BD%D0%BE%D1%88%D0%B5%D0%BD%D0%B8%D1%8F" TargetMode="External"/><Relationship Id="rId2" Type="http://schemas.openxmlformats.org/officeDocument/2006/relationships/hyperlink" Target="https://ru.wikipedia.org/wiki/%D0%9D%D0%BE%D1%80%D0%BC%D0%B0%D1%82%D0%B8%D0%B2%D0%BD%D1%8B%D0%B9_%D0%BF%D1%80%D0%B0%D0%B2%D0%BE%D0%B2%D0%BE%D0%B9_%D0%B0%D0%BA%D1%8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2%D1%80%D1%83%D0%B4%D0%BE%D0%B2%D1%8B%D0%B5_%D0%BE%D1%82%D0%BD%D0%BE%D1%88%D0%B5%D0%BD%D0%B8%D1%8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642918"/>
            <a:ext cx="7772400" cy="1143008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Трудовое право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72198" y="3685032"/>
            <a:ext cx="1785950" cy="914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1327945198_2534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429000"/>
            <a:ext cx="4476758" cy="2964660"/>
          </a:xfrm>
          <a:prstGeom prst="rect">
            <a:avLst/>
          </a:prstGeom>
        </p:spPr>
      </p:pic>
      <p:sp>
        <p:nvSpPr>
          <p:cNvPr id="5" name="TextBox 3"/>
          <p:cNvSpPr txBox="1"/>
          <p:nvPr/>
        </p:nvSpPr>
        <p:spPr>
          <a:xfrm>
            <a:off x="535313" y="5589240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/>
              <a:t>Дмитрий Жуковский</a:t>
            </a:r>
            <a:endParaRPr lang="ru-RU" sz="1400" dirty="0" smtClean="0"/>
          </a:p>
          <a:p>
            <a:r>
              <a:rPr lang="ru-RU" sz="1400" dirty="0" smtClean="0"/>
              <a:t>3004 </a:t>
            </a:r>
            <a:r>
              <a:rPr lang="ru-RU" sz="1400" dirty="0" smtClean="0"/>
              <a:t>гр. ШГПИ</a:t>
            </a:r>
          </a:p>
          <a:p>
            <a:r>
              <a:rPr lang="en-US" sz="1200" i="1" dirty="0" smtClean="0">
                <a:hlinkClick r:id="rId4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183880" cy="857256"/>
          </a:xfrm>
        </p:spPr>
        <p:txBody>
          <a:bodyPr/>
          <a:lstStyle/>
          <a:p>
            <a:r>
              <a:rPr lang="ru-RU" dirty="0" smtClean="0"/>
              <a:t> Трудовое право РФ —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183880" cy="4187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-самостоятельная отрасль российского права, регулирующая отношения в сфере наемного труда. 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Цели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8183880" cy="4187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ТК РФ в </a:t>
            </a:r>
            <a:r>
              <a:rPr lang="ru-RU" sz="2400" dirty="0" err="1" smtClean="0"/>
              <a:t>абз</a:t>
            </a:r>
            <a:r>
              <a:rPr lang="ru-RU" sz="2400" dirty="0" smtClean="0"/>
              <a:t>. 1 п. 1 ст. 1 устанавливает цели трудового законодательства, выраженные в следующем: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dirty="0" smtClean="0">
                <a:solidFill>
                  <a:srgbClr val="C00000"/>
                </a:solidFill>
              </a:rPr>
              <a:t>установление государственных гарантий трудовых прав и свобод граждан;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создание благоприятных условий труда;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защита прав и интересов работников и работодателей.</a:t>
            </a:r>
          </a:p>
          <a:p>
            <a:endParaRPr lang="ru-RU" sz="2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 Функции -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8183880" cy="4187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-основные направления правового регулирования общественных отношений по поводу применения наемного труда. Общепринятой в теории права считается классификация функций на:</a:t>
            </a:r>
          </a:p>
          <a:p>
            <a:pPr>
              <a:buNone/>
            </a:pPr>
            <a:endParaRPr lang="ru-RU" sz="2000" dirty="0" smtClean="0"/>
          </a:p>
          <a:p>
            <a:r>
              <a:rPr lang="ru-RU" sz="2200" dirty="0" smtClean="0">
                <a:solidFill>
                  <a:srgbClr val="C00000"/>
                </a:solidFill>
              </a:rPr>
              <a:t>специальные юридические (регулятивные и охранительные);</a:t>
            </a:r>
          </a:p>
          <a:p>
            <a:r>
              <a:rPr lang="ru-RU" sz="2200" dirty="0" err="1" smtClean="0">
                <a:solidFill>
                  <a:srgbClr val="C00000"/>
                </a:solidFill>
              </a:rPr>
              <a:t>общесоциальные</a:t>
            </a:r>
            <a:r>
              <a:rPr lang="ru-RU" sz="2200" dirty="0" smtClean="0">
                <a:solidFill>
                  <a:srgbClr val="C00000"/>
                </a:solidFill>
              </a:rPr>
              <a:t> (воспитательные, информационно-ориентировочные, социального контроля и др.)</a:t>
            </a:r>
          </a:p>
          <a:p>
            <a:pPr>
              <a:buNone/>
            </a:pPr>
            <a:endParaRPr lang="ru-RU" sz="2000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8183880" cy="1051560"/>
          </a:xfrm>
        </p:spPr>
        <p:txBody>
          <a:bodyPr/>
          <a:lstStyle/>
          <a:p>
            <a:r>
              <a:rPr lang="ru-RU" dirty="0" smtClean="0"/>
              <a:t>Принципы трудового права-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183880" cy="4187952"/>
          </a:xfrm>
        </p:spPr>
        <p:txBody>
          <a:bodyPr/>
          <a:lstStyle/>
          <a:p>
            <a:pPr>
              <a:buNone/>
            </a:pPr>
            <a:r>
              <a:rPr lang="ru-RU" sz="2000" i="1" dirty="0" smtClean="0"/>
              <a:t>   -выраженные в праве главные и руководящие положения, определяющие направленность и содержание политики государства в области занятости, организации и применения труда и отражающие суть действующего трудового права.</a:t>
            </a:r>
          </a:p>
          <a:p>
            <a:pPr>
              <a:buNone/>
            </a:pPr>
            <a:endParaRPr lang="ru-RU" sz="2000" dirty="0" smtClean="0"/>
          </a:p>
          <a:p>
            <a:r>
              <a:rPr lang="ru-RU" sz="2000" dirty="0" smtClean="0"/>
              <a:t>Система принципов трудового права включает в себя: </a:t>
            </a:r>
            <a:r>
              <a:rPr lang="ru-RU" sz="1800" i="1" dirty="0" smtClean="0">
                <a:solidFill>
                  <a:srgbClr val="C00000"/>
                </a:solidFill>
              </a:rPr>
              <a:t>1.принципы привлечения к труду, обеспечения занятости и использования рабочей силы;</a:t>
            </a:r>
          </a:p>
          <a:p>
            <a:pPr>
              <a:buNone/>
            </a:pPr>
            <a:r>
              <a:rPr lang="ru-RU" sz="1800" i="1" dirty="0" smtClean="0">
                <a:solidFill>
                  <a:srgbClr val="C00000"/>
                </a:solidFill>
              </a:rPr>
              <a:t>   2.принципы высокого уровня условий труда и охраны трудовых прав;</a:t>
            </a:r>
          </a:p>
          <a:p>
            <a:pPr>
              <a:buNone/>
            </a:pPr>
            <a:r>
              <a:rPr lang="ru-RU" sz="1800" i="1" dirty="0" smtClean="0">
                <a:solidFill>
                  <a:srgbClr val="C00000"/>
                </a:solidFill>
              </a:rPr>
              <a:t>   3.</a:t>
            </a:r>
            <a:r>
              <a:rPr lang="ru-RU" sz="1800" b="1" dirty="0" smtClean="0">
                <a:solidFill>
                  <a:srgbClr val="C00000"/>
                </a:solidFill>
              </a:rPr>
              <a:t> </a:t>
            </a:r>
            <a:r>
              <a:rPr lang="ru-RU" sz="1800" i="1" dirty="0" smtClean="0">
                <a:solidFill>
                  <a:srgbClr val="C00000"/>
                </a:solidFill>
              </a:rPr>
              <a:t>принципы производственной демократии и развития личности трудящихся.</a:t>
            </a:r>
            <a:endParaRPr lang="ru-RU" sz="18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Система трудового права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183880" cy="4187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как отрасли - это классификация его норм по предмету отрасли в однородные группы (институты и пединституты) и последовательность их расположения внутри структуры отрасли.</a:t>
            </a:r>
          </a:p>
          <a:p>
            <a:r>
              <a:rPr lang="ru-RU" sz="1800" b="1" dirty="0" smtClean="0"/>
              <a:t>Система отрасли трудового права</a:t>
            </a:r>
            <a:r>
              <a:rPr lang="ru-RU" sz="1800" dirty="0" smtClean="0"/>
              <a:t> разделяется на 2 части: Общую и Особенную.</a:t>
            </a:r>
          </a:p>
          <a:p>
            <a:pPr>
              <a:buNone/>
            </a:pPr>
            <a:r>
              <a:rPr lang="ru-RU" sz="1800" i="1" dirty="0" smtClean="0">
                <a:solidFill>
                  <a:srgbClr val="C00000"/>
                </a:solidFill>
              </a:rPr>
              <a:t>    </a:t>
            </a:r>
            <a:r>
              <a:rPr lang="ru-RU" sz="1600" dirty="0" smtClean="0">
                <a:solidFill>
                  <a:srgbClr val="C00000"/>
                </a:solidFill>
              </a:rPr>
              <a:t>-Общая часть включает нормы, распространяющиеся на все общественные отношения трудового права, нормы, определяющие основные принципы и задачи правового регулирования, основные трудовые права и обязанности работников и работодателей.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</a:rPr>
              <a:t>     -К Особенной части относятся институты обеспечения занятости и трудоустройства, центральный институт трудового права - трудовой договор, институты, объединяющие нормы, которые регулируют другое вопросы трудовых отношений: рабочее время и время отдыха, оплата и нормирование труда и  т.д.</a:t>
            </a:r>
            <a:endParaRPr lang="ru-RU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 Источники трудового права - это</a:t>
            </a:r>
            <a:br>
              <a:rPr lang="ru-RU" b="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183880" cy="418795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 </a:t>
            </a:r>
            <a:r>
              <a:rPr lang="ru-RU" sz="2000" dirty="0" smtClean="0">
                <a:hlinkClick r:id="rId2" tooltip="Нормативный правовой акт"/>
              </a:rPr>
              <a:t>нормативные правовые акты</a:t>
            </a:r>
            <a:r>
              <a:rPr lang="ru-RU" sz="2000" dirty="0" smtClean="0"/>
              <a:t>, регулирующие </a:t>
            </a:r>
            <a:r>
              <a:rPr lang="ru-RU" sz="2000" dirty="0" smtClean="0">
                <a:hlinkClick r:id="rId3" tooltip="Общественные отношения"/>
              </a:rPr>
              <a:t>общественные отношения</a:t>
            </a:r>
            <a:r>
              <a:rPr lang="ru-RU" sz="2000" dirty="0" smtClean="0"/>
              <a:t> в сфере </a:t>
            </a:r>
            <a:r>
              <a:rPr lang="ru-RU" sz="2000" dirty="0" smtClean="0">
                <a:hlinkClick r:id="rId4" tooltip="Трудовые отношения"/>
              </a:rPr>
              <a:t>трудовых</a:t>
            </a:r>
            <a:r>
              <a:rPr lang="ru-RU" sz="2000" dirty="0" smtClean="0"/>
              <a:t> и связанных с ними отношений.</a:t>
            </a:r>
          </a:p>
          <a:p>
            <a:pPr>
              <a:buNone/>
            </a:pPr>
            <a:endParaRPr lang="ru-RU" sz="2000" dirty="0" smtClean="0"/>
          </a:p>
          <a:p>
            <a:r>
              <a:rPr lang="ru-RU" sz="1800" dirty="0" smtClean="0">
                <a:solidFill>
                  <a:srgbClr val="C00000"/>
                </a:solidFill>
              </a:rPr>
              <a:t>В ТК РФ законодатель разграничил нормативный и договорный уровни регулирования трудовых и иных непосредственно с ними связанными отношений. К договорному уровню относятся коллективные договоры и соглашения, трудовые договоры. Нормативный уровень включает в себя трудовое законодательство и иные акты, содержащие нормы трудового права.</a:t>
            </a:r>
            <a:endParaRPr lang="ru-RU" sz="1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ru-RU" sz="2300" b="0" dirty="0" smtClean="0"/>
              <a:t>Согласно ТК РФ (ст. 5) к нормативным источникам трудового права относятся следующие:</a:t>
            </a:r>
            <a:endParaRPr lang="ru-RU" sz="23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8183880" cy="4187952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C00000"/>
                </a:solidFill>
              </a:rPr>
              <a:t>Конституция РФ, федеральные конституционные законы;</a:t>
            </a:r>
          </a:p>
          <a:p>
            <a:r>
              <a:rPr lang="ru-RU" sz="1800" dirty="0" smtClean="0">
                <a:solidFill>
                  <a:srgbClr val="C00000"/>
                </a:solidFill>
              </a:rPr>
              <a:t>трудовое законодательство (ТК РФ, иные федеральные законы и законы субъектов РФ, содержащие нормы трудового права);</a:t>
            </a:r>
          </a:p>
          <a:p>
            <a:r>
              <a:rPr lang="ru-RU" sz="1800" dirty="0" smtClean="0">
                <a:solidFill>
                  <a:srgbClr val="C00000"/>
                </a:solidFill>
              </a:rPr>
              <a:t>иные нормативные правовые акты, содержащие нормы трудового права (указы Президента РФ, постановления Правительства РФ</a:t>
            </a:r>
          </a:p>
          <a:p>
            <a:pPr>
              <a:buNone/>
            </a:pPr>
            <a:r>
              <a:rPr lang="ru-RU" sz="2000" dirty="0" smtClean="0">
                <a:solidFill>
                  <a:srgbClr val="F79431"/>
                </a:solidFill>
              </a:rPr>
              <a:t>и нормативные правовые акты федеральных органов исполнительной власти, нормативные правовые акты органов исполнительной власти субъектов РФ, нормативные правовые акты органов местного само- управления);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коллективные договоры, соглашения;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локальные нормативные акты.</a:t>
            </a:r>
          </a:p>
          <a:p>
            <a:endParaRPr lang="ru-RU" sz="2000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rmAutofit/>
          </a:bodyPr>
          <a:lstStyle/>
          <a:p>
            <a:r>
              <a:rPr lang="ru-RU" sz="5400" dirty="0" smtClean="0"/>
              <a:t>     Спасибо</a:t>
            </a:r>
            <a:endParaRPr lang="ru-RU" sz="5400" dirty="0"/>
          </a:p>
        </p:txBody>
      </p:sp>
      <p:pic>
        <p:nvPicPr>
          <p:cNvPr id="4" name="Содержимое 3" descr="632cd1b8061a279bd0fd23aed8a0d4f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9058" y="2071678"/>
            <a:ext cx="4280308" cy="3424247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3fca21ea0f2664dd59c9ad62315d56ca53f8d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53</TotalTime>
  <Words>329</Words>
  <Application>Microsoft Office PowerPoint</Application>
  <PresentationFormat>Экран (4:3)</PresentationFormat>
  <Paragraphs>41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Трудовое право</vt:lpstr>
      <vt:lpstr> Трудовое право РФ — </vt:lpstr>
      <vt:lpstr> Цели </vt:lpstr>
      <vt:lpstr>   Функции -  </vt:lpstr>
      <vt:lpstr>Принципы трудового права-</vt:lpstr>
      <vt:lpstr> Система трудового права  </vt:lpstr>
      <vt:lpstr> Источники трудового права - это </vt:lpstr>
      <vt:lpstr>Согласно ТК РФ (ст. 5) к нормативным источникам трудового права относятся следующие:</vt:lpstr>
      <vt:lpstr>     Спасибо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Трудовое право</dc:title>
  <dc:creator>Дмитрий</dc:creator>
  <cp:lastModifiedBy>Сергей</cp:lastModifiedBy>
  <cp:revision>12</cp:revision>
  <dcterms:created xsi:type="dcterms:W3CDTF">2014-12-08T09:26:56Z</dcterms:created>
  <dcterms:modified xsi:type="dcterms:W3CDTF">2014-12-25T18:15:22Z</dcterms:modified>
</cp:coreProperties>
</file>