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custDataLst>
    <p:tags r:id="rId13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392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9CF2E9-C313-4ABB-8241-806A9AEBC8AB}" type="datetimeFigureOut">
              <a:rPr lang="ru-RU" smtClean="0"/>
              <a:t>25.12.2014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ED4983-715B-4A9B-8A25-90B5B4DC98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46239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D4983-715B-4A9B-8A25-90B5B4DC9838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00340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55AB-8426-4BA9-B42B-4B3127F8A881}" type="datetimeFigureOut">
              <a:rPr lang="ru-RU" smtClean="0"/>
              <a:t>25.12.2014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17244D00-0EC8-47BC-B712-3AD1DF44F437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55AB-8426-4BA9-B42B-4B3127F8A881}" type="datetimeFigureOut">
              <a:rPr lang="ru-RU" smtClean="0"/>
              <a:t>25.12.2014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44D00-0EC8-47BC-B712-3AD1DF44F43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55AB-8426-4BA9-B42B-4B3127F8A881}" type="datetimeFigureOut">
              <a:rPr lang="ru-RU" smtClean="0"/>
              <a:t>25.12.2014</a:t>
            </a:fld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44D00-0EC8-47BC-B712-3AD1DF44F437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55AB-8426-4BA9-B42B-4B3127F8A881}" type="datetimeFigureOut">
              <a:rPr lang="ru-RU" smtClean="0"/>
              <a:t>25.12.2014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44D00-0EC8-47BC-B712-3AD1DF44F43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55AB-8426-4BA9-B42B-4B3127F8A881}" type="datetimeFigureOut">
              <a:rPr lang="ru-RU" smtClean="0"/>
              <a:t>25.12.2014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44D00-0EC8-47BC-B712-3AD1DF44F43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55AB-8426-4BA9-B42B-4B3127F8A881}" type="datetimeFigureOut">
              <a:rPr lang="ru-RU" smtClean="0"/>
              <a:t>25.12.2014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44D00-0EC8-47BC-B712-3AD1DF44F43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55AB-8426-4BA9-B42B-4B3127F8A881}" type="datetimeFigureOut">
              <a:rPr lang="ru-RU" smtClean="0"/>
              <a:t>25.12.2014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44D00-0EC8-47BC-B712-3AD1DF44F43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55AB-8426-4BA9-B42B-4B3127F8A881}" type="datetimeFigureOut">
              <a:rPr lang="ru-RU" smtClean="0"/>
              <a:t>25.12.2014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44D00-0EC8-47BC-B712-3AD1DF44F437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55AB-8426-4BA9-B42B-4B3127F8A881}" type="datetimeFigureOut">
              <a:rPr lang="ru-RU" smtClean="0"/>
              <a:t>25.12.2014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44D00-0EC8-47BC-B712-3AD1DF44F437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55AB-8426-4BA9-B42B-4B3127F8A881}" type="datetimeFigureOut">
              <a:rPr lang="ru-RU" smtClean="0"/>
              <a:t>25.12.2014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44D00-0EC8-47BC-B712-3AD1DF44F43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55AB-8426-4BA9-B42B-4B3127F8A881}" type="datetimeFigureOut">
              <a:rPr lang="ru-RU" smtClean="0"/>
              <a:t>25.12.2014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44D00-0EC8-47BC-B712-3AD1DF44F43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E32B55AB-8426-4BA9-B42B-4B3127F8A881}" type="datetimeFigureOut">
              <a:rPr lang="ru-RU" smtClean="0"/>
              <a:t>25.12.2014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17244D00-0EC8-47BC-B712-3AD1DF44F437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si-sv.com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4" Type="http://schemas.openxmlformats.org/officeDocument/2006/relationships/slide" Target="slide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7" Type="http://schemas.openxmlformats.org/officeDocument/2006/relationships/slide" Target="slide2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6" Type="http://schemas.openxmlformats.org/officeDocument/2006/relationships/slide" Target="slide8.xml"/><Relationship Id="rId5" Type="http://schemas.openxmlformats.org/officeDocument/2006/relationships/slide" Target="slide7.xml"/><Relationship Id="rId4" Type="http://schemas.openxmlformats.org/officeDocument/2006/relationships/slide" Target="slide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3212976"/>
            <a:ext cx="7200800" cy="1219201"/>
          </a:xfrm>
        </p:spPr>
        <p:txBody>
          <a:bodyPr/>
          <a:lstStyle/>
          <a:p>
            <a:r>
              <a:rPr lang="ru-RU" dirty="0" smtClean="0"/>
              <a:t>Права несовершеннолетних.</a:t>
            </a:r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95786"/>
            <a:ext cx="3562568" cy="23851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211960" y="6021288"/>
            <a:ext cx="460851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400" b="1" dirty="0" smtClean="0"/>
              <a:t>Ольга </a:t>
            </a:r>
            <a:r>
              <a:rPr lang="ru-RU" sz="1400" b="1" smtClean="0"/>
              <a:t>Елпанова</a:t>
            </a:r>
            <a:r>
              <a:rPr lang="ru-RU" sz="1400" dirty="0" smtClean="0"/>
              <a:t>, 3002 гр. ШГПИ</a:t>
            </a:r>
          </a:p>
          <a:p>
            <a:pPr algn="r"/>
            <a:r>
              <a:rPr lang="en-US" sz="1200" i="1" dirty="0" smtClean="0">
                <a:hlinkClick r:id="rId3"/>
              </a:rPr>
              <a:t>si-sv.com</a:t>
            </a:r>
            <a:endParaRPr lang="ru-RU" sz="1200" i="1" dirty="0"/>
          </a:p>
        </p:txBody>
      </p:sp>
    </p:spTree>
    <p:extLst>
      <p:ext uri="{BB962C8B-B14F-4D97-AF65-F5344CB8AC3E}">
        <p14:creationId xmlns:p14="http://schemas.microsoft.com/office/powerpoint/2010/main" val="1462887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60648"/>
            <a:ext cx="9180512" cy="1187151"/>
          </a:xfrm>
        </p:spPr>
        <p:txBody>
          <a:bodyPr>
            <a:normAutofit fontScale="90000"/>
          </a:bodyPr>
          <a:lstStyle/>
          <a:p>
            <a:r>
              <a:rPr lang="ru-RU" dirty="0"/>
              <a:t> </a:t>
            </a:r>
            <a:br>
              <a:rPr lang="ru-RU" dirty="0"/>
            </a:br>
            <a:r>
              <a:rPr lang="ru-RU" sz="3100" dirty="0"/>
              <a:t>Семейный кодекс РФ разделяет права несовершеннолетних детей на два вида: </a:t>
            </a:r>
          </a:p>
        </p:txBody>
      </p:sp>
      <p:sp>
        <p:nvSpPr>
          <p:cNvPr id="4" name="Скругленный прямоугольник 3">
            <a:hlinkClick r:id="rId2" action="ppaction://hlinksldjump"/>
          </p:cNvPr>
          <p:cNvSpPr/>
          <p:nvPr/>
        </p:nvSpPr>
        <p:spPr>
          <a:xfrm>
            <a:off x="1043608" y="1915429"/>
            <a:ext cx="3384376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4">
                    <a:lumMod val="60000"/>
                    <a:lumOff val="40000"/>
                  </a:schemeClr>
                </a:solidFill>
                <a:hlinkClick r:id="rId2" action="ppaction://hlinksldjump"/>
              </a:rPr>
              <a:t>Личные неимущественные права </a:t>
            </a:r>
            <a:endParaRPr lang="ru-RU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027" name="Picture 3" descr="D:\Documents\Олина\Новая папка (5)\a7570996e4a2708199f8b8d24577b55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780928"/>
            <a:ext cx="7106427" cy="3295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Скругленный прямоугольник 11">
            <a:hlinkClick r:id="rId2" action="ppaction://hlinksldjump"/>
          </p:cNvPr>
          <p:cNvSpPr/>
          <p:nvPr/>
        </p:nvSpPr>
        <p:spPr>
          <a:xfrm>
            <a:off x="4950481" y="1915429"/>
            <a:ext cx="3384376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4">
                    <a:lumMod val="60000"/>
                    <a:lumOff val="40000"/>
                  </a:schemeClr>
                </a:solidFill>
                <a:hlinkClick r:id="rId4" action="ppaction://hlinksldjump"/>
              </a:rPr>
              <a:t>Имущественные права</a:t>
            </a:r>
            <a:endParaRPr lang="ru-RU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9624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507288" cy="1039427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Личные неимущественные права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Font typeface="Wingdings" pitchFamily="2" charset="2"/>
              <a:buChar char="v"/>
            </a:pPr>
            <a:r>
              <a:rPr lang="ru-RU" dirty="0" smtClean="0"/>
              <a:t> </a:t>
            </a:r>
            <a:r>
              <a:rPr lang="ru-RU" dirty="0" smtClean="0">
                <a:hlinkClick r:id="rId2" action="ppaction://hlinksldjump"/>
              </a:rPr>
              <a:t>право </a:t>
            </a:r>
            <a:r>
              <a:rPr lang="ru-RU" dirty="0">
                <a:hlinkClick r:id="rId2" action="ppaction://hlinksldjump"/>
              </a:rPr>
              <a:t>жить и воспитываться в семье </a:t>
            </a:r>
            <a:r>
              <a:rPr lang="ru-RU" dirty="0"/>
              <a:t>(ст. 54 СК РФ</a:t>
            </a:r>
            <a:r>
              <a:rPr lang="ru-RU" dirty="0" smtClean="0"/>
              <a:t>);</a:t>
            </a:r>
          </a:p>
          <a:p>
            <a:pPr marL="114300" indent="0">
              <a:buNone/>
            </a:pPr>
            <a:endParaRPr lang="ru-RU" dirty="0"/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 </a:t>
            </a:r>
            <a:r>
              <a:rPr lang="ru-RU" dirty="0" smtClean="0">
                <a:hlinkClick r:id="rId3" action="ppaction://hlinksldjump"/>
              </a:rPr>
              <a:t>право </a:t>
            </a:r>
            <a:r>
              <a:rPr lang="ru-RU" dirty="0">
                <a:hlinkClick r:id="rId3" action="ppaction://hlinksldjump"/>
              </a:rPr>
              <a:t>на общение с родителями и другими родственниками </a:t>
            </a:r>
            <a:r>
              <a:rPr lang="ru-RU" dirty="0"/>
              <a:t>(ст. 55 СК РФ</a:t>
            </a:r>
            <a:r>
              <a:rPr lang="ru-RU" dirty="0" smtClean="0"/>
              <a:t>);</a:t>
            </a:r>
          </a:p>
          <a:p>
            <a:pPr marL="114300" indent="0">
              <a:buNone/>
            </a:pPr>
            <a:endParaRPr lang="ru-RU" dirty="0"/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 </a:t>
            </a:r>
            <a:r>
              <a:rPr lang="ru-RU" dirty="0" smtClean="0">
                <a:hlinkClick r:id="rId4" action="ppaction://hlinksldjump"/>
              </a:rPr>
              <a:t>право </a:t>
            </a:r>
            <a:r>
              <a:rPr lang="ru-RU" dirty="0">
                <a:hlinkClick r:id="rId4" action="ppaction://hlinksldjump"/>
              </a:rPr>
              <a:t>на защиту </a:t>
            </a:r>
            <a:r>
              <a:rPr lang="ru-RU" dirty="0"/>
              <a:t>(ст. 56 СК РФ</a:t>
            </a:r>
            <a:r>
              <a:rPr lang="ru-RU" dirty="0" smtClean="0"/>
              <a:t>);</a:t>
            </a:r>
          </a:p>
          <a:p>
            <a:pPr marL="114300" indent="0">
              <a:buNone/>
            </a:pPr>
            <a:endParaRPr lang="ru-RU" dirty="0"/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 </a:t>
            </a:r>
            <a:r>
              <a:rPr lang="ru-RU" dirty="0" smtClean="0">
                <a:hlinkClick r:id="rId5" action="ppaction://hlinksldjump"/>
              </a:rPr>
              <a:t>право </a:t>
            </a:r>
            <a:r>
              <a:rPr lang="ru-RU" dirty="0">
                <a:hlinkClick r:id="rId5" action="ppaction://hlinksldjump"/>
              </a:rPr>
              <a:t>выражать свое мнение </a:t>
            </a:r>
            <a:r>
              <a:rPr lang="ru-RU" dirty="0"/>
              <a:t>(ст. 57 СК РФ</a:t>
            </a:r>
            <a:r>
              <a:rPr lang="ru-RU" dirty="0" smtClean="0"/>
              <a:t>);</a:t>
            </a:r>
          </a:p>
          <a:p>
            <a:pPr marL="114300" indent="0">
              <a:buNone/>
            </a:pPr>
            <a:endParaRPr lang="ru-RU" dirty="0"/>
          </a:p>
          <a:p>
            <a:pPr>
              <a:buFont typeface="Wingdings" pitchFamily="2" charset="2"/>
              <a:buChar char="v"/>
            </a:pPr>
            <a:r>
              <a:rPr lang="ru-RU" dirty="0" smtClean="0">
                <a:hlinkClick r:id="rId6" action="ppaction://hlinksldjump"/>
              </a:rPr>
              <a:t> право </a:t>
            </a:r>
            <a:r>
              <a:rPr lang="ru-RU" dirty="0">
                <a:hlinkClick r:id="rId6" action="ppaction://hlinksldjump"/>
              </a:rPr>
              <a:t>на имя, отчество и фамилию </a:t>
            </a:r>
            <a:r>
              <a:rPr lang="ru-RU" dirty="0"/>
              <a:t>(ст. 58 СК РФ).</a:t>
            </a:r>
          </a:p>
          <a:p>
            <a:endParaRPr lang="ru-RU" dirty="0"/>
          </a:p>
        </p:txBody>
      </p:sp>
      <p:sp>
        <p:nvSpPr>
          <p:cNvPr id="4" name="Стрелка влево 3">
            <a:hlinkClick r:id="rId7" action="ppaction://hlinksldjump"/>
          </p:cNvPr>
          <p:cNvSpPr/>
          <p:nvPr/>
        </p:nvSpPr>
        <p:spPr>
          <a:xfrm>
            <a:off x="539552" y="5949280"/>
            <a:ext cx="1584176" cy="79208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Главное меню</a:t>
            </a:r>
            <a:endParaRPr lang="ru-RU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2354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08372"/>
            <a:ext cx="8964488" cy="1039427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Право жить и воспитываться в семье 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114300" indent="0">
              <a:buNone/>
            </a:pPr>
            <a:r>
              <a:rPr lang="ru-RU" dirty="0" smtClean="0"/>
              <a:t>   Право </a:t>
            </a:r>
            <a:r>
              <a:rPr lang="ru-RU" dirty="0"/>
              <a:t>ребенка жить и воспитываться в семье кроме изложенного права на семейное воспитание и совместное проживание с родителями также включает в себя такие права ребенка</a:t>
            </a:r>
            <a:r>
              <a:rPr lang="ru-RU" dirty="0" smtClean="0"/>
              <a:t>:</a:t>
            </a:r>
          </a:p>
          <a:p>
            <a:pPr marL="114300" indent="0">
              <a:buNone/>
            </a:pPr>
            <a:endParaRPr lang="ru-RU" dirty="0"/>
          </a:p>
          <a:p>
            <a:pPr>
              <a:buFont typeface="Wingdings" pitchFamily="2" charset="2"/>
              <a:buChar char="§"/>
            </a:pPr>
            <a:r>
              <a:rPr lang="ru-RU" dirty="0" smtClean="0"/>
              <a:t>право </a:t>
            </a:r>
            <a:r>
              <a:rPr lang="ru-RU" dirty="0"/>
              <a:t>знать своих родителей;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/>
              <a:t>право </a:t>
            </a:r>
            <a:r>
              <a:rPr lang="ru-RU" dirty="0"/>
              <a:t>на заботу родителей;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/>
              <a:t>право </a:t>
            </a:r>
            <a:r>
              <a:rPr lang="ru-RU" dirty="0"/>
              <a:t>на воспитание своими родителями;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/>
              <a:t>право </a:t>
            </a:r>
            <a:r>
              <a:rPr lang="ru-RU" dirty="0"/>
              <a:t>на обеспечение его интересов и всестороннее развитие;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/>
              <a:t>право </a:t>
            </a:r>
            <a:r>
              <a:rPr lang="ru-RU" dirty="0"/>
              <a:t>на уважение его человеческого достоинства.</a:t>
            </a:r>
          </a:p>
          <a:p>
            <a:pPr marL="114300" indent="0">
              <a:buNone/>
            </a:pPr>
            <a:endParaRPr lang="ru-RU" dirty="0"/>
          </a:p>
        </p:txBody>
      </p:sp>
      <p:sp>
        <p:nvSpPr>
          <p:cNvPr id="4" name="Выгнутая вправо стрелка 3">
            <a:hlinkClick r:id="rId2" action="ppaction://hlinksldjump"/>
          </p:cNvPr>
          <p:cNvSpPr/>
          <p:nvPr/>
        </p:nvSpPr>
        <p:spPr>
          <a:xfrm>
            <a:off x="8172400" y="6021288"/>
            <a:ext cx="576064" cy="64807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9018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право на общение с родителями и другими родственниками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>
              <a:buNone/>
            </a:pPr>
            <a:endParaRPr lang="ru-RU" dirty="0" smtClean="0"/>
          </a:p>
          <a:p>
            <a:pPr marL="114300" indent="0">
              <a:buNone/>
            </a:pPr>
            <a:r>
              <a:rPr lang="ru-RU" dirty="0" smtClean="0"/>
              <a:t>   Ребенок </a:t>
            </a:r>
            <a:r>
              <a:rPr lang="ru-RU" dirty="0"/>
              <a:t>имеет право на общение с родственниками обоих родителей, включая бабушку и дедушку как со стороны отца, так и со стороны матери. </a:t>
            </a:r>
            <a:endParaRPr lang="ru-RU" dirty="0" smtClean="0"/>
          </a:p>
          <a:p>
            <a:pPr marL="114300" indent="0">
              <a:buNone/>
            </a:pPr>
            <a:endParaRPr lang="ru-RU" dirty="0"/>
          </a:p>
          <a:p>
            <a:pPr marL="114300" indent="0">
              <a:buNone/>
            </a:pPr>
            <a:endParaRPr lang="ru-RU" dirty="0" smtClean="0"/>
          </a:p>
          <a:p>
            <a:pPr marL="114300" indent="0">
              <a:buNone/>
            </a:pPr>
            <a:r>
              <a:rPr lang="ru-RU" dirty="0" smtClean="0"/>
              <a:t>   Исчерпывающий </a:t>
            </a:r>
            <a:r>
              <a:rPr lang="ru-RU" dirty="0"/>
              <a:t>перечень родственников, имеющих право на общение с ребенком, в СК РФ </a:t>
            </a:r>
            <a:r>
              <a:rPr lang="ru-RU" dirty="0" smtClean="0"/>
              <a:t>отсутствует</a:t>
            </a:r>
            <a:r>
              <a:rPr lang="ru-RU" dirty="0"/>
              <a:t>.</a:t>
            </a:r>
          </a:p>
        </p:txBody>
      </p:sp>
      <p:sp>
        <p:nvSpPr>
          <p:cNvPr id="4" name="Выгнутая вправо стрелка 3">
            <a:hlinkClick r:id="rId2" action="ppaction://hlinksldjump"/>
          </p:cNvPr>
          <p:cNvSpPr/>
          <p:nvPr/>
        </p:nvSpPr>
        <p:spPr>
          <a:xfrm>
            <a:off x="8172400" y="6021288"/>
            <a:ext cx="576064" cy="64807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980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право на защиту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52600"/>
            <a:ext cx="4186808" cy="4916760"/>
          </a:xfrm>
        </p:spPr>
        <p:txBody>
          <a:bodyPr>
            <a:normAutofit fontScale="92500" lnSpcReduction="20000"/>
          </a:bodyPr>
          <a:lstStyle/>
          <a:p>
            <a:pPr marL="114300" indent="0">
              <a:buNone/>
            </a:pPr>
            <a:r>
              <a:rPr lang="ru-RU" dirty="0"/>
              <a:t>Статья 56 СК РФ устанавливает, что непосредственная защита прав и законных интересов ребенка должна осуществляться родителями или лицами, их заменяющими (то есть усыновителями, опекунами, попечителями, приемными родителями), а в прямо предусмотренных СК РФ случаях - органами опеки и попечительства, прокурором и судом. 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916832"/>
            <a:ext cx="2766816" cy="43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Выгнутая вправо стрелка 5">
            <a:hlinkClick r:id="rId4" action="ppaction://hlinksldjump"/>
          </p:cNvPr>
          <p:cNvSpPr/>
          <p:nvPr/>
        </p:nvSpPr>
        <p:spPr>
          <a:xfrm>
            <a:off x="8172400" y="6021288"/>
            <a:ext cx="576064" cy="64807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8634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право выражать свое мнение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ru-RU" dirty="0" smtClean="0"/>
              <a:t>   Ребенок </a:t>
            </a:r>
            <a:r>
              <a:rPr lang="ru-RU" dirty="0"/>
              <a:t>имеет право выражать свое мнение при решении в семье любого вопроса, затрагивающего его интересы, а также быть заслушанным в ходе любого судебного или административного разбирательства.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789040"/>
            <a:ext cx="3236913" cy="2268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293096"/>
            <a:ext cx="3240360" cy="24264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Выгнутая вправо стрелка 7">
            <a:hlinkClick r:id="rId4" action="ppaction://hlinksldjump"/>
          </p:cNvPr>
          <p:cNvSpPr/>
          <p:nvPr/>
        </p:nvSpPr>
        <p:spPr>
          <a:xfrm>
            <a:off x="8172400" y="6021288"/>
            <a:ext cx="576064" cy="64807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4579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08372"/>
            <a:ext cx="8496944" cy="1039427"/>
          </a:xfrm>
        </p:spPr>
        <p:txBody>
          <a:bodyPr>
            <a:normAutofit/>
          </a:bodyPr>
          <a:lstStyle/>
          <a:p>
            <a:r>
              <a:rPr lang="ru-RU" sz="2800" dirty="0"/>
              <a:t>право на имя, отчество и фамилию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11960" y="1700808"/>
            <a:ext cx="4680520" cy="4896544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ru-RU" dirty="0" smtClean="0"/>
              <a:t>   Согласно </a:t>
            </a:r>
            <a:r>
              <a:rPr lang="ru-RU" dirty="0"/>
              <a:t>пункту 1 статьи 58 СК РФ ребенок имеет право на имя, отчество и фамилию. Право ребенка на имя, включающее собственно имя, фамилию и отчество, появляется у ребенка с момента рождения одновременно с правом на приобретение гражданства </a:t>
            </a:r>
          </a:p>
        </p:txBody>
      </p:sp>
      <p:pic>
        <p:nvPicPr>
          <p:cNvPr id="5122" name="Picture 2" descr="D:\Documents\Олина\Новая папка (5)\13346309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852936"/>
            <a:ext cx="3672408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Выгнутая вправо стрелка 5">
            <a:hlinkClick r:id="rId3" action="ppaction://hlinksldjump"/>
          </p:cNvPr>
          <p:cNvSpPr/>
          <p:nvPr/>
        </p:nvSpPr>
        <p:spPr>
          <a:xfrm>
            <a:off x="8172400" y="6021288"/>
            <a:ext cx="576064" cy="64807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2543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Имущественные права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114300" indent="0">
              <a:buNone/>
            </a:pPr>
            <a:r>
              <a:rPr lang="ru-RU" dirty="0"/>
              <a:t>Статья 60 СК наделяет ребенка следующими имуществен­ными правами: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 </a:t>
            </a:r>
            <a:r>
              <a:rPr lang="ru-RU" dirty="0"/>
              <a:t>правом на получение содержания от своих родителей и других членов семьи (то есть совершеннолетних трудоспособ­ных братьев и сестер, дедушки, бабушки);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 </a:t>
            </a:r>
            <a:r>
              <a:rPr lang="ru-RU" dirty="0"/>
              <a:t>правом собственности на полученные им доходы, иму­щество, полученное им в дар или в порядке наследования, и на любое другое имущество, приобретенное на средства ребен­ка;</a:t>
            </a:r>
          </a:p>
          <a:p>
            <a:pPr>
              <a:buFont typeface="Wingdings" pitchFamily="2" charset="2"/>
              <a:buChar char="v"/>
            </a:pPr>
            <a:r>
              <a:rPr lang="ru-RU" dirty="0"/>
              <a:t> </a:t>
            </a:r>
            <a:r>
              <a:rPr lang="ru-RU" dirty="0" smtClean="0"/>
              <a:t>правом </a:t>
            </a:r>
            <a:r>
              <a:rPr lang="ru-RU" dirty="0"/>
              <a:t>владеть и пользоваться имуществом родите­лей при совместном с ними проживании (по взаимному согла­сию ребенка и родителей).</a:t>
            </a:r>
          </a:p>
        </p:txBody>
      </p:sp>
    </p:spTree>
    <p:extLst>
      <p:ext uri="{BB962C8B-B14F-4D97-AF65-F5344CB8AC3E}">
        <p14:creationId xmlns:p14="http://schemas.microsoft.com/office/powerpoint/2010/main" val="1273817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Documents\Олина\Новая папка (5)\n8T34aNEH7g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25" y="23695"/>
            <a:ext cx="9001000" cy="6773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5722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468cfbf341738ef12835234263506b2ce067bcb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тека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тека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птека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/>
      <a:bodyPr rtlCol="0" anchor="ctr"/>
      <a:lstStyle>
        <a:defPPr algn="ctr">
          <a:defRPr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77</TotalTime>
  <Words>431</Words>
  <Application>Microsoft Office PowerPoint</Application>
  <PresentationFormat>Экран (4:3)</PresentationFormat>
  <Paragraphs>43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Аптека</vt:lpstr>
      <vt:lpstr>Права несовершеннолетних.</vt:lpstr>
      <vt:lpstr>  Семейный кодекс РФ разделяет права несовершеннолетних детей на два вида: </vt:lpstr>
      <vt:lpstr>Личные неимущественные права </vt:lpstr>
      <vt:lpstr>Право жить и воспитываться в семье </vt:lpstr>
      <vt:lpstr>право на общение с родителями и другими родственниками </vt:lpstr>
      <vt:lpstr>право на защиту </vt:lpstr>
      <vt:lpstr>право выражать свое мнение </vt:lpstr>
      <vt:lpstr>право на имя, отчество и фамилию </vt:lpstr>
      <vt:lpstr>Имущественные права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Права и обязанности несовершеннолетних.</dc:title>
  <dc:creator>user</dc:creator>
  <cp:lastModifiedBy>Сергей</cp:lastModifiedBy>
  <cp:revision>11</cp:revision>
  <dcterms:created xsi:type="dcterms:W3CDTF">2014-12-17T16:21:08Z</dcterms:created>
  <dcterms:modified xsi:type="dcterms:W3CDTF">2014-12-25T18:13:48Z</dcterms:modified>
</cp:coreProperties>
</file>