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custDataLst>
    <p:tags r:id="rId8"/>
  </p:custDataLst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169F"/>
    <a:srgbClr val="1CA2B4"/>
    <a:srgbClr val="A5DE96"/>
    <a:srgbClr val="00B0F0"/>
    <a:srgbClr val="6699FF"/>
    <a:srgbClr val="4DE1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pull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E%D1%82%D1%80%D0%B0%D1%81%D0%BB%D1%8C_%D0%BF%D1%80%D0%B0%D0%B2%D0%B0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Административное право</a:t>
            </a:r>
            <a:endParaRPr lang="ru-RU" dirty="0"/>
          </a:p>
        </p:txBody>
      </p:sp>
      <p:pic>
        <p:nvPicPr>
          <p:cNvPr id="4" name="Рисунок 3" descr="imgprevi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200400"/>
            <a:ext cx="2133600" cy="3347085"/>
          </a:xfrm>
          <a:prstGeom prst="rect">
            <a:avLst/>
          </a:prstGeom>
        </p:spPr>
      </p:pic>
      <p:sp>
        <p:nvSpPr>
          <p:cNvPr id="6" name="TextBox 3"/>
          <p:cNvSpPr txBox="1"/>
          <p:nvPr/>
        </p:nvSpPr>
        <p:spPr>
          <a:xfrm>
            <a:off x="4191000" y="5867400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smtClean="0"/>
              <a:t>Татьяна Горохова</a:t>
            </a:r>
            <a:r>
              <a:rPr lang="ru-RU" sz="1400" smtClean="0"/>
              <a:t>, </a:t>
            </a:r>
            <a:r>
              <a:rPr lang="ru-RU" sz="1400" dirty="0" smtClean="0"/>
              <a:t>3002 гр. ШГПИ</a:t>
            </a:r>
          </a:p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914400"/>
            <a:ext cx="7851648" cy="9144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Административное право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362200"/>
            <a:ext cx="8077200" cy="4495800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    -Это </a:t>
            </a:r>
            <a:r>
              <a:rPr lang="ru-RU" dirty="0" smtClean="0">
                <a:hlinkClick r:id="rId2" tooltip="Отрасль права"/>
              </a:rPr>
              <a:t>отрасль права</a:t>
            </a:r>
            <a:r>
              <a:rPr lang="ru-RU" dirty="0" smtClean="0"/>
              <a:t> (система правовых норм), регулирующая общественные отношения в сфере управленческой деятельности государственных органов и должностных лиц по исполнению публичных функций государства в процессе осуществления исполнительной власти органами государства.</a:t>
            </a:r>
          </a:p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0"/>
            <a:ext cx="7851648" cy="18288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Административное право как наука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2514600"/>
            <a:ext cx="7854696" cy="2819400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sz="2400" dirty="0" smtClean="0"/>
              <a:t> — </a:t>
            </a:r>
            <a:r>
              <a:rPr lang="ru-RU" dirty="0" smtClean="0"/>
              <a:t>Это составная часть юридической науки, определяемая как система государственно-управленческих, административных взглядов, идей, представлений о законах, регламентирующих отношения в сфере государственного управления, о его социальной обусловленности и эффективности, о закономерностях, реформировании и тенденциях развития административного законодательства, о принципах административного права, об истории и перспективах развития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ru-RU" sz="2400" b="0" dirty="0" smtClean="0">
                <a:solidFill>
                  <a:schemeClr val="tx2">
                    <a:lumMod val="10000"/>
                  </a:schemeClr>
                </a:solidFill>
              </a:rPr>
              <a:t>Система административного права</a:t>
            </a:r>
            <a:r>
              <a:rPr lang="ru-RU" sz="2400" b="0" dirty="0" smtClean="0"/>
              <a:t> </a:t>
            </a:r>
            <a:r>
              <a:rPr lang="ru-RU" sz="2400" b="0" dirty="0" smtClean="0">
                <a:solidFill>
                  <a:srgbClr val="AA169F"/>
                </a:solidFill>
              </a:rPr>
              <a:t>— это его внутреннее строение, которое выражается в единстве и согласованности административных норм, но вместе с тем разделением административного права на отдельные правовые институты.</a:t>
            </a:r>
            <a:endParaRPr lang="ru-RU" sz="2400" b="0" dirty="0">
              <a:solidFill>
                <a:srgbClr val="AA169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3505200"/>
            <a:ext cx="8686800" cy="1780736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i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2" action="ppaction://hlinksldjump"/>
              </a:rPr>
              <a:t>Система административного права как отрасли права</a:t>
            </a:r>
            <a:endParaRPr lang="ru-RU" i="1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ru-RU" sz="2400" i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3" action="ppaction://hlinksldjump"/>
              </a:rPr>
              <a:t>В наши дни существует идея кодификации административного права, куда вошли бы следующие разделы</a:t>
            </a:r>
            <a:endParaRPr lang="ru-RU" sz="2400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5486400"/>
          </a:xfrm>
        </p:spPr>
        <p:txBody>
          <a:bodyPr>
            <a:normAutofit/>
          </a:bodyPr>
          <a:lstStyle/>
          <a:p>
            <a:pPr algn="l"/>
            <a:r>
              <a:rPr lang="ru-RU" sz="2400" i="1" dirty="0" smtClean="0">
                <a:solidFill>
                  <a:schemeClr val="bg1"/>
                </a:solidFill>
              </a:rPr>
              <a:t>Общая часть: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0" dirty="0" smtClean="0">
                <a:solidFill>
                  <a:srgbClr val="7030A0"/>
                </a:solidFill>
              </a:rPr>
              <a:t>Предмет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>Формы и методы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>Субъекты административного права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>Ответственность по административному праву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>Административный процесс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/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/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i="1" dirty="0" smtClean="0">
                <a:solidFill>
                  <a:schemeClr val="bg1"/>
                </a:solidFill>
              </a:rPr>
              <a:t>Особенная часть: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0" dirty="0" smtClean="0">
                <a:solidFill>
                  <a:srgbClr val="7030A0"/>
                </a:solidFill>
              </a:rPr>
              <a:t>Экономическая сфера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>Социально-культурная сфера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>Административно-политическая сфера</a:t>
            </a:r>
            <a:br>
              <a:rPr lang="ru-RU" sz="2000" b="0" dirty="0" smtClean="0">
                <a:solidFill>
                  <a:srgbClr val="7030A0"/>
                </a:solidFill>
              </a:rPr>
            </a:br>
            <a:r>
              <a:rPr lang="ru-RU" sz="2000" b="0" dirty="0" smtClean="0">
                <a:solidFill>
                  <a:srgbClr val="7030A0"/>
                </a:solidFill>
              </a:rPr>
              <a:t>Межотраслевая</a:t>
            </a:r>
            <a:endParaRPr lang="ru-RU" sz="2000" b="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524000" y="5943600"/>
            <a:ext cx="6934200" cy="429064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228600"/>
            <a:ext cx="7851648" cy="2971800"/>
          </a:xfrm>
        </p:spPr>
        <p:txBody>
          <a:bodyPr>
            <a:normAutofit/>
          </a:bodyPr>
          <a:lstStyle/>
          <a:p>
            <a:pPr algn="l"/>
            <a:r>
              <a:rPr lang="ru-RU" sz="1800" b="0" dirty="0" smtClean="0">
                <a:solidFill>
                  <a:schemeClr val="bg1"/>
                </a:solidFill>
              </a:rPr>
              <a:t/>
            </a:r>
            <a:br>
              <a:rPr lang="ru-RU" sz="1800" b="0" dirty="0" smtClean="0">
                <a:solidFill>
                  <a:schemeClr val="bg1"/>
                </a:solidFill>
              </a:rPr>
            </a:br>
            <a:r>
              <a:rPr lang="ru-RU" sz="2400" b="0" dirty="0" smtClean="0">
                <a:solidFill>
                  <a:schemeClr val="bg1"/>
                </a:solidFill>
              </a:rPr>
              <a:t>Общая часть:</a:t>
            </a:r>
            <a:r>
              <a:rPr lang="ru-RU" sz="1600" b="0" dirty="0" smtClean="0"/>
              <a:t/>
            </a:r>
            <a:br>
              <a:rPr lang="ru-RU" sz="1600" b="0" dirty="0" smtClean="0"/>
            </a:br>
            <a:r>
              <a:rPr lang="ru-RU" sz="2000" dirty="0" smtClean="0">
                <a:solidFill>
                  <a:srgbClr val="FFFF00"/>
                </a:solidFill>
              </a:rPr>
              <a:t>Основные начала административного законодательства</a:t>
            </a:r>
            <a:br>
              <a:rPr lang="ru-RU" sz="2000" dirty="0" smtClean="0">
                <a:solidFill>
                  <a:srgbClr val="FFFF00"/>
                </a:solidFill>
              </a:rPr>
            </a:br>
            <a:r>
              <a:rPr lang="ru-RU" sz="2000" dirty="0" smtClean="0">
                <a:solidFill>
                  <a:srgbClr val="FFFF00"/>
                </a:solidFill>
              </a:rPr>
              <a:t>Государственная служба</a:t>
            </a:r>
            <a:br>
              <a:rPr lang="ru-RU" sz="2000" dirty="0" smtClean="0">
                <a:solidFill>
                  <a:srgbClr val="FFFF00"/>
                </a:solidFill>
              </a:rPr>
            </a:br>
            <a:r>
              <a:rPr lang="ru-RU" sz="2000" dirty="0" smtClean="0">
                <a:solidFill>
                  <a:srgbClr val="FFFF00"/>
                </a:solidFill>
              </a:rPr>
              <a:t>Государственные органы (федерального, регионального, местного уровня)</a:t>
            </a:r>
            <a:br>
              <a:rPr lang="ru-RU" sz="2000" dirty="0" smtClean="0">
                <a:solidFill>
                  <a:srgbClr val="FFFF00"/>
                </a:solidFill>
              </a:rPr>
            </a:br>
            <a:r>
              <a:rPr lang="ru-RU" sz="2000" dirty="0" smtClean="0">
                <a:solidFill>
                  <a:srgbClr val="FFFF00"/>
                </a:solidFill>
              </a:rPr>
              <a:t>Исполнительно-распорядительная деятельность</a:t>
            </a:r>
            <a:br>
              <a:rPr lang="ru-RU" sz="2000" dirty="0" smtClean="0">
                <a:solidFill>
                  <a:srgbClr val="FFFF00"/>
                </a:solidFill>
              </a:rPr>
            </a:br>
            <a:r>
              <a:rPr lang="ru-RU" sz="2000" dirty="0" smtClean="0">
                <a:solidFill>
                  <a:srgbClr val="FFFF00"/>
                </a:solidFill>
              </a:rPr>
              <a:t>Специальные административно-правовые режимы</a:t>
            </a:r>
            <a:r>
              <a:rPr lang="ru-RU" sz="2000" dirty="0" smtClean="0"/>
              <a:t> </a:t>
            </a:r>
            <a:r>
              <a:rPr lang="ru-RU" sz="1600" b="0" dirty="0" smtClean="0"/>
              <a:t/>
            </a:r>
            <a:br>
              <a:rPr lang="ru-RU" sz="1600" b="0" dirty="0" smtClean="0"/>
            </a:b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3248464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chemeClr val="bg1"/>
                </a:solidFill>
              </a:rPr>
              <a:t>Особенная часть:</a:t>
            </a:r>
          </a:p>
          <a:p>
            <a:pPr algn="l"/>
            <a:r>
              <a:rPr lang="ru-RU" sz="2000" dirty="0" smtClean="0"/>
              <a:t> </a:t>
            </a:r>
            <a:r>
              <a:rPr lang="ru-RU" sz="2000" dirty="0" smtClean="0">
                <a:solidFill>
                  <a:srgbClr val="AA169F"/>
                </a:solidFill>
              </a:rPr>
              <a:t>Исполнительно-распорядительная деятельность органов государственной власти:</a:t>
            </a:r>
          </a:p>
          <a:p>
            <a:pPr algn="l"/>
            <a:r>
              <a:rPr lang="ru-RU" sz="2000" dirty="0" smtClean="0">
                <a:solidFill>
                  <a:srgbClr val="FFFF00"/>
                </a:solidFill>
              </a:rPr>
              <a:t>Подчинённых Президенту</a:t>
            </a:r>
          </a:p>
          <a:p>
            <a:pPr algn="l"/>
            <a:r>
              <a:rPr lang="ru-RU" sz="2000" dirty="0" smtClean="0">
                <a:solidFill>
                  <a:srgbClr val="FFFF00"/>
                </a:solidFill>
              </a:rPr>
              <a:t>Подчинённых Правительству</a:t>
            </a:r>
          </a:p>
          <a:p>
            <a:pPr algn="l"/>
            <a:r>
              <a:rPr lang="ru-RU" sz="2000" dirty="0" smtClean="0">
                <a:solidFill>
                  <a:srgbClr val="FFFF00"/>
                </a:solidFill>
              </a:rPr>
              <a:t>Прочей подчинённости</a:t>
            </a:r>
          </a:p>
          <a:p>
            <a:pPr algn="l"/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baf89d8b378664824f1cd5581da71cc2ba4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81</TotalTime>
  <Words>46</Words>
  <Application>Microsoft Office PowerPoint</Application>
  <PresentationFormat>Экран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Поток</vt:lpstr>
      <vt:lpstr>Административное право</vt:lpstr>
      <vt:lpstr>Административное право </vt:lpstr>
      <vt:lpstr>Административное право как наука</vt:lpstr>
      <vt:lpstr>Система административного права — это его внутреннее строение, которое выражается в единстве и согласованности административных норм, но вместе с тем разделением административного права на отдельные правовые институты.</vt:lpstr>
      <vt:lpstr>Общая часть: Предмет Формы и методы Субъекты административного права Ответственность по административному праву Административный процесс    Особенная часть: Экономическая сфера Социально-культурная сфера Административно-политическая сфера Межотраслевая</vt:lpstr>
      <vt:lpstr> Общая часть: Основные начала административного законодательства Государственная служба Государственные органы (федерального, регионального, местного уровня) Исполнительно-распорядительная деятельность Специальные административно-правовые режимы 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Административное право</dc:title>
  <dc:creator>1</dc:creator>
  <cp:lastModifiedBy>Сергей</cp:lastModifiedBy>
  <cp:revision>13</cp:revision>
  <dcterms:created xsi:type="dcterms:W3CDTF">2014-12-04T17:10:35Z</dcterms:created>
  <dcterms:modified xsi:type="dcterms:W3CDTF">2014-12-26T03:12:15Z</dcterms:modified>
</cp:coreProperties>
</file>