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9" r:id="rId5"/>
    <p:sldId id="263" r:id="rId6"/>
    <p:sldId id="260" r:id="rId7"/>
    <p:sldId id="264" r:id="rId8"/>
    <p:sldId id="261" r:id="rId9"/>
    <p:sldId id="265" r:id="rId10"/>
    <p:sldId id="258" r:id="rId11"/>
  </p:sldIdLst>
  <p:sldSz cx="9144000" cy="6858000" type="screen4x3"/>
  <p:notesSz cx="6858000" cy="9144000"/>
  <p:custDataLst>
    <p:tags r:id="rId12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78" autoAdjust="0"/>
    <p:restoredTop sz="94660"/>
  </p:normalViewPr>
  <p:slideViewPr>
    <p:cSldViewPr>
      <p:cViewPr varScale="1">
        <p:scale>
          <a:sx n="84" d="100"/>
          <a:sy n="84" d="100"/>
        </p:scale>
        <p:origin x="-1325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D92FB-58B7-4845-81B4-F9DF0050C339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D482DF5-27F1-4588-91B9-4AB0F8BDCA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D92FB-58B7-4845-81B4-F9DF0050C339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D482DF5-27F1-4588-91B9-4AB0F8BDCA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D92FB-58B7-4845-81B4-F9DF0050C339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82DF5-27F1-4588-91B9-4AB0F8BDCA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D92FB-58B7-4845-81B4-F9DF0050C339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82DF5-27F1-4588-91B9-4AB0F8BDCA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D92FB-58B7-4845-81B4-F9DF0050C339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D482DF5-27F1-4588-91B9-4AB0F8BDCA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D92FB-58B7-4845-81B4-F9DF0050C339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82DF5-27F1-4588-91B9-4AB0F8BDCA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D92FB-58B7-4845-81B4-F9DF0050C339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82DF5-27F1-4588-91B9-4AB0F8BDCA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D92FB-58B7-4845-81B4-F9DF0050C339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82DF5-27F1-4588-91B9-4AB0F8BDCA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D92FB-58B7-4845-81B4-F9DF0050C339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82DF5-27F1-4588-91B9-4AB0F8BDCA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D92FB-58B7-4845-81B4-F9DF0050C339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82DF5-27F1-4588-91B9-4AB0F8BDCA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D92FB-58B7-4845-81B4-F9DF0050C339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82DF5-27F1-4588-91B9-4AB0F8BDCA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60D92FB-58B7-4845-81B4-F9DF0050C339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D482DF5-27F1-4588-91B9-4AB0F8BDCA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si-sv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077072"/>
            <a:ext cx="7572428" cy="1785975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/>
              <a:t>Формы обучения в вузах</a:t>
            </a:r>
            <a:endParaRPr lang="ru-RU" sz="5400" dirty="0"/>
          </a:p>
        </p:txBody>
      </p:sp>
      <p:pic>
        <p:nvPicPr>
          <p:cNvPr id="3" name="Рисунок 2" descr="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241358">
            <a:off x="5334919" y="1165448"/>
            <a:ext cx="2916887" cy="2302806"/>
          </a:xfrm>
          <a:prstGeom prst="rect">
            <a:avLst/>
          </a:prstGeom>
        </p:spPr>
      </p:pic>
      <p:pic>
        <p:nvPicPr>
          <p:cNvPr id="4" name="Рисунок 3" descr="molodez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310602">
            <a:off x="373453" y="541840"/>
            <a:ext cx="3469999" cy="2697327"/>
          </a:xfrm>
          <a:prstGeom prst="rect">
            <a:avLst/>
          </a:prstGeom>
        </p:spPr>
      </p:pic>
      <p:sp>
        <p:nvSpPr>
          <p:cNvPr id="5" name="TextBox 3"/>
          <p:cNvSpPr txBox="1"/>
          <p:nvPr/>
        </p:nvSpPr>
        <p:spPr>
          <a:xfrm>
            <a:off x="4196788" y="6237312"/>
            <a:ext cx="46085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b="1" smtClean="0"/>
              <a:t>Анастасия Глазунова</a:t>
            </a:r>
            <a:r>
              <a:rPr lang="ru-RU" sz="1400" dirty="0" smtClean="0"/>
              <a:t>, 3002 гр. ШГПИ</a:t>
            </a:r>
          </a:p>
          <a:p>
            <a:pPr algn="r"/>
            <a:r>
              <a:rPr lang="en-US" sz="1200" i="1" dirty="0" smtClean="0">
                <a:hlinkClick r:id="rId4"/>
              </a:rPr>
              <a:t>si-sv.com</a:t>
            </a:r>
            <a:endParaRPr lang="ru-RU" sz="12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28604"/>
            <a:ext cx="8686800" cy="838200"/>
          </a:xfrm>
        </p:spPr>
        <p:txBody>
          <a:bodyPr/>
          <a:lstStyle/>
          <a:p>
            <a:pPr algn="ctr"/>
            <a:r>
              <a:rPr lang="ru-RU" dirty="0" smtClean="0"/>
              <a:t>Формы обучения в вузах</a:t>
            </a:r>
            <a:endParaRPr lang="ru-RU" dirty="0"/>
          </a:p>
        </p:txBody>
      </p:sp>
      <p:sp>
        <p:nvSpPr>
          <p:cNvPr id="18" name="Блок-схема: альтернативный процесс 17">
            <a:hlinkClick r:id="rId2" action="ppaction://hlinksldjump"/>
          </p:cNvPr>
          <p:cNvSpPr/>
          <p:nvPr/>
        </p:nvSpPr>
        <p:spPr>
          <a:xfrm>
            <a:off x="642910" y="2214554"/>
            <a:ext cx="3071834" cy="11430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chemeClr val="tx1"/>
                </a:solidFill>
              </a:rPr>
              <a:t>очная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20" name="Блок-схема: альтернативный процесс 19">
            <a:hlinkClick r:id="rId3" action="ppaction://hlinksldjump"/>
          </p:cNvPr>
          <p:cNvSpPr/>
          <p:nvPr/>
        </p:nvSpPr>
        <p:spPr>
          <a:xfrm>
            <a:off x="5286380" y="2214554"/>
            <a:ext cx="3071834" cy="11430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chemeClr val="tx1"/>
                </a:solidFill>
              </a:rPr>
              <a:t>заочная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21" name="Блок-схема: альтернативный процесс 20">
            <a:hlinkClick r:id="rId4" action="ppaction://hlinksldjump"/>
          </p:cNvPr>
          <p:cNvSpPr/>
          <p:nvPr/>
        </p:nvSpPr>
        <p:spPr>
          <a:xfrm>
            <a:off x="142844" y="4071942"/>
            <a:ext cx="4071966" cy="11430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chemeClr val="tx1"/>
                </a:solidFill>
              </a:rPr>
              <a:t>дистанционная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22" name="Блок-схема: альтернативный процесс 21">
            <a:hlinkClick r:id="rId5" action="ppaction://hlinksldjump"/>
          </p:cNvPr>
          <p:cNvSpPr/>
          <p:nvPr/>
        </p:nvSpPr>
        <p:spPr>
          <a:xfrm>
            <a:off x="4786314" y="4071942"/>
            <a:ext cx="4071966" cy="11430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err="1" smtClean="0">
                <a:solidFill>
                  <a:schemeClr val="tx1"/>
                </a:solidFill>
              </a:rPr>
              <a:t>очно-заочная</a:t>
            </a:r>
            <a:endParaRPr lang="ru-RU" sz="4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1" grpId="0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заочное обучение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8748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FFC000"/>
                </a:solidFill>
              </a:rPr>
              <a:t>   Заочное обучение</a:t>
            </a:r>
            <a:r>
              <a:rPr lang="ru-RU" dirty="0" smtClean="0"/>
              <a:t> — форма обучения, которая сочетает в себе черты самообучения и очной учёбы. </a:t>
            </a:r>
          </a:p>
          <a:p>
            <a:pPr>
              <a:buNone/>
            </a:pPr>
            <a:endParaRPr lang="ru-RU" dirty="0" smtClean="0"/>
          </a:p>
        </p:txBody>
      </p:sp>
      <p:sp>
        <p:nvSpPr>
          <p:cNvPr id="4" name="Штриховая стрелка вправо 3">
            <a:hlinkClick r:id="rId2" action="ppaction://hlinksldjump"/>
          </p:cNvPr>
          <p:cNvSpPr/>
          <p:nvPr/>
        </p:nvSpPr>
        <p:spPr>
          <a:xfrm>
            <a:off x="6429388" y="5643578"/>
            <a:ext cx="2071702" cy="1000132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571472" y="3714752"/>
            <a:ext cx="828680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3200" dirty="0" smtClean="0"/>
              <a:t>Характеризуется </a:t>
            </a:r>
            <a:r>
              <a:rPr lang="ru-RU" sz="3200" dirty="0" err="1" smtClean="0">
                <a:solidFill>
                  <a:srgbClr val="FFC000"/>
                </a:solidFill>
              </a:rPr>
              <a:t>фазностью</a:t>
            </a:r>
            <a:r>
              <a:rPr lang="ru-RU" sz="3200" dirty="0" smtClean="0"/>
              <a:t>. В первую фазу происходит получение базы знаний, обучающей литературы и её изучение, во вторую — производится проверка усвоенного материала. </a:t>
            </a:r>
            <a:endParaRPr lang="ru-RU" sz="3200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Заочное обучение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Самостоятельное изучение определенной литературы;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Совмещение с работой;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Получение дополнительного образования;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Сдача экзаменов и зачетов в сессионный период и т.д.</a:t>
            </a:r>
            <a:endParaRPr lang="ru-RU" dirty="0"/>
          </a:p>
        </p:txBody>
      </p:sp>
      <p:sp>
        <p:nvSpPr>
          <p:cNvPr id="4" name="Выгнутая вправо стрелка 3">
            <a:hlinkClick r:id="rId2" action="ppaction://hlinksldjump"/>
          </p:cNvPr>
          <p:cNvSpPr/>
          <p:nvPr/>
        </p:nvSpPr>
        <p:spPr>
          <a:xfrm>
            <a:off x="6858016" y="5214950"/>
            <a:ext cx="1643074" cy="107157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cover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Очно-заочное</a:t>
            </a:r>
            <a:r>
              <a:rPr lang="ru-RU" dirty="0" smtClean="0"/>
              <a:t> обучение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   </a:t>
            </a:r>
            <a:r>
              <a:rPr lang="ru-RU" b="1" dirty="0" smtClean="0">
                <a:solidFill>
                  <a:srgbClr val="FFC000"/>
                </a:solidFill>
              </a:rPr>
              <a:t>Вечернее обучение</a:t>
            </a:r>
            <a:r>
              <a:rPr lang="ru-RU" dirty="0" smtClean="0"/>
              <a:t> (</a:t>
            </a:r>
            <a:r>
              <a:rPr lang="ru-RU" i="1" dirty="0" err="1" smtClean="0"/>
              <a:t>очно-заочное</a:t>
            </a:r>
            <a:r>
              <a:rPr lang="ru-RU" i="1" dirty="0" smtClean="0"/>
              <a:t>, сменное</a:t>
            </a:r>
            <a:r>
              <a:rPr lang="ru-RU" dirty="0" smtClean="0"/>
              <a:t>) — вид обучения, при котором учащийся совмещает учебу с работой, то есть посещает учебное заведение посменно, в наиболее удобное, свободное от работы время.</a:t>
            </a:r>
            <a:endParaRPr lang="ru-RU" dirty="0"/>
          </a:p>
        </p:txBody>
      </p:sp>
      <p:sp>
        <p:nvSpPr>
          <p:cNvPr id="4" name="Штриховая стрелка вправо 3">
            <a:hlinkClick r:id="rId2" action="ppaction://hlinksldjump"/>
          </p:cNvPr>
          <p:cNvSpPr/>
          <p:nvPr/>
        </p:nvSpPr>
        <p:spPr>
          <a:xfrm>
            <a:off x="6500826" y="5572140"/>
            <a:ext cx="1857388" cy="85725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457200"/>
            <a:ext cx="8858312" cy="838200"/>
          </a:xfrm>
        </p:spPr>
        <p:txBody>
          <a:bodyPr>
            <a:normAutofit/>
          </a:bodyPr>
          <a:lstStyle/>
          <a:p>
            <a:r>
              <a:rPr lang="ru-RU" dirty="0" err="1" smtClean="0"/>
              <a:t>Очно-заочное</a:t>
            </a:r>
            <a:r>
              <a:rPr lang="ru-RU" dirty="0" smtClean="0"/>
              <a:t> обучение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Возможность обучения без прекращения своей профессиональной деятельности;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Свободное посещение занятий;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Дополнительное образование;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Сдача сессий;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Возможность свободного графика занятий и т.д.</a:t>
            </a:r>
          </a:p>
        </p:txBody>
      </p:sp>
      <p:sp>
        <p:nvSpPr>
          <p:cNvPr id="4" name="Выгнутая вправо стрелка 3">
            <a:hlinkClick r:id="rId2" action="ppaction://hlinksldjump"/>
          </p:cNvPr>
          <p:cNvSpPr/>
          <p:nvPr/>
        </p:nvSpPr>
        <p:spPr>
          <a:xfrm>
            <a:off x="7143768" y="5357826"/>
            <a:ext cx="1285884" cy="107157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cover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дистанционное обучение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303465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FFC000"/>
                </a:solidFill>
              </a:rPr>
              <a:t>   Дистанционное обучение</a:t>
            </a:r>
            <a:r>
              <a:rPr lang="ru-RU" dirty="0" smtClean="0"/>
              <a:t> — </a:t>
            </a:r>
            <a:r>
              <a:rPr lang="ru-RU" dirty="0" err="1" smtClean="0">
                <a:solidFill>
                  <a:schemeClr val="tx1"/>
                </a:solidFill>
              </a:rPr>
              <a:t>обучение</a:t>
            </a:r>
            <a:r>
              <a:rPr lang="ru-RU" dirty="0" smtClean="0">
                <a:solidFill>
                  <a:schemeClr val="tx1"/>
                </a:solidFill>
              </a:rPr>
              <a:t>, которое полностью или частично осуществляется с помощью компьютеров и телекоммуникационных технологий и средств. </a:t>
            </a:r>
          </a:p>
          <a:p>
            <a:pPr>
              <a:buNone/>
            </a:pPr>
            <a:endParaRPr lang="ru-RU" dirty="0" smtClean="0"/>
          </a:p>
        </p:txBody>
      </p:sp>
      <p:sp>
        <p:nvSpPr>
          <p:cNvPr id="4" name="Штриховая стрелка вправо 3">
            <a:hlinkClick r:id="rId2" action="ppaction://hlinksldjump"/>
          </p:cNvPr>
          <p:cNvSpPr/>
          <p:nvPr/>
        </p:nvSpPr>
        <p:spPr>
          <a:xfrm>
            <a:off x="6286512" y="5643578"/>
            <a:ext cx="2071702" cy="928694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571472" y="4429132"/>
            <a:ext cx="83582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cs typeface="Times New Roman" pitchFamily="18" charset="0"/>
              </a:rPr>
              <a:t>Субъект дистанционного образования удалён от педагога, и/или учебных средств, и/или образовательных ресурсов.</a:t>
            </a:r>
            <a:endParaRPr lang="ru-RU" sz="3200" dirty="0"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8715436" cy="838200"/>
          </a:xfrm>
        </p:spPr>
        <p:txBody>
          <a:bodyPr>
            <a:normAutofit/>
          </a:bodyPr>
          <a:lstStyle/>
          <a:p>
            <a:r>
              <a:rPr lang="ru-RU" dirty="0" smtClean="0"/>
              <a:t>Дистанционное обучение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Доставка студентам курса обучения дистанционно;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Удаленное общение с преподавателем;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Самостоятельный выбор времени обучения;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Достаточно качественное образование (студентам доступны электронные библиотеки и лично преподаватели);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Сдача сессий и т.д.</a:t>
            </a:r>
            <a:endParaRPr lang="ru-RU" dirty="0"/>
          </a:p>
        </p:txBody>
      </p:sp>
      <p:sp>
        <p:nvSpPr>
          <p:cNvPr id="4" name="Выгнутая вправо стрелка 3">
            <a:hlinkClick r:id="rId2" action="ppaction://hlinksldjump"/>
          </p:cNvPr>
          <p:cNvSpPr/>
          <p:nvPr/>
        </p:nvSpPr>
        <p:spPr>
          <a:xfrm>
            <a:off x="7143768" y="5357826"/>
            <a:ext cx="1214446" cy="121444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cover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Очное обучение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571612"/>
            <a:ext cx="8686800" cy="235745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solidFill>
                  <a:srgbClr val="FFC000"/>
                </a:solidFill>
              </a:rPr>
              <a:t>   Очное обучение </a:t>
            </a:r>
            <a:r>
              <a:rPr lang="ru-RU" dirty="0" smtClean="0">
                <a:solidFill>
                  <a:schemeClr val="tx1"/>
                </a:solidFill>
              </a:rPr>
              <a:t>– естественное продолжение школьных уроков.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4" name="Штриховая стрелка вправо 3">
            <a:hlinkClick r:id="rId2" action="ppaction://hlinksldjump"/>
          </p:cNvPr>
          <p:cNvSpPr/>
          <p:nvPr/>
        </p:nvSpPr>
        <p:spPr>
          <a:xfrm>
            <a:off x="6357950" y="5715016"/>
            <a:ext cx="1857388" cy="71438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571472" y="3571876"/>
            <a:ext cx="82868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В зависимости от смены пары начинаются в 8 часов утра или после обеда, и длятся 2 академических часа. Обучение ведется с отрывом от работы.</a:t>
            </a:r>
            <a:endParaRPr lang="ru-RU" sz="3200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Очное обучение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Посещение лекций и семинаров;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Сдача сессий;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Полное погружение в процесс обучения;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Полноценное качество знаний;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Отсрочка от призыва в армию;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Получение стипендий и т.д.</a:t>
            </a:r>
            <a:endParaRPr lang="ru-RU" dirty="0"/>
          </a:p>
        </p:txBody>
      </p:sp>
      <p:sp>
        <p:nvSpPr>
          <p:cNvPr id="4" name="Выгнутая вправо стрелка 3">
            <a:hlinkClick r:id="rId2" action="ppaction://hlinksldjump"/>
          </p:cNvPr>
          <p:cNvSpPr/>
          <p:nvPr/>
        </p:nvSpPr>
        <p:spPr>
          <a:xfrm>
            <a:off x="6929454" y="5072074"/>
            <a:ext cx="1285884" cy="114300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cover dir="rd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67b6a5110dfdd75a1e525cd02c581a583bbf9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102</TotalTime>
  <Words>217</Words>
  <Application>Microsoft Office PowerPoint</Application>
  <PresentationFormat>Экран (4:3)</PresentationFormat>
  <Paragraphs>45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Трек</vt:lpstr>
      <vt:lpstr>Формы обучения в вузах</vt:lpstr>
      <vt:lpstr>Формы обучения в вузах</vt:lpstr>
      <vt:lpstr>заочное обучение</vt:lpstr>
      <vt:lpstr>Заочное обучение</vt:lpstr>
      <vt:lpstr>Очно-заочное обучение</vt:lpstr>
      <vt:lpstr>Очно-заочное обучение</vt:lpstr>
      <vt:lpstr>дистанционное обучение</vt:lpstr>
      <vt:lpstr>Дистанционное обучение</vt:lpstr>
      <vt:lpstr>Очное обучение</vt:lpstr>
      <vt:lpstr>Очное обучение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Формы обучения в вузах</dc:title>
  <dc:creator>PC</dc:creator>
  <cp:lastModifiedBy>Сергей</cp:lastModifiedBy>
  <cp:revision>15</cp:revision>
  <dcterms:created xsi:type="dcterms:W3CDTF">2014-12-12T06:32:24Z</dcterms:created>
  <dcterms:modified xsi:type="dcterms:W3CDTF">2014-12-25T18:07:47Z</dcterms:modified>
</cp:coreProperties>
</file>